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31" r:id="rId2"/>
    <p:sldId id="459" r:id="rId3"/>
    <p:sldId id="4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3" id="{29FE2D4E-3AED-4502-8A11-46FCED924F32}">
          <p14:sldIdLst>
            <p14:sldId id="331"/>
            <p14:sldId id="459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EFF"/>
    <a:srgbClr val="66CD00"/>
    <a:srgbClr val="CD3333"/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84987" autoAdjust="0"/>
  </p:normalViewPr>
  <p:slideViewPr>
    <p:cSldViewPr snapToGrid="0">
      <p:cViewPr varScale="1">
        <p:scale>
          <a:sx n="68" d="100"/>
          <a:sy n="68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82B5AA50-1331-48D2-98CC-5556AEE19395}"/>
    <pc:docChg chg="delSld delMainMaster delSection modSection">
      <pc:chgData name="Liam Hill" userId="cf4eacb2-5eb2-4c8d-8100-2f2500eca56b" providerId="ADAL" clId="{82B5AA50-1331-48D2-98CC-5556AEE19395}" dt="2025-06-12T22:19:35.660" v="5" actId="17851"/>
      <pc:docMkLst>
        <pc:docMk/>
      </pc:docMkLst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501211901" sldId="256"/>
        </pc:sldMkLst>
      </pc:sldChg>
      <pc:sldChg chg="del">
        <pc:chgData name="Liam Hill" userId="cf4eacb2-5eb2-4c8d-8100-2f2500eca56b" providerId="ADAL" clId="{82B5AA50-1331-48D2-98CC-5556AEE19395}" dt="2025-06-12T22:19:18.586" v="0" actId="47"/>
        <pc:sldMkLst>
          <pc:docMk/>
          <pc:sldMk cId="3534245109" sldId="285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769882194" sldId="343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849044864" sldId="344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224639602" sldId="345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985877442" sldId="346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4188283684" sldId="348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595360317" sldId="350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210522207" sldId="351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858180068" sldId="352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769264280" sldId="353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425737240" sldId="384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867310330" sldId="386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941781229" sldId="409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825032302" sldId="410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741990374" sldId="412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470707498" sldId="413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754412307" sldId="414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057896183" sldId="454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622454126" sldId="455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2697903982" sldId="456"/>
        </pc:sldMkLst>
      </pc:sldChg>
      <pc:sldChg chg="del">
        <pc:chgData name="Liam Hill" userId="cf4eacb2-5eb2-4c8d-8100-2f2500eca56b" providerId="ADAL" clId="{82B5AA50-1331-48D2-98CC-5556AEE19395}" dt="2025-06-12T22:19:27.864" v="2" actId="47"/>
        <pc:sldMkLst>
          <pc:docMk/>
          <pc:sldMk cId="3919216018" sldId="458"/>
        </pc:sldMkLst>
      </pc:sldChg>
      <pc:sldMasterChg chg="del delSldLayout">
        <pc:chgData name="Liam Hill" userId="cf4eacb2-5eb2-4c8d-8100-2f2500eca56b" providerId="ADAL" clId="{82B5AA50-1331-48D2-98CC-5556AEE19395}" dt="2025-06-12T22:19:27.864" v="2" actId="47"/>
        <pc:sldMasterMkLst>
          <pc:docMk/>
          <pc:sldMasterMk cId="3610020205" sldId="2147483671"/>
        </pc:sldMasterMkLst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2540591181" sldId="2147483672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3798019269" sldId="2147483673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3808610104" sldId="2147483674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3066275918" sldId="2147483675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1745141482" sldId="2147483676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3697315420" sldId="2147483677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837177883" sldId="2147483678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1645821350" sldId="2147483679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3865750840" sldId="2147483680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2433801718" sldId="2147483681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2267280215" sldId="2147483682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1969276036" sldId="2147483683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4249410017" sldId="2147483684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4275604565" sldId="2147483685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2885755420" sldId="2147483686"/>
          </pc:sldLayoutMkLst>
        </pc:sldLayoutChg>
        <pc:sldLayoutChg chg="del">
          <pc:chgData name="Liam Hill" userId="cf4eacb2-5eb2-4c8d-8100-2f2500eca56b" providerId="ADAL" clId="{82B5AA50-1331-48D2-98CC-5556AEE19395}" dt="2025-06-12T22:19:27.864" v="2" actId="47"/>
          <pc:sldLayoutMkLst>
            <pc:docMk/>
            <pc:sldMasterMk cId="3610020205" sldId="2147483671"/>
            <pc:sldLayoutMk cId="1824586325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451218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3:</a:t>
            </a:r>
            <a:br>
              <a:rPr lang="en-GB" sz="3600" b="1" dirty="0"/>
            </a:br>
            <a:r>
              <a:rPr lang="en-GB" sz="3600" b="1" dirty="0"/>
              <a:t>Chi-squared Test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7027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5BB3C-9353-44E4-B159-0E5FF053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32" y="662890"/>
            <a:ext cx="8761413" cy="706964"/>
          </a:xfrm>
        </p:spPr>
        <p:txBody>
          <a:bodyPr anchor="t"/>
          <a:lstStyle/>
          <a:p>
            <a:r>
              <a:rPr lang="en-GB" dirty="0"/>
              <a:t>Hypotheses with </a:t>
            </a:r>
            <a:r>
              <a:rPr lang="en-GB" b="1" i="1" dirty="0"/>
              <a:t>categorical</a:t>
            </a:r>
            <a:r>
              <a:rPr lang="en-GB" dirty="0"/>
              <a:t> dependent variables?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03781-1881-4324-902A-21EE0F4FF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316" y="2473807"/>
            <a:ext cx="8761412" cy="2100100"/>
          </a:xfrm>
        </p:spPr>
        <p:txBody>
          <a:bodyPr>
            <a:normAutofit fontScale="47500" lnSpcReduction="20000"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Is there a “home” vs. “away” advantage in professional sports?</a:t>
            </a:r>
          </a:p>
          <a:p>
            <a:r>
              <a:rPr lang="en-GB" sz="4000" dirty="0">
                <a:solidFill>
                  <a:schemeClr val="tx1"/>
                </a:solidFill>
              </a:rPr>
              <a:t>The DV here is categorical, 3 levels: </a:t>
            </a:r>
          </a:p>
          <a:p>
            <a:pPr lvl="1"/>
            <a:r>
              <a:rPr lang="en-GB" sz="3800" b="1" i="1" dirty="0">
                <a:solidFill>
                  <a:schemeClr val="tx1"/>
                </a:solidFill>
              </a:rPr>
              <a:t>Result</a:t>
            </a:r>
            <a:r>
              <a:rPr lang="en-GB" sz="3800" dirty="0">
                <a:solidFill>
                  <a:schemeClr val="tx1"/>
                </a:solidFill>
              </a:rPr>
              <a:t> [</a:t>
            </a:r>
            <a:r>
              <a:rPr lang="en-GB" sz="3800" i="1" dirty="0">
                <a:solidFill>
                  <a:schemeClr val="tx1"/>
                </a:solidFill>
              </a:rPr>
              <a:t>Win, Lose or Draw</a:t>
            </a:r>
            <a:r>
              <a:rPr lang="en-GB" sz="3800" dirty="0">
                <a:solidFill>
                  <a:schemeClr val="tx1"/>
                </a:solidFill>
              </a:rPr>
              <a:t>]</a:t>
            </a:r>
            <a:endParaRPr lang="en-GB" sz="4000" dirty="0">
              <a:solidFill>
                <a:schemeClr val="tx1"/>
              </a:solidFill>
            </a:endParaRPr>
          </a:p>
          <a:p>
            <a:r>
              <a:rPr lang="en-GB" sz="4000" dirty="0">
                <a:solidFill>
                  <a:schemeClr val="tx1"/>
                </a:solidFill>
              </a:rPr>
              <a:t>The IV is categorical  too, 2 levels: </a:t>
            </a:r>
          </a:p>
          <a:p>
            <a:pPr lvl="1"/>
            <a:r>
              <a:rPr lang="en-GB" sz="3800" b="1" i="1" dirty="0">
                <a:solidFill>
                  <a:schemeClr val="tx1"/>
                </a:solidFill>
              </a:rPr>
              <a:t>Location </a:t>
            </a:r>
            <a:r>
              <a:rPr lang="en-GB" sz="3800" dirty="0">
                <a:solidFill>
                  <a:schemeClr val="tx1"/>
                </a:solidFill>
              </a:rPr>
              <a:t>[</a:t>
            </a:r>
            <a:r>
              <a:rPr lang="en-GB" sz="3800" i="1" dirty="0">
                <a:solidFill>
                  <a:schemeClr val="tx1"/>
                </a:solidFill>
              </a:rPr>
              <a:t>Home or Away</a:t>
            </a:r>
            <a:r>
              <a:rPr lang="en-GB" sz="3800" dirty="0">
                <a:solidFill>
                  <a:schemeClr val="tx1"/>
                </a:solidFill>
              </a:rPr>
              <a:t>] </a:t>
            </a:r>
          </a:p>
          <a:p>
            <a:endParaRPr lang="en-GB" sz="4000" dirty="0">
              <a:solidFill>
                <a:schemeClr val="tx1"/>
              </a:solidFill>
            </a:endParaRP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CC8E-51E0-4E82-A90A-C07BA33EE7D2}"/>
              </a:ext>
            </a:extLst>
          </p:cNvPr>
          <p:cNvSpPr txBox="1"/>
          <p:nvPr/>
        </p:nvSpPr>
        <p:spPr>
          <a:xfrm>
            <a:off x="872732" y="6468534"/>
            <a:ext cx="879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source: </a:t>
            </a:r>
            <a:r>
              <a:rPr lang="en-GB" sz="1400" dirty="0">
                <a:solidFill>
                  <a:schemeClr val="tx2"/>
                </a:solidFill>
              </a:rPr>
              <a:t>https://www.statmuse.com/fc/ask/newcastle-record-home-and-away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166D12-979B-42F0-8D36-56823A882A51}"/>
              </a:ext>
            </a:extLst>
          </p:cNvPr>
          <p:cNvGrpSpPr/>
          <p:nvPr/>
        </p:nvGrpSpPr>
        <p:grpSpPr>
          <a:xfrm>
            <a:off x="2278199" y="4625870"/>
            <a:ext cx="9869971" cy="1630691"/>
            <a:chOff x="2278199" y="4625870"/>
            <a:chExt cx="9869971" cy="16306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05EB99-F6F6-48B3-AF76-CD35ACDE5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199" y="4625870"/>
              <a:ext cx="5677536" cy="163069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3DDEE02-E1C8-433A-BC27-5C33EFD738E8}"/>
                </a:ext>
              </a:extLst>
            </p:cNvPr>
            <p:cNvSpPr/>
            <p:nvPr/>
          </p:nvSpPr>
          <p:spPr>
            <a:xfrm>
              <a:off x="7018313" y="5144378"/>
              <a:ext cx="1240450" cy="449294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D81BE7-7CA9-45DA-876E-CBC8A18927EE}"/>
                </a:ext>
              </a:extLst>
            </p:cNvPr>
            <p:cNvSpPr/>
            <p:nvPr/>
          </p:nvSpPr>
          <p:spPr>
            <a:xfrm>
              <a:off x="7018313" y="5656962"/>
              <a:ext cx="1240450" cy="449294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35CEE259-0AF1-4090-B93B-17FB214AB26B}"/>
                </a:ext>
              </a:extLst>
            </p:cNvPr>
            <p:cNvCxnSpPr>
              <a:cxnSpLocks/>
              <a:stCxn id="11" idx="3"/>
              <a:endCxn id="12" idx="3"/>
            </p:cNvCxnSpPr>
            <p:nvPr/>
          </p:nvCxnSpPr>
          <p:spPr>
            <a:xfrm>
              <a:off x="8258763" y="5369025"/>
              <a:ext cx="12700" cy="512584"/>
            </a:xfrm>
            <a:prstGeom prst="bent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352820-B94C-4294-9E3B-F5D3FF2D7EC3}"/>
                </a:ext>
              </a:extLst>
            </p:cNvPr>
            <p:cNvSpPr txBox="1"/>
            <p:nvPr/>
          </p:nvSpPr>
          <p:spPr>
            <a:xfrm>
              <a:off x="8561791" y="5472296"/>
              <a:ext cx="3586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Do these distributions differ?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420C83B-DB5B-4615-B8A9-8488672D9654}"/>
              </a:ext>
            </a:extLst>
          </p:cNvPr>
          <p:cNvSpPr/>
          <p:nvPr/>
        </p:nvSpPr>
        <p:spPr>
          <a:xfrm>
            <a:off x="8561791" y="4118700"/>
            <a:ext cx="3330223" cy="962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Reasons why?</a:t>
            </a:r>
          </a:p>
          <a:p>
            <a:pPr algn="ctr"/>
            <a:r>
              <a:rPr lang="en-GB" sz="1800" dirty="0">
                <a:solidFill>
                  <a:schemeClr val="tx2"/>
                </a:solidFill>
              </a:rPr>
              <a:t>(</a:t>
            </a:r>
            <a:r>
              <a:rPr lang="en-GB" sz="18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McCarrick et al., 2021</a:t>
            </a:r>
            <a:r>
              <a:rPr lang="en-GB" sz="1800" dirty="0">
                <a:solidFill>
                  <a:schemeClr val="tx2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99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048B-2A6F-4A5B-B3E4-7E38F85C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51E2-75B5-4434-A930-B31AC45A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68032"/>
            <a:ext cx="8761412" cy="3416300"/>
          </a:xfrm>
        </p:spPr>
        <p:txBody>
          <a:bodyPr>
            <a:noAutofit/>
          </a:bodyPr>
          <a:lstStyle/>
          <a:p>
            <a:r>
              <a:rPr lang="en-GB" sz="1600" b="1" i="1" dirty="0">
                <a:solidFill>
                  <a:schemeClr val="tx2"/>
                </a:solidFill>
              </a:rPr>
              <a:t>Example 1 </a:t>
            </a:r>
            <a:r>
              <a:rPr lang="en-GB" sz="1600" dirty="0"/>
              <a:t>– Introduced with “by hand” calculation</a:t>
            </a:r>
          </a:p>
          <a:p>
            <a:pPr lvl="1"/>
            <a:r>
              <a:rPr lang="en-GB" dirty="0"/>
              <a:t>Discussion of </a:t>
            </a:r>
            <a:r>
              <a:rPr lang="en-GB" b="1" dirty="0"/>
              <a:t>assumptions</a:t>
            </a:r>
            <a:endParaRPr lang="en-GB" sz="1600" dirty="0"/>
          </a:p>
          <a:p>
            <a:r>
              <a:rPr lang="en-GB" sz="1600" b="1" i="1" dirty="0">
                <a:solidFill>
                  <a:schemeClr val="tx2"/>
                </a:solidFill>
              </a:rPr>
              <a:t>Example 2 </a:t>
            </a:r>
            <a:r>
              <a:rPr lang="en-GB" sz="1600" dirty="0"/>
              <a:t>– Implementation in SPSS</a:t>
            </a: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Chi-square</a:t>
            </a:r>
          </a:p>
          <a:p>
            <a:pPr marL="742950" lvl="1" indent="-28575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Contingency Coefficient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Phi and Cramer’s V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b="1" dirty="0"/>
              <a:t>Fisher’s Exact </a:t>
            </a:r>
            <a:r>
              <a:rPr lang="en-GB" i="1" dirty="0"/>
              <a:t>(good for 2x2 with a small sample size)</a:t>
            </a:r>
            <a:endParaRPr lang="en-GB" sz="1600" b="1" dirty="0"/>
          </a:p>
          <a:p>
            <a:pPr marL="5715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b="1" dirty="0"/>
              <a:t>Odds Ratios </a:t>
            </a:r>
            <a:r>
              <a:rPr lang="en-GB" sz="1600" i="1" dirty="0"/>
              <a:t>(as a measure of effect size)</a:t>
            </a:r>
          </a:p>
        </p:txBody>
      </p:sp>
    </p:spTree>
    <p:extLst>
      <p:ext uri="{BB962C8B-B14F-4D97-AF65-F5344CB8AC3E}">
        <p14:creationId xmlns:p14="http://schemas.microsoft.com/office/powerpoint/2010/main" val="273886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2605</TotalTime>
  <Words>142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Symbol</vt:lpstr>
      <vt:lpstr>Wingdings 3</vt:lpstr>
      <vt:lpstr>Ion Boardroom</vt:lpstr>
      <vt:lpstr>Section 3: Chi-squared Test  </vt:lpstr>
      <vt:lpstr>Hypotheses with categorical dependent variables?</vt:lpstr>
      <vt:lpstr>Exercises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1563</cp:revision>
  <dcterms:created xsi:type="dcterms:W3CDTF">2019-04-09T07:57:46Z</dcterms:created>
  <dcterms:modified xsi:type="dcterms:W3CDTF">2025-06-12T22:19:36Z</dcterms:modified>
</cp:coreProperties>
</file>