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86" r:id="rId2"/>
    <p:sldId id="387" r:id="rId3"/>
    <p:sldId id="394" r:id="rId4"/>
    <p:sldId id="395" r:id="rId5"/>
    <p:sldId id="39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C0F46991-219E-49D6-BBB5-A0981178021C}">
          <p14:sldIdLst>
            <p14:sldId id="386"/>
            <p14:sldId id="387"/>
            <p14:sldId id="394"/>
            <p14:sldId id="395"/>
            <p14:sldId id="3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59669" autoAdjust="0"/>
  </p:normalViewPr>
  <p:slideViewPr>
    <p:cSldViewPr snapToGrid="0">
      <p:cViewPr varScale="1">
        <p:scale>
          <a:sx n="47" d="100"/>
          <a:sy n="47" d="100"/>
        </p:scale>
        <p:origin x="17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65043919-288F-4F05-8225-510C22444A4A}"/>
    <pc:docChg chg="delSld delSection modSection">
      <pc:chgData name="Liam Hill" userId="cf4eacb2-5eb2-4c8d-8100-2f2500eca56b" providerId="ADAL" clId="{65043919-288F-4F05-8225-510C22444A4A}" dt="2025-06-10T15:30:35.527" v="4" actId="17851"/>
      <pc:docMkLst>
        <pc:docMk/>
      </pc:docMkLst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21924546" sldId="329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4270276616" sldId="331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2425737240" sldId="384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953173390" sldId="388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174796714" sldId="389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616346005" sldId="390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932527057" sldId="391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870253323" sldId="392"/>
        </pc:sldMkLst>
      </pc:sldChg>
      <pc:sldChg chg="del">
        <pc:chgData name="Liam Hill" userId="cf4eacb2-5eb2-4c8d-8100-2f2500eca56b" providerId="ADAL" clId="{65043919-288F-4F05-8225-510C22444A4A}" dt="2025-06-10T15:30:13.458" v="0" actId="47"/>
        <pc:sldMkLst>
          <pc:docMk/>
          <pc:sldMk cId="1582406254" sldId="393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3055714642" sldId="397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2522688967" sldId="399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122652160" sldId="400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2447090272" sldId="401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2860962042" sldId="402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157168131" sldId="403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2093968592" sldId="404"/>
        </pc:sldMkLst>
      </pc:sldChg>
      <pc:sldChg chg="del">
        <pc:chgData name="Liam Hill" userId="cf4eacb2-5eb2-4c8d-8100-2f2500eca56b" providerId="ADAL" clId="{65043919-288F-4F05-8225-510C22444A4A}" dt="2025-06-10T15:30:29.406" v="2" actId="47"/>
        <pc:sldMkLst>
          <pc:docMk/>
          <pc:sldMk cId="405315113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5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0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0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1:</a:t>
            </a:r>
            <a:br>
              <a:rPr lang="en-GB" sz="3600" b="1" dirty="0"/>
            </a:br>
            <a:r>
              <a:rPr lang="en-GB" sz="3600" b="1" dirty="0"/>
              <a:t>Describing your Data 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8673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Primarily working with 2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336007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b="1" dirty="0">
                <a:solidFill>
                  <a:srgbClr val="FF0000"/>
                </a:solidFill>
              </a:rPr>
              <a:t>Continuous</a:t>
            </a:r>
            <a:r>
              <a:rPr lang="en-GB" sz="2400" dirty="0">
                <a:solidFill>
                  <a:schemeClr val="tx1"/>
                </a:solidFill>
              </a:rPr>
              <a:t> (Scale) Data or </a:t>
            </a:r>
            <a:r>
              <a:rPr lang="en-GB" sz="2400" b="1" dirty="0">
                <a:solidFill>
                  <a:srgbClr val="0070C0"/>
                </a:solidFill>
              </a:rPr>
              <a:t>Categorical </a:t>
            </a:r>
            <a:r>
              <a:rPr lang="en-GB" sz="2400" dirty="0">
                <a:solidFill>
                  <a:schemeClr val="tx1"/>
                </a:solidFill>
              </a:rPr>
              <a:t>(Nominal/Ordinal) data?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6B0EB1-4A59-4279-AA6D-392AF4E43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117092"/>
              </p:ext>
            </p:extLst>
          </p:nvPr>
        </p:nvGraphicFramePr>
        <p:xfrm>
          <a:off x="1264919" y="2961154"/>
          <a:ext cx="10018125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9375">
                  <a:extLst>
                    <a:ext uri="{9D8B030D-6E8A-4147-A177-3AD203B41FA5}">
                      <a16:colId xmlns:a16="http://schemas.microsoft.com/office/drawing/2014/main" val="16374125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Type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Scale of measurement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Arial Rounded MT Bold" panose="020F0704030504030204" pitchFamily="34" charset="0"/>
                        </a:rPr>
                        <a:t>Coded in Variable View as…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Continuous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chemeClr val="accent3"/>
                          </a:solidFill>
                        </a:rPr>
                        <a:t>interval</a:t>
                      </a:r>
                      <a:r>
                        <a:rPr lang="en-GB" sz="1800" b="1" dirty="0"/>
                        <a:t>, </a:t>
                      </a:r>
                      <a:r>
                        <a:rPr lang="en-GB" sz="1800" b="1" dirty="0">
                          <a:solidFill>
                            <a:srgbClr val="00B050"/>
                          </a:solidFill>
                        </a:rPr>
                        <a:t>ratio</a:t>
                      </a:r>
                      <a:r>
                        <a:rPr lang="en-GB" sz="1800" b="1" dirty="0"/>
                        <a:t> 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“scale”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70C0"/>
                          </a:solidFill>
                        </a:rPr>
                        <a:t>Categorical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/>
                        <a:t>nominal,</a:t>
                      </a:r>
                      <a:r>
                        <a:rPr lang="en-GB" sz="1800" b="1" baseline="0" dirty="0"/>
                        <a:t> 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“nominal”,</a:t>
                      </a:r>
                      <a:r>
                        <a:rPr lang="en-GB" sz="1800" b="1" baseline="0" dirty="0"/>
                        <a:t> “</a:t>
                      </a:r>
                      <a:r>
                        <a:rPr lang="en-GB" sz="1800" b="1" baseline="0" dirty="0">
                          <a:solidFill>
                            <a:srgbClr val="7030A0"/>
                          </a:solidFill>
                        </a:rPr>
                        <a:t>ordinal”</a:t>
                      </a:r>
                      <a:endParaRPr lang="en-GB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8D9ABC3-80AD-47CD-8125-5AF297E51436}"/>
              </a:ext>
            </a:extLst>
          </p:cNvPr>
          <p:cNvSpPr/>
          <p:nvPr/>
        </p:nvSpPr>
        <p:spPr>
          <a:xfrm>
            <a:off x="106680" y="4748502"/>
            <a:ext cx="1714969" cy="1484658"/>
          </a:xfrm>
          <a:prstGeom prst="wedgeRoundRectCallout">
            <a:avLst>
              <a:gd name="adj1" fmla="val 76256"/>
              <a:gd name="adj2" fmla="val -957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Categorical Variables can also be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binary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4655D9-CFFB-41D4-AD9E-9B4F2386ED96}"/>
              </a:ext>
            </a:extLst>
          </p:cNvPr>
          <p:cNvSpPr/>
          <p:nvPr/>
        </p:nvSpPr>
        <p:spPr>
          <a:xfrm>
            <a:off x="2032014" y="581266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F7A2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Interval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No. of Catches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0DFF6C-3838-4665-9659-0EDAEEE32471}"/>
              </a:ext>
            </a:extLst>
          </p:cNvPr>
          <p:cNvSpPr/>
          <p:nvPr/>
        </p:nvSpPr>
        <p:spPr>
          <a:xfrm>
            <a:off x="4449118" y="575835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Ratio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Change in RT after training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E148FE-A0C1-4ADA-8FCB-949883184B96}"/>
              </a:ext>
            </a:extLst>
          </p:cNvPr>
          <p:cNvSpPr/>
          <p:nvPr/>
        </p:nvSpPr>
        <p:spPr>
          <a:xfrm>
            <a:off x="6711069" y="5772994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Nominal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School District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C1721B5-55B8-4CEB-BD68-1E0D85506AD4}"/>
              </a:ext>
            </a:extLst>
          </p:cNvPr>
          <p:cNvSpPr/>
          <p:nvPr/>
        </p:nvSpPr>
        <p:spPr>
          <a:xfrm>
            <a:off x="8878141" y="5827302"/>
            <a:ext cx="2076450" cy="87206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Cat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Ordinal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Race placing</a:t>
            </a:r>
          </a:p>
        </p:txBody>
      </p:sp>
      <p:pic>
        <p:nvPicPr>
          <p:cNvPr id="10" name="Picture 9" descr="A map of Manchester School Districts">
            <a:extLst>
              <a:ext uri="{FF2B5EF4-FFF2-40B4-BE49-F238E27FC236}">
                <a16:creationId xmlns:a16="http://schemas.microsoft.com/office/drawing/2014/main" id="{CE0188BD-AD7B-4A55-9911-0710DF893A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222"/>
          <a:stretch/>
        </p:blipFill>
        <p:spPr>
          <a:xfrm>
            <a:off x="7285639" y="4628143"/>
            <a:ext cx="927309" cy="1030551"/>
          </a:xfrm>
          <a:prstGeom prst="rect">
            <a:avLst/>
          </a:prstGeom>
        </p:spPr>
      </p:pic>
      <p:pic>
        <p:nvPicPr>
          <p:cNvPr id="11" name="Picture 8" descr="Athletes Running on a track with different distances between the 1st, 2nd and 3rd place finishers.">
            <a:extLst>
              <a:ext uri="{FF2B5EF4-FFF2-40B4-BE49-F238E27FC236}">
                <a16:creationId xmlns:a16="http://schemas.microsoft.com/office/drawing/2014/main" id="{B293614A-0BCD-4F5B-AFF6-8DF00F46A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40" y="4628143"/>
            <a:ext cx="1630252" cy="1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Child playing little league baseball, catching a ball. ">
            <a:extLst>
              <a:ext uri="{FF2B5EF4-FFF2-40B4-BE49-F238E27FC236}">
                <a16:creationId xmlns:a16="http://schemas.microsoft.com/office/drawing/2014/main" id="{D01E6349-1EFB-48EA-894D-71A0C87257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8" b="7367"/>
          <a:stretch/>
        </p:blipFill>
        <p:spPr bwMode="auto">
          <a:xfrm>
            <a:off x="2581117" y="4553511"/>
            <a:ext cx="1050221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and holding a stopwatch">
            <a:extLst>
              <a:ext uri="{FF2B5EF4-FFF2-40B4-BE49-F238E27FC236}">
                <a16:creationId xmlns:a16="http://schemas.microsoft.com/office/drawing/2014/main" id="{2D088DC9-9762-4756-A8A6-9161BAE01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784" y="4488230"/>
            <a:ext cx="1825117" cy="121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80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Continuous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107407" cy="3166426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measures of </a:t>
            </a:r>
            <a:r>
              <a:rPr lang="en-GB" sz="2400" b="1" dirty="0">
                <a:solidFill>
                  <a:schemeClr val="tx1"/>
                </a:solidFill>
              </a:rPr>
              <a:t>Central Tendency </a:t>
            </a:r>
            <a:r>
              <a:rPr lang="en-GB" sz="2400" dirty="0">
                <a:solidFill>
                  <a:schemeClr val="tx1"/>
                </a:solidFill>
              </a:rPr>
              <a:t>and </a:t>
            </a:r>
            <a:r>
              <a:rPr lang="en-GB" sz="2400" b="1" dirty="0">
                <a:solidFill>
                  <a:schemeClr val="tx1"/>
                </a:solidFill>
              </a:rPr>
              <a:t>Dispersion</a:t>
            </a:r>
            <a:r>
              <a:rPr lang="en-GB" sz="2400" dirty="0">
                <a:solidFill>
                  <a:schemeClr val="tx1"/>
                </a:solidFill>
              </a:rPr>
              <a:t>!</a:t>
            </a: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 err="1">
                <a:solidFill>
                  <a:schemeClr val="tx1"/>
                </a:solidFill>
              </a:rPr>
              <a:t>Analyze</a:t>
            </a:r>
            <a:r>
              <a:rPr lang="en-GB" sz="2400" b="1" dirty="0">
                <a:solidFill>
                  <a:schemeClr val="tx1"/>
                </a:solidFill>
              </a:rPr>
              <a:t> &gt; </a:t>
            </a:r>
            <a:r>
              <a:rPr lang="en-GB" sz="2400" b="1" dirty="0" err="1">
                <a:solidFill>
                  <a:schemeClr val="tx1"/>
                </a:solidFill>
              </a:rPr>
              <a:t>Descriptives</a:t>
            </a:r>
            <a:r>
              <a:rPr lang="en-GB" sz="2400" b="1" dirty="0">
                <a:solidFill>
                  <a:schemeClr val="tx1"/>
                </a:solidFill>
              </a:rPr>
              <a:t> &gt; Explore</a:t>
            </a:r>
          </a:p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On variable: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1EBB680-089F-4703-9AFA-6760E210C25A}"/>
              </a:ext>
            </a:extLst>
          </p:cNvPr>
          <p:cNvSpPr/>
          <p:nvPr/>
        </p:nvSpPr>
        <p:spPr>
          <a:xfrm>
            <a:off x="3853543" y="3062107"/>
            <a:ext cx="3722914" cy="1020036"/>
          </a:xfrm>
          <a:prstGeom prst="wedgeRoundRectCallout">
            <a:avLst>
              <a:gd name="adj1" fmla="val 34430"/>
              <a:gd name="adj2" fmla="val -767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Mean</a:t>
            </a:r>
          </a:p>
          <a:p>
            <a:pPr algn="ctr"/>
            <a:r>
              <a:rPr lang="en-GB" dirty="0"/>
              <a:t>5% </a:t>
            </a:r>
            <a:r>
              <a:rPr lang="en-GB" dirty="0" err="1"/>
              <a:t>Tirmmed</a:t>
            </a:r>
            <a:r>
              <a:rPr lang="en-GB" dirty="0"/>
              <a:t> Mean </a:t>
            </a:r>
          </a:p>
          <a:p>
            <a:pPr algn="ctr"/>
            <a:r>
              <a:rPr lang="en-GB" dirty="0"/>
              <a:t>Median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194CAD-3025-4CBF-AFF5-B72311B1C057}"/>
              </a:ext>
            </a:extLst>
          </p:cNvPr>
          <p:cNvSpPr/>
          <p:nvPr/>
        </p:nvSpPr>
        <p:spPr>
          <a:xfrm>
            <a:off x="7875815" y="3482817"/>
            <a:ext cx="3722914" cy="2548706"/>
          </a:xfrm>
          <a:prstGeom prst="wedgeRoundRectCallout">
            <a:avLst>
              <a:gd name="adj1" fmla="val 5347"/>
              <a:gd name="adj2" fmla="val -7667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Std. Error</a:t>
            </a:r>
          </a:p>
          <a:p>
            <a:pPr algn="ctr"/>
            <a:r>
              <a:rPr lang="en-GB" b="1" dirty="0"/>
              <a:t>95% Confidence Intervals</a:t>
            </a:r>
          </a:p>
          <a:p>
            <a:pPr algn="ctr"/>
            <a:r>
              <a:rPr lang="en-GB" dirty="0"/>
              <a:t>Variance</a:t>
            </a:r>
          </a:p>
          <a:p>
            <a:pPr algn="ctr"/>
            <a:r>
              <a:rPr lang="en-GB" b="1" dirty="0"/>
              <a:t>Std. Deviation</a:t>
            </a:r>
          </a:p>
          <a:p>
            <a:pPr algn="ctr"/>
            <a:r>
              <a:rPr lang="en-GB" dirty="0"/>
              <a:t>Range (Min to Max)</a:t>
            </a:r>
          </a:p>
          <a:p>
            <a:pPr algn="ctr"/>
            <a:r>
              <a:rPr lang="en-GB" dirty="0"/>
              <a:t>Interquartile Range</a:t>
            </a:r>
          </a:p>
          <a:p>
            <a:pPr algn="ctr"/>
            <a:r>
              <a:rPr lang="en-GB" dirty="0"/>
              <a:t>Skewness</a:t>
            </a:r>
          </a:p>
          <a:p>
            <a:pPr algn="ctr"/>
            <a:r>
              <a:rPr lang="en-GB" dirty="0"/>
              <a:t>Kurtosis</a:t>
            </a:r>
          </a:p>
        </p:txBody>
      </p:sp>
    </p:spTree>
    <p:extLst>
      <p:ext uri="{BB962C8B-B14F-4D97-AF65-F5344CB8AC3E}">
        <p14:creationId xmlns:p14="http://schemas.microsoft.com/office/powerpoint/2010/main" val="357037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Categorical 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ED437-C2D4-4726-B540-E1930A248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2355850"/>
            <a:ext cx="10548620" cy="34163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Summarising using Counts and/or Frequencies.</a:t>
            </a:r>
          </a:p>
          <a:p>
            <a:pPr marL="0" lvl="1" indent="0">
              <a:buNone/>
            </a:pPr>
            <a:r>
              <a:rPr lang="en-GB" sz="1800" dirty="0">
                <a:solidFill>
                  <a:schemeClr val="tx1"/>
                </a:solidFill>
              </a:rPr>
              <a:t>(e.g. proportions, percentages)</a:t>
            </a: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 err="1">
                <a:solidFill>
                  <a:schemeClr val="tx1"/>
                </a:solidFill>
              </a:rPr>
              <a:t>Analyze</a:t>
            </a:r>
            <a:r>
              <a:rPr lang="en-GB" sz="2000" b="1" dirty="0">
                <a:solidFill>
                  <a:schemeClr val="tx1"/>
                </a:solidFill>
              </a:rPr>
              <a:t> &gt; </a:t>
            </a:r>
            <a:r>
              <a:rPr lang="en-GB" sz="2000" b="1" dirty="0" err="1">
                <a:solidFill>
                  <a:schemeClr val="tx1"/>
                </a:solidFill>
              </a:rPr>
              <a:t>Descriptives</a:t>
            </a:r>
            <a:r>
              <a:rPr lang="en-GB" sz="2000" b="1" dirty="0">
                <a:solidFill>
                  <a:schemeClr val="tx1"/>
                </a:solidFill>
              </a:rPr>
              <a:t> &gt; Frequencies</a:t>
            </a:r>
          </a:p>
          <a:p>
            <a:pPr marL="0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On variable: </a:t>
            </a:r>
            <a:r>
              <a:rPr lang="en-GB" sz="2000" b="1" dirty="0" err="1">
                <a:solidFill>
                  <a:schemeClr val="tx1"/>
                </a:solidFill>
              </a:rPr>
              <a:t>p_confidence</a:t>
            </a:r>
            <a:endParaRPr lang="en-GB" sz="1800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7CCB10E-2EFE-44C4-9AD4-49668C22E535}"/>
              </a:ext>
            </a:extLst>
          </p:cNvPr>
          <p:cNvSpPr/>
          <p:nvPr/>
        </p:nvSpPr>
        <p:spPr>
          <a:xfrm>
            <a:off x="7578969" y="5559123"/>
            <a:ext cx="4198854" cy="1020036"/>
          </a:xfrm>
          <a:prstGeom prst="wedgeRoundRectCallout">
            <a:avLst>
              <a:gd name="adj1" fmla="val -44503"/>
              <a:gd name="adj2" fmla="val -8366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exercise you’ll also learn a little bit about how to handle </a:t>
            </a:r>
            <a:r>
              <a:rPr lang="en-GB" b="1" dirty="0"/>
              <a:t>missingness in your data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738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Summarising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10457927" cy="3992903"/>
          </a:xfrm>
        </p:spPr>
        <p:txBody>
          <a:bodyPr>
            <a:normAutofit lnSpcReduction="10000"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a Continuous Outcome across levels within a Categorical Variable: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Explore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Gest_Age_Wks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r>
              <a:rPr lang="en-GB" sz="2400" dirty="0">
                <a:solidFill>
                  <a:schemeClr val="tx1"/>
                </a:solidFill>
              </a:rPr>
              <a:t>Comparing categorical distribution of one variable across levels of a </a:t>
            </a:r>
            <a:r>
              <a:rPr lang="en-GB" sz="2400" i="1" dirty="0">
                <a:solidFill>
                  <a:schemeClr val="tx1"/>
                </a:solidFill>
              </a:rPr>
              <a:t>second </a:t>
            </a:r>
            <a:r>
              <a:rPr lang="en-GB" sz="2400" dirty="0">
                <a:solidFill>
                  <a:schemeClr val="tx1"/>
                </a:solidFill>
              </a:rPr>
              <a:t>Categorical Variable 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 err="1">
                <a:solidFill>
                  <a:schemeClr val="tx1"/>
                </a:solidFill>
              </a:rPr>
              <a:t>Analyze</a:t>
            </a:r>
            <a:r>
              <a:rPr lang="en-GB" sz="2200" b="1" dirty="0">
                <a:solidFill>
                  <a:schemeClr val="tx1"/>
                </a:solidFill>
              </a:rPr>
              <a:t> &gt; </a:t>
            </a:r>
            <a:r>
              <a:rPr lang="en-GB" sz="2200" b="1" dirty="0" err="1">
                <a:solidFill>
                  <a:schemeClr val="tx1"/>
                </a:solidFill>
              </a:rPr>
              <a:t>Descriptives</a:t>
            </a:r>
            <a:r>
              <a:rPr lang="en-GB" sz="2200" b="1" dirty="0">
                <a:solidFill>
                  <a:schemeClr val="tx1"/>
                </a:solidFill>
              </a:rPr>
              <a:t> &gt; Crosstabs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p_confidence</a:t>
            </a:r>
            <a:r>
              <a:rPr lang="en-GB" sz="2400" b="1" dirty="0">
                <a:solidFill>
                  <a:schemeClr val="tx1"/>
                </a:solidFill>
              </a:rPr>
              <a:t> by ethnicity</a:t>
            </a:r>
            <a:endParaRPr lang="en-GB" sz="2400" dirty="0">
              <a:solidFill>
                <a:schemeClr val="tx1"/>
              </a:solidFill>
            </a:endParaRPr>
          </a:p>
          <a:p>
            <a:pPr marL="457200" lvl="1" indent="-457200">
              <a:buFont typeface="+mj-lt"/>
              <a:buAutoNum type="arabicPeriod"/>
            </a:pPr>
            <a:endParaRPr lang="en-GB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10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2314</TotalTime>
  <Words>257</Words>
  <Application>Microsoft Office PowerPoint</Application>
  <PresentationFormat>Widescreen</PresentationFormat>
  <Paragraphs>57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Calibri</vt:lpstr>
      <vt:lpstr>Century Gothic</vt:lpstr>
      <vt:lpstr>Wingdings 3</vt:lpstr>
      <vt:lpstr>Ion Boardroom</vt:lpstr>
      <vt:lpstr>Section 1: Describing your Data   </vt:lpstr>
      <vt:lpstr>Primarily working with 2 types of data</vt:lpstr>
      <vt:lpstr>Summarising Continuous Data</vt:lpstr>
      <vt:lpstr>Summarising Categorical Data</vt:lpstr>
      <vt:lpstr>Summarising Combinations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1550</cp:revision>
  <dcterms:created xsi:type="dcterms:W3CDTF">2019-04-09T07:57:46Z</dcterms:created>
  <dcterms:modified xsi:type="dcterms:W3CDTF">2025-06-10T15:30:51Z</dcterms:modified>
</cp:coreProperties>
</file>