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331" r:id="rId2"/>
    <p:sldId id="402" r:id="rId3"/>
    <p:sldId id="403" r:id="rId4"/>
    <p:sldId id="404" r:id="rId5"/>
    <p:sldId id="40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3" id="{29FE2D4E-3AED-4502-8A11-46FCED924F32}">
          <p14:sldIdLst>
            <p14:sldId id="331"/>
            <p14:sldId id="402"/>
            <p14:sldId id="403"/>
            <p14:sldId id="404"/>
            <p14:sldId id="40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am Hill" initials="LH" lastIdx="18" clrIdx="0">
    <p:extLst>
      <p:ext uri="{19B8F6BF-5375-455C-9EA6-DF929625EA0E}">
        <p15:presenceInfo xmlns:p15="http://schemas.microsoft.com/office/powerpoint/2012/main" userId="S::lhill3@ed.ac.uk::cf4eacb2-5eb2-4c8d-8100-2f2500eca56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27B2E1"/>
    <a:srgbClr val="C412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19" autoAdjust="0"/>
    <p:restoredTop sz="84860" autoAdjust="0"/>
  </p:normalViewPr>
  <p:slideViewPr>
    <p:cSldViewPr snapToGrid="0">
      <p:cViewPr>
        <p:scale>
          <a:sx n="60" d="100"/>
          <a:sy n="60" d="100"/>
        </p:scale>
        <p:origin x="1238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am Hill" userId="cf4eacb2-5eb2-4c8d-8100-2f2500eca56b" providerId="ADAL" clId="{09772D69-7FB0-492F-8FDC-9EF2AF3EA239}"/>
    <pc:docChg chg="delSld delSection modSection">
      <pc:chgData name="Liam Hill" userId="cf4eacb2-5eb2-4c8d-8100-2f2500eca56b" providerId="ADAL" clId="{09772D69-7FB0-492F-8FDC-9EF2AF3EA239}" dt="2025-06-10T20:29:47.282" v="3" actId="17851"/>
      <pc:docMkLst>
        <pc:docMk/>
      </pc:docMkLst>
      <pc:sldChg chg="del">
        <pc:chgData name="Liam Hill" userId="cf4eacb2-5eb2-4c8d-8100-2f2500eca56b" providerId="ADAL" clId="{09772D69-7FB0-492F-8FDC-9EF2AF3EA239}" dt="2025-06-10T20:29:42.467" v="0" actId="47"/>
        <pc:sldMkLst>
          <pc:docMk/>
          <pc:sldMk cId="501211901" sldId="256"/>
        </pc:sldMkLst>
      </pc:sldChg>
      <pc:sldChg chg="del">
        <pc:chgData name="Liam Hill" userId="cf4eacb2-5eb2-4c8d-8100-2f2500eca56b" providerId="ADAL" clId="{09772D69-7FB0-492F-8FDC-9EF2AF3EA239}" dt="2025-06-10T20:29:42.467" v="0" actId="47"/>
        <pc:sldMkLst>
          <pc:docMk/>
          <pc:sldMk cId="21924546" sldId="329"/>
        </pc:sldMkLst>
      </pc:sldChg>
      <pc:sldChg chg="del">
        <pc:chgData name="Liam Hill" userId="cf4eacb2-5eb2-4c8d-8100-2f2500eca56b" providerId="ADAL" clId="{09772D69-7FB0-492F-8FDC-9EF2AF3EA239}" dt="2025-06-10T20:29:42.467" v="0" actId="47"/>
        <pc:sldMkLst>
          <pc:docMk/>
          <pc:sldMk cId="2425737240" sldId="384"/>
        </pc:sldMkLst>
      </pc:sldChg>
      <pc:sldChg chg="del">
        <pc:chgData name="Liam Hill" userId="cf4eacb2-5eb2-4c8d-8100-2f2500eca56b" providerId="ADAL" clId="{09772D69-7FB0-492F-8FDC-9EF2AF3EA239}" dt="2025-06-10T20:29:42.467" v="0" actId="47"/>
        <pc:sldMkLst>
          <pc:docMk/>
          <pc:sldMk cId="2867310330" sldId="386"/>
        </pc:sldMkLst>
      </pc:sldChg>
      <pc:sldChg chg="del">
        <pc:chgData name="Liam Hill" userId="cf4eacb2-5eb2-4c8d-8100-2f2500eca56b" providerId="ADAL" clId="{09772D69-7FB0-492F-8FDC-9EF2AF3EA239}" dt="2025-06-10T20:29:42.467" v="0" actId="47"/>
        <pc:sldMkLst>
          <pc:docMk/>
          <pc:sldMk cId="1157804027" sldId="387"/>
        </pc:sldMkLst>
      </pc:sldChg>
      <pc:sldChg chg="del">
        <pc:chgData name="Liam Hill" userId="cf4eacb2-5eb2-4c8d-8100-2f2500eca56b" providerId="ADAL" clId="{09772D69-7FB0-492F-8FDC-9EF2AF3EA239}" dt="2025-06-10T20:29:42.467" v="0" actId="47"/>
        <pc:sldMkLst>
          <pc:docMk/>
          <pc:sldMk cId="1953173390" sldId="388"/>
        </pc:sldMkLst>
      </pc:sldChg>
      <pc:sldChg chg="del">
        <pc:chgData name="Liam Hill" userId="cf4eacb2-5eb2-4c8d-8100-2f2500eca56b" providerId="ADAL" clId="{09772D69-7FB0-492F-8FDC-9EF2AF3EA239}" dt="2025-06-10T20:29:42.467" v="0" actId="47"/>
        <pc:sldMkLst>
          <pc:docMk/>
          <pc:sldMk cId="1174796714" sldId="389"/>
        </pc:sldMkLst>
      </pc:sldChg>
      <pc:sldChg chg="del">
        <pc:chgData name="Liam Hill" userId="cf4eacb2-5eb2-4c8d-8100-2f2500eca56b" providerId="ADAL" clId="{09772D69-7FB0-492F-8FDC-9EF2AF3EA239}" dt="2025-06-10T20:29:42.467" v="0" actId="47"/>
        <pc:sldMkLst>
          <pc:docMk/>
          <pc:sldMk cId="1616346005" sldId="390"/>
        </pc:sldMkLst>
      </pc:sldChg>
      <pc:sldChg chg="del">
        <pc:chgData name="Liam Hill" userId="cf4eacb2-5eb2-4c8d-8100-2f2500eca56b" providerId="ADAL" clId="{09772D69-7FB0-492F-8FDC-9EF2AF3EA239}" dt="2025-06-10T20:29:42.467" v="0" actId="47"/>
        <pc:sldMkLst>
          <pc:docMk/>
          <pc:sldMk cId="1932527057" sldId="391"/>
        </pc:sldMkLst>
      </pc:sldChg>
      <pc:sldChg chg="del">
        <pc:chgData name="Liam Hill" userId="cf4eacb2-5eb2-4c8d-8100-2f2500eca56b" providerId="ADAL" clId="{09772D69-7FB0-492F-8FDC-9EF2AF3EA239}" dt="2025-06-10T20:29:42.467" v="0" actId="47"/>
        <pc:sldMkLst>
          <pc:docMk/>
          <pc:sldMk cId="1870253323" sldId="392"/>
        </pc:sldMkLst>
      </pc:sldChg>
      <pc:sldChg chg="del">
        <pc:chgData name="Liam Hill" userId="cf4eacb2-5eb2-4c8d-8100-2f2500eca56b" providerId="ADAL" clId="{09772D69-7FB0-492F-8FDC-9EF2AF3EA239}" dt="2025-06-10T20:29:42.467" v="0" actId="47"/>
        <pc:sldMkLst>
          <pc:docMk/>
          <pc:sldMk cId="1582406254" sldId="393"/>
        </pc:sldMkLst>
      </pc:sldChg>
      <pc:sldChg chg="del">
        <pc:chgData name="Liam Hill" userId="cf4eacb2-5eb2-4c8d-8100-2f2500eca56b" providerId="ADAL" clId="{09772D69-7FB0-492F-8FDC-9EF2AF3EA239}" dt="2025-06-10T20:29:42.467" v="0" actId="47"/>
        <pc:sldMkLst>
          <pc:docMk/>
          <pc:sldMk cId="3055714642" sldId="397"/>
        </pc:sldMkLst>
      </pc:sldChg>
      <pc:sldChg chg="del">
        <pc:chgData name="Liam Hill" userId="cf4eacb2-5eb2-4c8d-8100-2f2500eca56b" providerId="ADAL" clId="{09772D69-7FB0-492F-8FDC-9EF2AF3EA239}" dt="2025-06-10T20:29:42.467" v="0" actId="47"/>
        <pc:sldMkLst>
          <pc:docMk/>
          <pc:sldMk cId="2522688967" sldId="399"/>
        </pc:sldMkLst>
      </pc:sldChg>
      <pc:sldChg chg="del">
        <pc:chgData name="Liam Hill" userId="cf4eacb2-5eb2-4c8d-8100-2f2500eca56b" providerId="ADAL" clId="{09772D69-7FB0-492F-8FDC-9EF2AF3EA239}" dt="2025-06-10T20:29:42.467" v="0" actId="47"/>
        <pc:sldMkLst>
          <pc:docMk/>
          <pc:sldMk cId="122652160" sldId="400"/>
        </pc:sldMkLst>
      </pc:sldChg>
      <pc:sldChg chg="del">
        <pc:chgData name="Liam Hill" userId="cf4eacb2-5eb2-4c8d-8100-2f2500eca56b" providerId="ADAL" clId="{09772D69-7FB0-492F-8FDC-9EF2AF3EA239}" dt="2025-06-10T20:29:42.467" v="0" actId="47"/>
        <pc:sldMkLst>
          <pc:docMk/>
          <pc:sldMk cId="2447090272" sldId="401"/>
        </pc:sldMkLst>
      </pc:sldChg>
      <pc:sldChg chg="del">
        <pc:chgData name="Liam Hill" userId="cf4eacb2-5eb2-4c8d-8100-2f2500eca56b" providerId="ADAL" clId="{09772D69-7FB0-492F-8FDC-9EF2AF3EA239}" dt="2025-06-10T20:29:42.467" v="0" actId="47"/>
        <pc:sldMkLst>
          <pc:docMk/>
          <pc:sldMk cId="3715174737" sldId="406"/>
        </pc:sldMkLst>
      </pc:sldChg>
      <pc:sldChg chg="del">
        <pc:chgData name="Liam Hill" userId="cf4eacb2-5eb2-4c8d-8100-2f2500eca56b" providerId="ADAL" clId="{09772D69-7FB0-492F-8FDC-9EF2AF3EA239}" dt="2025-06-10T20:29:42.467" v="0" actId="47"/>
        <pc:sldMkLst>
          <pc:docMk/>
          <pc:sldMk cId="3877742128" sldId="407"/>
        </pc:sldMkLst>
      </pc:sldChg>
      <pc:sldChg chg="del">
        <pc:chgData name="Liam Hill" userId="cf4eacb2-5eb2-4c8d-8100-2f2500eca56b" providerId="ADAL" clId="{09772D69-7FB0-492F-8FDC-9EF2AF3EA239}" dt="2025-06-10T20:29:42.467" v="0" actId="47"/>
        <pc:sldMkLst>
          <pc:docMk/>
          <pc:sldMk cId="3205043461" sldId="40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0085E8-8BAE-40DA-B036-0B44F60AADE1}" type="datetimeFigureOut">
              <a:rPr lang="en-US"/>
              <a:t>6/10/2025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153718-415C-41B9-8FF4-AD57B58B583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4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0"/>
            <a:ext cx="12192000" cy="6864654"/>
            <a:chOff x="0" y="0"/>
            <a:chExt cx="12192000" cy="6864654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0"/>
            <a:ext cx="12192000" cy="6864654"/>
            <a:chOff x="0" y="0"/>
            <a:chExt cx="12192000" cy="6864654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64654"/>
            <a:chOff x="0" y="0"/>
            <a:chExt cx="12192000" cy="6864654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64654"/>
            <a:chOff x="0" y="0"/>
            <a:chExt cx="12192000" cy="6864654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6/10/2025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6/10/2025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-21503" y="-9027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6/10/2025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6/10/2025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6/10/2025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64654"/>
            <a:chOff x="0" y="0"/>
            <a:chExt cx="12192000" cy="6864654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 userDrawn="1"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768BA-5F52-4F68-9377-FEE16ECA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571" y="2287088"/>
            <a:ext cx="5263429" cy="2283824"/>
          </a:xfrm>
        </p:spPr>
        <p:txBody>
          <a:bodyPr/>
          <a:lstStyle/>
          <a:p>
            <a:r>
              <a:rPr lang="en-GB" sz="3600" b="1" dirty="0"/>
              <a:t>Section 3:</a:t>
            </a:r>
            <a:br>
              <a:rPr lang="en-GB" sz="3600" b="1" dirty="0"/>
            </a:br>
            <a:r>
              <a:rPr lang="en-GB" sz="3600" b="1" dirty="0"/>
              <a:t>Exploring your Data </a:t>
            </a:r>
            <a:br>
              <a:rPr lang="en-GB" sz="3600" b="1" dirty="0"/>
            </a:br>
            <a:br>
              <a:rPr lang="en-GB" sz="3600" b="1" dirty="0"/>
            </a:b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4270276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8C8D2-2380-42CE-8868-D5ECB4C3A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Exploring IS IMPORTANT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74602-6928-4726-BC4A-7EF9F6678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359660"/>
            <a:ext cx="9939765" cy="4147820"/>
          </a:xfrm>
        </p:spPr>
        <p:txBody>
          <a:bodyPr>
            <a:normAutofit/>
          </a:bodyPr>
          <a:lstStyle/>
          <a:p>
            <a:r>
              <a:rPr lang="en-GB" sz="2400" dirty="0"/>
              <a:t>BEFORE we get on to Hypothesis Testing we need to explore our data thoroughly. Some things I’d always check for: </a:t>
            </a:r>
          </a:p>
          <a:p>
            <a:pPr marL="0" indent="0">
              <a:buNone/>
            </a:pPr>
            <a:endParaRPr lang="en-GB" sz="600" dirty="0"/>
          </a:p>
          <a:p>
            <a:pPr marL="914400" lvl="1" indent="-457200">
              <a:buFont typeface="+mj-lt"/>
              <a:buAutoNum type="arabicPeriod"/>
            </a:pPr>
            <a:r>
              <a:rPr lang="en-GB" sz="2200" b="1" dirty="0"/>
              <a:t>Extreme Values (i.e. outliers)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200" b="1" dirty="0"/>
              <a:t>More subtle ‘Skewness’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200" b="1" dirty="0"/>
              <a:t>Low cell counts</a:t>
            </a:r>
          </a:p>
          <a:p>
            <a:pPr marL="457200" lvl="1" indent="0">
              <a:buNone/>
            </a:pPr>
            <a:endParaRPr lang="en-GB" sz="600" b="1" dirty="0"/>
          </a:p>
          <a:p>
            <a:pPr marL="457200" lvl="1" indent="0">
              <a:buNone/>
            </a:pPr>
            <a:r>
              <a:rPr lang="en-GB" sz="2400" dirty="0"/>
              <a:t>All of the above are example of things that can lead to our </a:t>
            </a:r>
            <a:r>
              <a:rPr lang="en-GB" sz="2400" b="1" dirty="0">
                <a:solidFill>
                  <a:srgbClr val="FF0000"/>
                </a:solidFill>
              </a:rPr>
              <a:t>data “violating assumptions” </a:t>
            </a:r>
            <a:r>
              <a:rPr lang="en-GB" sz="2400" dirty="0"/>
              <a:t>that increase the risk of our </a:t>
            </a:r>
            <a:r>
              <a:rPr lang="en-GB" sz="2400" i="1" dirty="0"/>
              <a:t>parametric inferential statistical tests </a:t>
            </a:r>
            <a:r>
              <a:rPr lang="en-GB" sz="2400" dirty="0"/>
              <a:t>results being biased.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EDBD998F-1D59-482A-A6B3-D6F4560E6A71}"/>
              </a:ext>
            </a:extLst>
          </p:cNvPr>
          <p:cNvSpPr/>
          <p:nvPr/>
        </p:nvSpPr>
        <p:spPr>
          <a:xfrm>
            <a:off x="8183880" y="4297680"/>
            <a:ext cx="2377440" cy="609600"/>
          </a:xfrm>
          <a:prstGeom prst="wedgeRoundRectCallout">
            <a:avLst>
              <a:gd name="adj1" fmla="val -35387"/>
              <a:gd name="adj2" fmla="val 725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But not always!</a:t>
            </a:r>
          </a:p>
        </p:txBody>
      </p:sp>
    </p:spTree>
    <p:extLst>
      <p:ext uri="{BB962C8B-B14F-4D97-AF65-F5344CB8AC3E}">
        <p14:creationId xmlns:p14="http://schemas.microsoft.com/office/powerpoint/2010/main" val="2860962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8C8D2-2380-42CE-8868-D5ECB4C3A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74602-6928-4726-BC4A-7EF9F6678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Check for them using boxplots (again!)</a:t>
            </a:r>
          </a:p>
          <a:p>
            <a:pPr marL="857250" lvl="2" indent="-457200"/>
            <a:r>
              <a:rPr lang="en-GB" sz="2400" dirty="0">
                <a:solidFill>
                  <a:schemeClr val="tx1"/>
                </a:solidFill>
              </a:rPr>
              <a:t>Use: </a:t>
            </a:r>
            <a:r>
              <a:rPr lang="en-GB" sz="2400" b="1" dirty="0">
                <a:solidFill>
                  <a:schemeClr val="tx1"/>
                </a:solidFill>
              </a:rPr>
              <a:t>Graphs &gt; Chart Builder</a:t>
            </a:r>
          </a:p>
          <a:p>
            <a:pPr marL="857250" lvl="2" indent="-457200"/>
            <a:r>
              <a:rPr lang="en-GB" sz="2400" dirty="0">
                <a:solidFill>
                  <a:schemeClr val="tx1"/>
                </a:solidFill>
              </a:rPr>
              <a:t>Choose: </a:t>
            </a:r>
            <a:r>
              <a:rPr lang="en-GB" sz="2400" b="1" dirty="0">
                <a:solidFill>
                  <a:schemeClr val="tx1"/>
                </a:solidFill>
              </a:rPr>
              <a:t>Boxplot</a:t>
            </a:r>
          </a:p>
          <a:p>
            <a:pPr marL="857250" lvl="2" indent="-457200"/>
            <a:r>
              <a:rPr lang="en-GB" sz="2400" dirty="0">
                <a:solidFill>
                  <a:schemeClr val="tx1"/>
                </a:solidFill>
              </a:rPr>
              <a:t>On variables: </a:t>
            </a:r>
            <a:r>
              <a:rPr lang="en-GB" sz="2400" b="1" dirty="0" err="1">
                <a:solidFill>
                  <a:schemeClr val="tx1"/>
                </a:solidFill>
              </a:rPr>
              <a:t>prosocial_sum</a:t>
            </a:r>
            <a:r>
              <a:rPr lang="en-GB" sz="2400" b="1" dirty="0">
                <a:solidFill>
                  <a:schemeClr val="tx1"/>
                </a:solidFill>
              </a:rPr>
              <a:t> by </a:t>
            </a:r>
            <a:r>
              <a:rPr lang="en-GB" sz="2400" b="1" dirty="0" err="1">
                <a:solidFill>
                  <a:schemeClr val="tx1"/>
                </a:solidFill>
              </a:rPr>
              <a:t>Sex_at_birth</a:t>
            </a:r>
            <a:endParaRPr lang="en-GB" sz="2400" b="1" dirty="0">
              <a:solidFill>
                <a:schemeClr val="tx1"/>
              </a:solidFill>
            </a:endParaRPr>
          </a:p>
          <a:p>
            <a:endParaRPr lang="en-GB" sz="2400" b="1" dirty="0"/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E40C7192-7F4D-4134-863A-E2789CDB667D}"/>
              </a:ext>
            </a:extLst>
          </p:cNvPr>
          <p:cNvSpPr/>
          <p:nvPr/>
        </p:nvSpPr>
        <p:spPr>
          <a:xfrm>
            <a:off x="7592644" y="5003800"/>
            <a:ext cx="3444401" cy="1300285"/>
          </a:xfrm>
          <a:prstGeom prst="wedgeRoundRectCallout">
            <a:avLst>
              <a:gd name="adj1" fmla="val -42410"/>
              <a:gd name="adj2" fmla="val -80716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How would you handle the outliers we’re seeing here? </a:t>
            </a:r>
          </a:p>
        </p:txBody>
      </p:sp>
    </p:spTree>
    <p:extLst>
      <p:ext uri="{BB962C8B-B14F-4D97-AF65-F5344CB8AC3E}">
        <p14:creationId xmlns:p14="http://schemas.microsoft.com/office/powerpoint/2010/main" val="157168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8C8D2-2380-42CE-8868-D5ECB4C3A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Skewness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74602-6928-4726-BC4A-7EF9F6678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Check for visually</a:t>
            </a:r>
          </a:p>
          <a:p>
            <a:pPr marL="0" lvl="1" indent="0">
              <a:buNone/>
            </a:pPr>
            <a:endParaRPr lang="en-GB" sz="2000" dirty="0">
              <a:solidFill>
                <a:schemeClr val="tx1"/>
              </a:solidFill>
            </a:endParaRPr>
          </a:p>
          <a:p>
            <a:pPr marL="0" lvl="1" indent="0">
              <a:buNone/>
            </a:pPr>
            <a:r>
              <a:rPr lang="en-GB" sz="2000" dirty="0">
                <a:solidFill>
                  <a:schemeClr val="tx1"/>
                </a:solidFill>
              </a:rPr>
              <a:t>Use: </a:t>
            </a:r>
            <a:r>
              <a:rPr lang="en-GB" sz="2000" b="1" dirty="0" err="1">
                <a:solidFill>
                  <a:schemeClr val="tx1"/>
                </a:solidFill>
              </a:rPr>
              <a:t>Analyze</a:t>
            </a:r>
            <a:r>
              <a:rPr lang="en-GB" sz="2000" b="1" dirty="0">
                <a:solidFill>
                  <a:schemeClr val="tx1"/>
                </a:solidFill>
              </a:rPr>
              <a:t> &gt; </a:t>
            </a:r>
            <a:r>
              <a:rPr lang="en-GB" sz="2000" b="1" dirty="0" err="1">
                <a:solidFill>
                  <a:schemeClr val="tx1"/>
                </a:solidFill>
              </a:rPr>
              <a:t>Descriptives</a:t>
            </a:r>
            <a:r>
              <a:rPr lang="en-GB" sz="2000" b="1" dirty="0">
                <a:solidFill>
                  <a:schemeClr val="tx1"/>
                </a:solidFill>
              </a:rPr>
              <a:t> &gt; Explore</a:t>
            </a:r>
          </a:p>
          <a:p>
            <a:pPr marL="0" lvl="1" indent="0">
              <a:buNone/>
            </a:pPr>
            <a:r>
              <a:rPr lang="en-GB" sz="2000" dirty="0">
                <a:solidFill>
                  <a:schemeClr val="tx1"/>
                </a:solidFill>
              </a:rPr>
              <a:t>On variable: </a:t>
            </a:r>
            <a:r>
              <a:rPr lang="en-GB" sz="2000" b="1" dirty="0" err="1">
                <a:solidFill>
                  <a:schemeClr val="tx1"/>
                </a:solidFill>
              </a:rPr>
              <a:t>Gest_Age_Wks</a:t>
            </a:r>
            <a:endParaRPr lang="en-GB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sz="2000" i="1" dirty="0"/>
              <a:t>This time: </a:t>
            </a:r>
            <a:r>
              <a:rPr lang="en-GB" sz="2000" dirty="0"/>
              <a:t>Ask for </a:t>
            </a:r>
            <a:r>
              <a:rPr lang="en-GB" sz="2000" b="1" dirty="0"/>
              <a:t>Statistics</a:t>
            </a:r>
            <a:r>
              <a:rPr lang="en-GB" sz="2000" dirty="0"/>
              <a:t> &amp; </a:t>
            </a:r>
            <a:r>
              <a:rPr lang="en-GB" sz="2000" b="1" dirty="0"/>
              <a:t>Plots </a:t>
            </a:r>
            <a:r>
              <a:rPr lang="en-GB" sz="2000" dirty="0"/>
              <a:t>in the output</a:t>
            </a:r>
          </a:p>
          <a:p>
            <a:endParaRPr lang="en-GB" sz="2400" b="1" dirty="0"/>
          </a:p>
          <a:p>
            <a:r>
              <a:rPr lang="en-GB" sz="2400" dirty="0"/>
              <a:t>Check for using normality tests too? 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E570E989-792C-4011-B5A1-DA30D018740A}"/>
              </a:ext>
            </a:extLst>
          </p:cNvPr>
          <p:cNvSpPr/>
          <p:nvPr/>
        </p:nvSpPr>
        <p:spPr>
          <a:xfrm>
            <a:off x="8194165" y="1680632"/>
            <a:ext cx="3444401" cy="1748368"/>
          </a:xfrm>
          <a:prstGeom prst="wedgeRoundRectCallout">
            <a:avLst>
              <a:gd name="adj1" fmla="val -175517"/>
              <a:gd name="adj2" fmla="val -69521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How you handle skew is very case specific.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Ask me more about this later in the day, if you want!</a:t>
            </a:r>
          </a:p>
        </p:txBody>
      </p:sp>
    </p:spTree>
    <p:extLst>
      <p:ext uri="{BB962C8B-B14F-4D97-AF65-F5344CB8AC3E}">
        <p14:creationId xmlns:p14="http://schemas.microsoft.com/office/powerpoint/2010/main" val="2093968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8C8D2-2380-42CE-8868-D5ECB4C3A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Low Cell counts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74602-6928-4726-BC4A-7EF9F6678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10013788" cy="3416300"/>
          </a:xfrm>
        </p:spPr>
        <p:txBody>
          <a:bodyPr>
            <a:normAutofit/>
          </a:bodyPr>
          <a:lstStyle/>
          <a:p>
            <a:r>
              <a:rPr lang="en-GB" sz="2400" dirty="0"/>
              <a:t>Check for in your descriptive statistics. </a:t>
            </a:r>
          </a:p>
          <a:p>
            <a:pPr lvl="1"/>
            <a:r>
              <a:rPr lang="en-GB" sz="2200" dirty="0"/>
              <a:t>We already sort of looked at this, when we used </a:t>
            </a:r>
            <a:r>
              <a:rPr lang="en-GB" sz="2200" b="1" dirty="0"/>
              <a:t>Crosstabs</a:t>
            </a:r>
            <a:r>
              <a:rPr lang="en-GB" sz="2200" dirty="0"/>
              <a:t> earlier.</a:t>
            </a:r>
            <a:endParaRPr lang="en-GB" sz="2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5B30E6-CFFE-4FFC-BE3B-5A191410E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3" y="3687795"/>
            <a:ext cx="8444703" cy="2954581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90DB7611-2B76-47B5-BA3D-7CC10D6F46F2}"/>
              </a:ext>
            </a:extLst>
          </p:cNvPr>
          <p:cNvSpPr/>
          <p:nvPr/>
        </p:nvSpPr>
        <p:spPr>
          <a:xfrm>
            <a:off x="8015311" y="4562928"/>
            <a:ext cx="293915" cy="2939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928474F-C308-49DB-B143-2878C2302A62}"/>
              </a:ext>
            </a:extLst>
          </p:cNvPr>
          <p:cNvSpPr/>
          <p:nvPr/>
        </p:nvSpPr>
        <p:spPr>
          <a:xfrm>
            <a:off x="8660525" y="4562928"/>
            <a:ext cx="293915" cy="2939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2F55B3E-EC66-4506-A99E-37902A19EBC2}"/>
              </a:ext>
            </a:extLst>
          </p:cNvPr>
          <p:cNvSpPr/>
          <p:nvPr/>
        </p:nvSpPr>
        <p:spPr>
          <a:xfrm>
            <a:off x="8081986" y="5585018"/>
            <a:ext cx="293915" cy="2939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390F4BC-F795-498A-B228-57D06EDAB980}"/>
              </a:ext>
            </a:extLst>
          </p:cNvPr>
          <p:cNvSpPr/>
          <p:nvPr/>
        </p:nvSpPr>
        <p:spPr>
          <a:xfrm>
            <a:off x="8727200" y="5585018"/>
            <a:ext cx="293915" cy="2939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604A580-BBD0-4207-9C2A-4FB119F2ED48}"/>
              </a:ext>
            </a:extLst>
          </p:cNvPr>
          <p:cNvSpPr/>
          <p:nvPr/>
        </p:nvSpPr>
        <p:spPr>
          <a:xfrm>
            <a:off x="8717167" y="5087883"/>
            <a:ext cx="293915" cy="2939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469CC2A5-7167-4382-8099-EFA1278BC8A5}"/>
              </a:ext>
            </a:extLst>
          </p:cNvPr>
          <p:cNvSpPr/>
          <p:nvPr/>
        </p:nvSpPr>
        <p:spPr>
          <a:xfrm>
            <a:off x="9362381" y="4152318"/>
            <a:ext cx="2390300" cy="2490058"/>
          </a:xfrm>
          <a:prstGeom prst="wedgeRoundRectCallout">
            <a:avLst>
              <a:gd name="adj1" fmla="val -61174"/>
              <a:gd name="adj2" fmla="val -27336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Cells with fewer than 5 cases in them are something we’ll talk about this afternoon too, when looking at chi-squared tests.</a:t>
            </a:r>
          </a:p>
        </p:txBody>
      </p:sp>
    </p:spTree>
    <p:extLst>
      <p:ext uri="{BB962C8B-B14F-4D97-AF65-F5344CB8AC3E}">
        <p14:creationId xmlns:p14="http://schemas.microsoft.com/office/powerpoint/2010/main" val="405315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2344</TotalTime>
  <Words>235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Ion Boardroom</vt:lpstr>
      <vt:lpstr>Section 3: Exploring your Data   </vt:lpstr>
      <vt:lpstr>Exploring IS IMPORTANT</vt:lpstr>
      <vt:lpstr>Extreme Values</vt:lpstr>
      <vt:lpstr>Skewness</vt:lpstr>
      <vt:lpstr>Low Cell counts</vt:lpstr>
    </vt:vector>
  </TitlesOfParts>
  <Company>University of Leeds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Born in Bradford  Major projects (Psychology)</dc:title>
  <dc:creator>Liam Hill</dc:creator>
  <cp:lastModifiedBy>Liam Hill</cp:lastModifiedBy>
  <cp:revision>1550</cp:revision>
  <dcterms:created xsi:type="dcterms:W3CDTF">2019-04-09T07:57:46Z</dcterms:created>
  <dcterms:modified xsi:type="dcterms:W3CDTF">2025-06-10T20:29:47Z</dcterms:modified>
</cp:coreProperties>
</file>