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388" r:id="rId3"/>
    <p:sldId id="391" r:id="rId4"/>
    <p:sldId id="392" r:id="rId5"/>
    <p:sldId id="393" r:id="rId6"/>
    <p:sldId id="329" r:id="rId7"/>
    <p:sldId id="389" r:id="rId8"/>
    <p:sldId id="390" r:id="rId9"/>
    <p:sldId id="386" r:id="rId10"/>
    <p:sldId id="387" r:id="rId11"/>
    <p:sldId id="406" r:id="rId12"/>
    <p:sldId id="407" r:id="rId13"/>
    <p:sldId id="408" r:id="rId14"/>
    <p:sldId id="384" r:id="rId15"/>
    <p:sldId id="400" r:id="rId16"/>
    <p:sldId id="397" r:id="rId17"/>
    <p:sldId id="399" r:id="rId18"/>
    <p:sldId id="401" r:id="rId19"/>
    <p:sldId id="331" r:id="rId20"/>
    <p:sldId id="402" r:id="rId21"/>
    <p:sldId id="403" r:id="rId22"/>
    <p:sldId id="404" r:id="rId23"/>
    <p:sldId id="40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troduction" id="{FED5E7EA-1A75-49EA-AF01-5B95E9F7AC90}">
          <p14:sldIdLst>
            <p14:sldId id="256"/>
            <p14:sldId id="388"/>
            <p14:sldId id="391"/>
            <p14:sldId id="392"/>
            <p14:sldId id="393"/>
            <p14:sldId id="329"/>
            <p14:sldId id="389"/>
            <p14:sldId id="390"/>
          </p14:sldIdLst>
        </p14:section>
        <p14:section name="Section 1" id="{C0F46991-219E-49D6-BBB5-A0981178021C}">
          <p14:sldIdLst>
            <p14:sldId id="386"/>
            <p14:sldId id="387"/>
            <p14:sldId id="406"/>
            <p14:sldId id="407"/>
            <p14:sldId id="408"/>
          </p14:sldIdLst>
        </p14:section>
        <p14:section name="Section 2" id="{B446B8D8-53E6-4672-9137-04468F2D1CC3}">
          <p14:sldIdLst>
            <p14:sldId id="384"/>
            <p14:sldId id="400"/>
            <p14:sldId id="397"/>
            <p14:sldId id="399"/>
            <p14:sldId id="401"/>
          </p14:sldIdLst>
        </p14:section>
        <p14:section name="Section 3" id="{29FE2D4E-3AED-4502-8A11-46FCED924F32}">
          <p14:sldIdLst>
            <p14:sldId id="33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Hill" initials="LH" lastIdx="18" clrIdx="0">
    <p:extLst>
      <p:ext uri="{19B8F6BF-5375-455C-9EA6-DF929625EA0E}">
        <p15:presenceInfo xmlns:p15="http://schemas.microsoft.com/office/powerpoint/2012/main" userId="S::lhill3@ed.ac.uk::cf4eacb2-5eb2-4c8d-8100-2f2500eca5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7B2E1"/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8" autoAdjust="0"/>
    <p:restoredTop sz="84860" autoAdjust="0"/>
  </p:normalViewPr>
  <p:slideViewPr>
    <p:cSldViewPr snapToGrid="0">
      <p:cViewPr>
        <p:scale>
          <a:sx n="60" d="100"/>
          <a:sy n="60" d="100"/>
        </p:scale>
        <p:origin x="127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Hill" userId="cf4eacb2-5eb2-4c8d-8100-2f2500eca56b" providerId="ADAL" clId="{866E4030-04E4-443C-BDCF-B74C0CDE85E1}"/>
    <pc:docChg chg="undo custSel modSld">
      <pc:chgData name="Liam Hill" userId="cf4eacb2-5eb2-4c8d-8100-2f2500eca56b" providerId="ADAL" clId="{866E4030-04E4-443C-BDCF-B74C0CDE85E1}" dt="2025-06-10T20:29:13.631" v="1120" actId="20577"/>
      <pc:docMkLst>
        <pc:docMk/>
      </pc:docMkLst>
      <pc:sldChg chg="modSp mod">
        <pc:chgData name="Liam Hill" userId="cf4eacb2-5eb2-4c8d-8100-2f2500eca56b" providerId="ADAL" clId="{866E4030-04E4-443C-BDCF-B74C0CDE85E1}" dt="2025-06-10T17:29:49.041" v="116" actId="20577"/>
        <pc:sldMkLst>
          <pc:docMk/>
          <pc:sldMk cId="3055714642" sldId="397"/>
        </pc:sldMkLst>
        <pc:spChg chg="mod">
          <ac:chgData name="Liam Hill" userId="cf4eacb2-5eb2-4c8d-8100-2f2500eca56b" providerId="ADAL" clId="{866E4030-04E4-443C-BDCF-B74C0CDE85E1}" dt="2025-06-10T17:29:49.041" v="116" actId="20577"/>
          <ac:spMkLst>
            <pc:docMk/>
            <pc:sldMk cId="3055714642" sldId="397"/>
            <ac:spMk id="3" creationId="{AF4FA8D0-3A13-46EE-9B64-1CEE604D3E63}"/>
          </ac:spMkLst>
        </pc:spChg>
      </pc:sldChg>
      <pc:sldChg chg="addSp modSp mod">
        <pc:chgData name="Liam Hill" userId="cf4eacb2-5eb2-4c8d-8100-2f2500eca56b" providerId="ADAL" clId="{866E4030-04E4-443C-BDCF-B74C0CDE85E1}" dt="2025-06-10T18:53:30.362" v="345" actId="14100"/>
        <pc:sldMkLst>
          <pc:docMk/>
          <pc:sldMk cId="2522688967" sldId="399"/>
        </pc:sldMkLst>
        <pc:spChg chg="mod">
          <ac:chgData name="Liam Hill" userId="cf4eacb2-5eb2-4c8d-8100-2f2500eca56b" providerId="ADAL" clId="{866E4030-04E4-443C-BDCF-B74C0CDE85E1}" dt="2025-06-10T17:32:41.988" v="281" actId="20577"/>
          <ac:spMkLst>
            <pc:docMk/>
            <pc:sldMk cId="2522688967" sldId="399"/>
            <ac:spMk id="3" creationId="{AF4FA8D0-3A13-46EE-9B64-1CEE604D3E63}"/>
          </ac:spMkLst>
        </pc:spChg>
        <pc:spChg chg="add mod">
          <ac:chgData name="Liam Hill" userId="cf4eacb2-5eb2-4c8d-8100-2f2500eca56b" providerId="ADAL" clId="{866E4030-04E4-443C-BDCF-B74C0CDE85E1}" dt="2025-06-10T18:53:30.362" v="345" actId="14100"/>
          <ac:spMkLst>
            <pc:docMk/>
            <pc:sldMk cId="2522688967" sldId="399"/>
            <ac:spMk id="4" creationId="{92EE5FC4-76A6-4F9D-95B8-A514583B0D6E}"/>
          </ac:spMkLst>
        </pc:spChg>
      </pc:sldChg>
      <pc:sldChg chg="modSp mod">
        <pc:chgData name="Liam Hill" userId="cf4eacb2-5eb2-4c8d-8100-2f2500eca56b" providerId="ADAL" clId="{866E4030-04E4-443C-BDCF-B74C0CDE85E1}" dt="2025-06-10T20:24:54.358" v="807"/>
        <pc:sldMkLst>
          <pc:docMk/>
          <pc:sldMk cId="2447090272" sldId="401"/>
        </pc:sldMkLst>
        <pc:spChg chg="mod">
          <ac:chgData name="Liam Hill" userId="cf4eacb2-5eb2-4c8d-8100-2f2500eca56b" providerId="ADAL" clId="{866E4030-04E4-443C-BDCF-B74C0CDE85E1}" dt="2025-06-10T20:24:54.358" v="807"/>
          <ac:spMkLst>
            <pc:docMk/>
            <pc:sldMk cId="2447090272" sldId="401"/>
            <ac:spMk id="3" creationId="{E9774602-6928-4726-BC4A-7EF9F6678A23}"/>
          </ac:spMkLst>
        </pc:spChg>
      </pc:sldChg>
      <pc:sldChg chg="modSp mod">
        <pc:chgData name="Liam Hill" userId="cf4eacb2-5eb2-4c8d-8100-2f2500eca56b" providerId="ADAL" clId="{866E4030-04E4-443C-BDCF-B74C0CDE85E1}" dt="2025-06-10T20:28:47.758" v="1111" actId="114"/>
        <pc:sldMkLst>
          <pc:docMk/>
          <pc:sldMk cId="2860962042" sldId="402"/>
        </pc:sldMkLst>
        <pc:spChg chg="mod">
          <ac:chgData name="Liam Hill" userId="cf4eacb2-5eb2-4c8d-8100-2f2500eca56b" providerId="ADAL" clId="{866E4030-04E4-443C-BDCF-B74C0CDE85E1}" dt="2025-06-10T20:28:47.758" v="1111" actId="114"/>
          <ac:spMkLst>
            <pc:docMk/>
            <pc:sldMk cId="2860962042" sldId="402"/>
            <ac:spMk id="3" creationId="{E9774602-6928-4726-BC4A-7EF9F6678A23}"/>
          </ac:spMkLst>
        </pc:spChg>
      </pc:sldChg>
      <pc:sldChg chg="addSp modSp mod">
        <pc:chgData name="Liam Hill" userId="cf4eacb2-5eb2-4c8d-8100-2f2500eca56b" providerId="ADAL" clId="{866E4030-04E4-443C-BDCF-B74C0CDE85E1}" dt="2025-06-10T20:29:13.631" v="1120" actId="20577"/>
        <pc:sldMkLst>
          <pc:docMk/>
          <pc:sldMk cId="157168131" sldId="403"/>
        </pc:sldMkLst>
        <pc:spChg chg="mod">
          <ac:chgData name="Liam Hill" userId="cf4eacb2-5eb2-4c8d-8100-2f2500eca56b" providerId="ADAL" clId="{866E4030-04E4-443C-BDCF-B74C0CDE85E1}" dt="2025-06-10T20:29:13.631" v="1120" actId="20577"/>
          <ac:spMkLst>
            <pc:docMk/>
            <pc:sldMk cId="157168131" sldId="403"/>
            <ac:spMk id="3" creationId="{E9774602-6928-4726-BC4A-7EF9F6678A23}"/>
          </ac:spMkLst>
        </pc:spChg>
        <pc:spChg chg="add mod">
          <ac:chgData name="Liam Hill" userId="cf4eacb2-5eb2-4c8d-8100-2f2500eca56b" providerId="ADAL" clId="{866E4030-04E4-443C-BDCF-B74C0CDE85E1}" dt="2025-06-10T20:26:26.126" v="868" actId="14100"/>
          <ac:spMkLst>
            <pc:docMk/>
            <pc:sldMk cId="157168131" sldId="403"/>
            <ac:spMk id="4" creationId="{E40C7192-7F4D-4134-863A-E2789CDB667D}"/>
          </ac:spMkLst>
        </pc:spChg>
      </pc:sldChg>
      <pc:sldChg chg="addSp modSp mod">
        <pc:chgData name="Liam Hill" userId="cf4eacb2-5eb2-4c8d-8100-2f2500eca56b" providerId="ADAL" clId="{866E4030-04E4-443C-BDCF-B74C0CDE85E1}" dt="2025-06-10T20:27:37.442" v="1003" actId="20577"/>
        <pc:sldMkLst>
          <pc:docMk/>
          <pc:sldMk cId="2093968592" sldId="404"/>
        </pc:sldMkLst>
        <pc:spChg chg="mod">
          <ac:chgData name="Liam Hill" userId="cf4eacb2-5eb2-4c8d-8100-2f2500eca56b" providerId="ADAL" clId="{866E4030-04E4-443C-BDCF-B74C0CDE85E1}" dt="2025-06-10T20:27:37.442" v="1003" actId="20577"/>
          <ac:spMkLst>
            <pc:docMk/>
            <pc:sldMk cId="2093968592" sldId="404"/>
            <ac:spMk id="3" creationId="{E9774602-6928-4726-BC4A-7EF9F6678A23}"/>
          </ac:spMkLst>
        </pc:spChg>
        <pc:spChg chg="add mod">
          <ac:chgData name="Liam Hill" userId="cf4eacb2-5eb2-4c8d-8100-2f2500eca56b" providerId="ADAL" clId="{866E4030-04E4-443C-BDCF-B74C0CDE85E1}" dt="2025-06-10T20:27:31.196" v="999" actId="20577"/>
          <ac:spMkLst>
            <pc:docMk/>
            <pc:sldMk cId="2093968592" sldId="404"/>
            <ac:spMk id="4" creationId="{E570E989-792C-4011-B5A1-DA30D018740A}"/>
          </ac:spMkLst>
        </pc:spChg>
      </pc:sldChg>
      <pc:sldChg chg="addSp delSp modSp mod delAnim modAnim">
        <pc:chgData name="Liam Hill" userId="cf4eacb2-5eb2-4c8d-8100-2f2500eca56b" providerId="ADAL" clId="{866E4030-04E4-443C-BDCF-B74C0CDE85E1}" dt="2025-06-10T19:12:45.264" v="732" actId="20577"/>
        <pc:sldMkLst>
          <pc:docMk/>
          <pc:sldMk cId="405315113" sldId="405"/>
        </pc:sldMkLst>
        <pc:spChg chg="mod">
          <ac:chgData name="Liam Hill" userId="cf4eacb2-5eb2-4c8d-8100-2f2500eca56b" providerId="ADAL" clId="{866E4030-04E4-443C-BDCF-B74C0CDE85E1}" dt="2025-06-10T19:11:10.264" v="658" actId="1076"/>
          <ac:spMkLst>
            <pc:docMk/>
            <pc:sldMk cId="405315113" sldId="405"/>
            <ac:spMk id="3" creationId="{E9774602-6928-4726-BC4A-7EF9F6678A23}"/>
          </ac:spMkLst>
        </pc:spChg>
        <pc:spChg chg="add mod">
          <ac:chgData name="Liam Hill" userId="cf4eacb2-5eb2-4c8d-8100-2f2500eca56b" providerId="ADAL" clId="{866E4030-04E4-443C-BDCF-B74C0CDE85E1}" dt="2025-06-10T19:10:52.638" v="653" actId="1076"/>
          <ac:spMkLst>
            <pc:docMk/>
            <pc:sldMk cId="405315113" sldId="405"/>
            <ac:spMk id="6" creationId="{90DB7611-2B76-47B5-BA3D-7CC10D6F46F2}"/>
          </ac:spMkLst>
        </pc:spChg>
        <pc:spChg chg="add mod">
          <ac:chgData name="Liam Hill" userId="cf4eacb2-5eb2-4c8d-8100-2f2500eca56b" providerId="ADAL" clId="{866E4030-04E4-443C-BDCF-B74C0CDE85E1}" dt="2025-06-10T19:10:52.638" v="653" actId="1076"/>
          <ac:spMkLst>
            <pc:docMk/>
            <pc:sldMk cId="405315113" sldId="405"/>
            <ac:spMk id="7" creationId="{B928474F-C308-49DB-B143-2878C2302A62}"/>
          </ac:spMkLst>
        </pc:spChg>
        <pc:spChg chg="add mod">
          <ac:chgData name="Liam Hill" userId="cf4eacb2-5eb2-4c8d-8100-2f2500eca56b" providerId="ADAL" clId="{866E4030-04E4-443C-BDCF-B74C0CDE85E1}" dt="2025-06-10T19:10:52.638" v="653" actId="1076"/>
          <ac:spMkLst>
            <pc:docMk/>
            <pc:sldMk cId="405315113" sldId="405"/>
            <ac:spMk id="8" creationId="{72F55B3E-EC66-4506-A99E-37902A19EBC2}"/>
          </ac:spMkLst>
        </pc:spChg>
        <pc:spChg chg="add mod">
          <ac:chgData name="Liam Hill" userId="cf4eacb2-5eb2-4c8d-8100-2f2500eca56b" providerId="ADAL" clId="{866E4030-04E4-443C-BDCF-B74C0CDE85E1}" dt="2025-06-10T19:10:52.638" v="653" actId="1076"/>
          <ac:spMkLst>
            <pc:docMk/>
            <pc:sldMk cId="405315113" sldId="405"/>
            <ac:spMk id="9" creationId="{F390F4BC-F795-498A-B228-57D06EDAB980}"/>
          </ac:spMkLst>
        </pc:spChg>
        <pc:spChg chg="add mod">
          <ac:chgData name="Liam Hill" userId="cf4eacb2-5eb2-4c8d-8100-2f2500eca56b" providerId="ADAL" clId="{866E4030-04E4-443C-BDCF-B74C0CDE85E1}" dt="2025-06-10T19:10:52.638" v="653" actId="1076"/>
          <ac:spMkLst>
            <pc:docMk/>
            <pc:sldMk cId="405315113" sldId="405"/>
            <ac:spMk id="10" creationId="{2604A580-BBD0-4207-9C2A-4FB119F2ED48}"/>
          </ac:spMkLst>
        </pc:spChg>
        <pc:spChg chg="add del mod">
          <ac:chgData name="Liam Hill" userId="cf4eacb2-5eb2-4c8d-8100-2f2500eca56b" providerId="ADAL" clId="{866E4030-04E4-443C-BDCF-B74C0CDE85E1}" dt="2025-06-10T19:12:15.042" v="671" actId="478"/>
          <ac:spMkLst>
            <pc:docMk/>
            <pc:sldMk cId="405315113" sldId="405"/>
            <ac:spMk id="11" creationId="{D3257B0F-809B-4044-9575-B70F9314D21C}"/>
          </ac:spMkLst>
        </pc:spChg>
        <pc:spChg chg="add mod">
          <ac:chgData name="Liam Hill" userId="cf4eacb2-5eb2-4c8d-8100-2f2500eca56b" providerId="ADAL" clId="{866E4030-04E4-443C-BDCF-B74C0CDE85E1}" dt="2025-06-10T19:12:45.264" v="732" actId="20577"/>
          <ac:spMkLst>
            <pc:docMk/>
            <pc:sldMk cId="405315113" sldId="405"/>
            <ac:spMk id="12" creationId="{469CC2A5-7167-4382-8099-EFA1278BC8A5}"/>
          </ac:spMkLst>
        </pc:spChg>
        <pc:picChg chg="add mod">
          <ac:chgData name="Liam Hill" userId="cf4eacb2-5eb2-4c8d-8100-2f2500eca56b" providerId="ADAL" clId="{866E4030-04E4-443C-BDCF-B74C0CDE85E1}" dt="2025-06-10T19:10:52.638" v="653" actId="1076"/>
          <ac:picMkLst>
            <pc:docMk/>
            <pc:sldMk cId="405315113" sldId="405"/>
            <ac:picMk id="5" creationId="{1A5B30E6-CFFE-4FFC-BE3B-5A191410EE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085E8-8BAE-40DA-B036-0B44F60AADE1}" type="datetimeFigureOut">
              <a:rPr lang="en-US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3718-415C-41B9-8FF4-AD57B58B58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0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9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1503" y="-9027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 userDrawn="1"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icryl.com/amp/media/cartoon-kids-children-people-265904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29" y="2076010"/>
            <a:ext cx="10948374" cy="1822514"/>
          </a:xfrm>
        </p:spPr>
        <p:txBody>
          <a:bodyPr/>
          <a:lstStyle/>
          <a:p>
            <a:r>
              <a:rPr lang="en-GB" dirty="0"/>
              <a:t>Describing, Visualising and Exploring Data</a:t>
            </a:r>
            <a:br>
              <a:rPr lang="en-GB" dirty="0"/>
            </a:br>
            <a:r>
              <a:rPr lang="en-GB" sz="2200" i="1" dirty="0"/>
              <a:t>CAP Pathway: Intro to Statistics</a:t>
            </a:r>
            <a:br>
              <a:rPr lang="en-GB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78929" y="5008296"/>
            <a:ext cx="8825659" cy="122881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Dr Liam J.B. Hill</a:t>
            </a:r>
          </a:p>
          <a:p>
            <a:r>
              <a:rPr lang="en-GB" sz="1700" dirty="0">
                <a:solidFill>
                  <a:schemeClr val="tx1"/>
                </a:solidFill>
              </a:rPr>
              <a:t>MA Psychology | MSc Public Health | PhD Child Health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GB" sz="3200" dirty="0">
              <a:solidFill>
                <a:schemeClr val="tx1"/>
              </a:solidFill>
            </a:endParaRPr>
          </a:p>
          <a:p>
            <a:endParaRPr lang="en-GB" dirty="0">
              <a:solidFill>
                <a:srgbClr val="ACD4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A1075-7AAF-7AF7-B904-52BC6CD68D92}"/>
              </a:ext>
            </a:extLst>
          </p:cNvPr>
          <p:cNvSpPr txBox="1"/>
          <p:nvPr/>
        </p:nvSpPr>
        <p:spPr>
          <a:xfrm>
            <a:off x="1095375" y="6361339"/>
            <a:ext cx="110966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/>
              <a:t>@liamjbhill.bksy.social            liam.hill@ed.ac.uk     </a:t>
            </a:r>
            <a:r>
              <a:rPr lang="en-GB" sz="1600" b="1" dirty="0"/>
              <a:t>Research Profile: </a:t>
            </a:r>
            <a:r>
              <a:rPr lang="en-GB" sz="1600" i="0" u="none" strike="noStrike" dirty="0">
                <a:effectLst/>
              </a:rPr>
              <a:t>ORCID.ORG/0000-0002-4069-5121 </a:t>
            </a:r>
            <a:r>
              <a:rPr lang="en-GB" sz="1600" dirty="0"/>
              <a:t>  </a:t>
            </a:r>
          </a:p>
        </p:txBody>
      </p:sp>
      <p:pic>
        <p:nvPicPr>
          <p:cNvPr id="7" name="Picture 6" descr="A black and white envelope&#10;&#10;Description automatically generated">
            <a:extLst>
              <a:ext uri="{FF2B5EF4-FFF2-40B4-BE49-F238E27FC236}">
                <a16:creationId xmlns:a16="http://schemas.microsoft.com/office/drawing/2014/main" id="{8FDD7409-E288-6E3F-479E-D1FAA64D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21" y="6347468"/>
            <a:ext cx="352425" cy="352425"/>
          </a:xfrm>
          <a:prstGeom prst="rect">
            <a:avLst/>
          </a:prstGeom>
        </p:spPr>
      </p:pic>
      <p:pic>
        <p:nvPicPr>
          <p:cNvPr id="10" name="Picture 9" descr="Bluesky butterfly icon">
            <a:extLst>
              <a:ext uri="{FF2B5EF4-FFF2-40B4-BE49-F238E27FC236}">
                <a16:creationId xmlns:a16="http://schemas.microsoft.com/office/drawing/2014/main" id="{5C9E3575-FBEB-4501-8C4C-F688D53F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7" y="6361339"/>
            <a:ext cx="345243" cy="3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1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Primarily working with 2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3"/>
            <a:ext cx="10336007" cy="34163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400" b="1" dirty="0">
                <a:solidFill>
                  <a:srgbClr val="FF0000"/>
                </a:solidFill>
              </a:rPr>
              <a:t>Continuous</a:t>
            </a:r>
            <a:r>
              <a:rPr lang="en-GB" sz="2400" dirty="0">
                <a:solidFill>
                  <a:schemeClr val="tx1"/>
                </a:solidFill>
              </a:rPr>
              <a:t> (Scale) Data or </a:t>
            </a:r>
            <a:r>
              <a:rPr lang="en-GB" sz="2400" b="1" dirty="0">
                <a:solidFill>
                  <a:srgbClr val="0070C0"/>
                </a:solidFill>
              </a:rPr>
              <a:t>Categorical </a:t>
            </a:r>
            <a:r>
              <a:rPr lang="en-GB" sz="2400" dirty="0">
                <a:solidFill>
                  <a:schemeClr val="tx1"/>
                </a:solidFill>
              </a:rPr>
              <a:t>(Nominal/Ordinal) data?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6B0EB1-4A59-4279-AA6D-392AF4E43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17092"/>
              </p:ext>
            </p:extLst>
          </p:nvPr>
        </p:nvGraphicFramePr>
        <p:xfrm>
          <a:off x="1264919" y="2961154"/>
          <a:ext cx="1001812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9375">
                  <a:extLst>
                    <a:ext uri="{9D8B030D-6E8A-4147-A177-3AD203B41FA5}">
                      <a16:colId xmlns:a16="http://schemas.microsoft.com/office/drawing/2014/main" val="16374125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Arial Rounded MT Bold" panose="020F0704030504030204" pitchFamily="34" charset="0"/>
                        </a:rPr>
                        <a:t>Type of measurement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Arial Rounded MT Bold" panose="020F0704030504030204" pitchFamily="34" charset="0"/>
                        </a:rPr>
                        <a:t>Scale of measurement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Arial Rounded MT Bold" panose="020F0704030504030204" pitchFamily="34" charset="0"/>
                        </a:rPr>
                        <a:t>Coded in Variable View as…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Continuous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accent3"/>
                          </a:solidFill>
                        </a:rPr>
                        <a:t>interval</a:t>
                      </a:r>
                      <a:r>
                        <a:rPr lang="en-GB" sz="1800" b="1" dirty="0"/>
                        <a:t>, </a:t>
                      </a:r>
                      <a:r>
                        <a:rPr lang="en-GB" sz="1800" b="1" dirty="0">
                          <a:solidFill>
                            <a:srgbClr val="00B050"/>
                          </a:solidFill>
                        </a:rPr>
                        <a:t>ratio</a:t>
                      </a:r>
                      <a:r>
                        <a:rPr lang="en-GB" sz="1800" b="1" dirty="0"/>
                        <a:t> 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“scale”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70C0"/>
                          </a:solidFill>
                        </a:rPr>
                        <a:t>Categorical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nominal,</a:t>
                      </a:r>
                      <a:r>
                        <a:rPr lang="en-GB" sz="1800" b="1" baseline="0" dirty="0"/>
                        <a:t> </a:t>
                      </a:r>
                      <a:r>
                        <a:rPr lang="en-GB" sz="1800" b="1" baseline="0" dirty="0">
                          <a:solidFill>
                            <a:srgbClr val="7030A0"/>
                          </a:solidFill>
                        </a:rPr>
                        <a:t>ordinal</a:t>
                      </a:r>
                      <a:endParaRPr lang="en-GB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“nominal”,</a:t>
                      </a:r>
                      <a:r>
                        <a:rPr lang="en-GB" sz="1800" b="1" baseline="0" dirty="0"/>
                        <a:t> “</a:t>
                      </a:r>
                      <a:r>
                        <a:rPr lang="en-GB" sz="1800" b="1" baseline="0" dirty="0">
                          <a:solidFill>
                            <a:srgbClr val="7030A0"/>
                          </a:solidFill>
                        </a:rPr>
                        <a:t>ordinal”</a:t>
                      </a:r>
                      <a:endParaRPr lang="en-GB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8D9ABC3-80AD-47CD-8125-5AF297E51436}"/>
              </a:ext>
            </a:extLst>
          </p:cNvPr>
          <p:cNvSpPr/>
          <p:nvPr/>
        </p:nvSpPr>
        <p:spPr>
          <a:xfrm>
            <a:off x="106680" y="4748502"/>
            <a:ext cx="1714969" cy="1484658"/>
          </a:xfrm>
          <a:prstGeom prst="wedgeRoundRectCallout">
            <a:avLst>
              <a:gd name="adj1" fmla="val 76256"/>
              <a:gd name="adj2" fmla="val -957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Categorical Variables can also be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binary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4655D9-CFFB-41D4-AD9E-9B4F2386ED96}"/>
              </a:ext>
            </a:extLst>
          </p:cNvPr>
          <p:cNvSpPr/>
          <p:nvPr/>
        </p:nvSpPr>
        <p:spPr>
          <a:xfrm>
            <a:off x="2032014" y="5812662"/>
            <a:ext cx="2076450" cy="872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F7A2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Interval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No. of Catches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0DFF6C-3838-4665-9659-0EDAEEE32471}"/>
              </a:ext>
            </a:extLst>
          </p:cNvPr>
          <p:cNvSpPr/>
          <p:nvPr/>
        </p:nvSpPr>
        <p:spPr>
          <a:xfrm>
            <a:off x="4449118" y="5758354"/>
            <a:ext cx="2076450" cy="872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Ratio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Change in RT after training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E148FE-A0C1-4ADA-8FCB-949883184B96}"/>
              </a:ext>
            </a:extLst>
          </p:cNvPr>
          <p:cNvSpPr/>
          <p:nvPr/>
        </p:nvSpPr>
        <p:spPr>
          <a:xfrm>
            <a:off x="6711069" y="5772994"/>
            <a:ext cx="2076450" cy="872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Nominal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School District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1721B5-55B8-4CEB-BD68-1E0D85506AD4}"/>
              </a:ext>
            </a:extLst>
          </p:cNvPr>
          <p:cNvSpPr/>
          <p:nvPr/>
        </p:nvSpPr>
        <p:spPr>
          <a:xfrm>
            <a:off x="8878141" y="5827302"/>
            <a:ext cx="2076450" cy="872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Ordinal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Race placing</a:t>
            </a:r>
          </a:p>
        </p:txBody>
      </p:sp>
      <p:pic>
        <p:nvPicPr>
          <p:cNvPr id="10" name="Picture 9" descr="A map of Manchester School Districts">
            <a:extLst>
              <a:ext uri="{FF2B5EF4-FFF2-40B4-BE49-F238E27FC236}">
                <a16:creationId xmlns:a16="http://schemas.microsoft.com/office/drawing/2014/main" id="{CE0188BD-AD7B-4A55-9911-0710DF893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22"/>
          <a:stretch/>
        </p:blipFill>
        <p:spPr>
          <a:xfrm>
            <a:off x="7285639" y="4628143"/>
            <a:ext cx="927309" cy="1030551"/>
          </a:xfrm>
          <a:prstGeom prst="rect">
            <a:avLst/>
          </a:prstGeom>
        </p:spPr>
      </p:pic>
      <p:pic>
        <p:nvPicPr>
          <p:cNvPr id="11" name="Picture 8" descr="Athletes Running on a track with different distances between the 1st, 2nd and 3rd place finishers.">
            <a:extLst>
              <a:ext uri="{FF2B5EF4-FFF2-40B4-BE49-F238E27FC236}">
                <a16:creationId xmlns:a16="http://schemas.microsoft.com/office/drawing/2014/main" id="{B293614A-0BCD-4F5B-AFF6-8DF00F46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40" y="4628143"/>
            <a:ext cx="1630252" cy="1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hild playing little league baseball, catching a ball. ">
            <a:extLst>
              <a:ext uri="{FF2B5EF4-FFF2-40B4-BE49-F238E27FC236}">
                <a16:creationId xmlns:a16="http://schemas.microsoft.com/office/drawing/2014/main" id="{D01E6349-1EFB-48EA-894D-71A0C8725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8" b="7367"/>
          <a:stretch/>
        </p:blipFill>
        <p:spPr bwMode="auto">
          <a:xfrm>
            <a:off x="2581117" y="4553511"/>
            <a:ext cx="1050221" cy="121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and holding a stopwatch">
            <a:extLst>
              <a:ext uri="{FF2B5EF4-FFF2-40B4-BE49-F238E27FC236}">
                <a16:creationId xmlns:a16="http://schemas.microsoft.com/office/drawing/2014/main" id="{2D088DC9-9762-4756-A8A6-9161BAE01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84" y="4488230"/>
            <a:ext cx="1825117" cy="121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0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Summarising Continuous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3"/>
            <a:ext cx="10107407" cy="316642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Summarising using measures of </a:t>
            </a:r>
            <a:r>
              <a:rPr lang="en-GB" sz="2400" b="1" dirty="0">
                <a:solidFill>
                  <a:schemeClr val="tx1"/>
                </a:solidFill>
              </a:rPr>
              <a:t>Central Tendency </a:t>
            </a:r>
            <a:r>
              <a:rPr lang="en-GB" sz="2400" dirty="0">
                <a:solidFill>
                  <a:schemeClr val="tx1"/>
                </a:solidFill>
              </a:rPr>
              <a:t>and </a:t>
            </a:r>
            <a:r>
              <a:rPr lang="en-GB" sz="2400" b="1" dirty="0">
                <a:solidFill>
                  <a:schemeClr val="tx1"/>
                </a:solidFill>
              </a:rPr>
              <a:t>Dispersion</a:t>
            </a:r>
            <a:r>
              <a:rPr lang="en-GB" sz="2400" dirty="0">
                <a:solidFill>
                  <a:schemeClr val="tx1"/>
                </a:solidFill>
              </a:rPr>
              <a:t>!</a:t>
            </a:r>
          </a:p>
          <a:p>
            <a:pPr marL="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Use: </a:t>
            </a:r>
            <a:r>
              <a:rPr lang="en-GB" sz="2400" b="1" dirty="0" err="1">
                <a:solidFill>
                  <a:schemeClr val="tx1"/>
                </a:solidFill>
              </a:rPr>
              <a:t>Analyze</a:t>
            </a:r>
            <a:r>
              <a:rPr lang="en-GB" sz="2400" b="1" dirty="0">
                <a:solidFill>
                  <a:schemeClr val="tx1"/>
                </a:solidFill>
              </a:rPr>
              <a:t> &gt; </a:t>
            </a:r>
            <a:r>
              <a:rPr lang="en-GB" sz="2400" b="1" dirty="0" err="1">
                <a:solidFill>
                  <a:schemeClr val="tx1"/>
                </a:solidFill>
              </a:rPr>
              <a:t>Descriptives</a:t>
            </a:r>
            <a:r>
              <a:rPr lang="en-GB" sz="2400" b="1" dirty="0">
                <a:solidFill>
                  <a:schemeClr val="tx1"/>
                </a:solidFill>
              </a:rPr>
              <a:t> &gt; Explore</a:t>
            </a:r>
          </a:p>
          <a:p>
            <a:pPr marL="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On variable: </a:t>
            </a:r>
            <a:r>
              <a:rPr lang="en-GB" sz="2400" b="1" dirty="0" err="1">
                <a:solidFill>
                  <a:schemeClr val="tx1"/>
                </a:solidFill>
              </a:rPr>
              <a:t>Gest_Age_Wks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1EBB680-089F-4703-9AFA-6760E210C25A}"/>
              </a:ext>
            </a:extLst>
          </p:cNvPr>
          <p:cNvSpPr/>
          <p:nvPr/>
        </p:nvSpPr>
        <p:spPr>
          <a:xfrm>
            <a:off x="3853543" y="3062107"/>
            <a:ext cx="3722914" cy="1020036"/>
          </a:xfrm>
          <a:prstGeom prst="wedgeRoundRectCallout">
            <a:avLst>
              <a:gd name="adj1" fmla="val 34430"/>
              <a:gd name="adj2" fmla="val -767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Mean</a:t>
            </a:r>
          </a:p>
          <a:p>
            <a:pPr algn="ctr"/>
            <a:r>
              <a:rPr lang="en-GB" dirty="0"/>
              <a:t>5% </a:t>
            </a:r>
            <a:r>
              <a:rPr lang="en-GB" dirty="0" err="1"/>
              <a:t>Tirmmed</a:t>
            </a:r>
            <a:r>
              <a:rPr lang="en-GB" dirty="0"/>
              <a:t> Mean </a:t>
            </a:r>
          </a:p>
          <a:p>
            <a:pPr algn="ctr"/>
            <a:r>
              <a:rPr lang="en-GB" dirty="0"/>
              <a:t>Median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C194CAD-3025-4CBF-AFF5-B72311B1C057}"/>
              </a:ext>
            </a:extLst>
          </p:cNvPr>
          <p:cNvSpPr/>
          <p:nvPr/>
        </p:nvSpPr>
        <p:spPr>
          <a:xfrm>
            <a:off x="7875815" y="3482817"/>
            <a:ext cx="3722914" cy="2548706"/>
          </a:xfrm>
          <a:prstGeom prst="wedgeRoundRectCallout">
            <a:avLst>
              <a:gd name="adj1" fmla="val 5347"/>
              <a:gd name="adj2" fmla="val -766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Std. Error</a:t>
            </a:r>
          </a:p>
          <a:p>
            <a:pPr algn="ctr"/>
            <a:r>
              <a:rPr lang="en-GB" b="1" dirty="0"/>
              <a:t>95% Confidence Intervals</a:t>
            </a:r>
          </a:p>
          <a:p>
            <a:pPr algn="ctr"/>
            <a:r>
              <a:rPr lang="en-GB" dirty="0"/>
              <a:t>Variance</a:t>
            </a:r>
          </a:p>
          <a:p>
            <a:pPr algn="ctr"/>
            <a:r>
              <a:rPr lang="en-GB" b="1" dirty="0"/>
              <a:t>Std. Deviation</a:t>
            </a:r>
          </a:p>
          <a:p>
            <a:pPr algn="ctr"/>
            <a:r>
              <a:rPr lang="en-GB" dirty="0"/>
              <a:t>Range (Min to Max)</a:t>
            </a:r>
          </a:p>
          <a:p>
            <a:pPr algn="ctr"/>
            <a:r>
              <a:rPr lang="en-GB" dirty="0"/>
              <a:t>Interquartile Range</a:t>
            </a:r>
          </a:p>
          <a:p>
            <a:pPr algn="ctr"/>
            <a:r>
              <a:rPr lang="en-GB" dirty="0"/>
              <a:t>Skewness</a:t>
            </a:r>
          </a:p>
          <a:p>
            <a:pPr algn="ctr"/>
            <a:r>
              <a:rPr lang="en-GB" dirty="0"/>
              <a:t>Kurtosis</a:t>
            </a:r>
          </a:p>
        </p:txBody>
      </p:sp>
    </p:spTree>
    <p:extLst>
      <p:ext uri="{BB962C8B-B14F-4D97-AF65-F5344CB8AC3E}">
        <p14:creationId xmlns:p14="http://schemas.microsoft.com/office/powerpoint/2010/main" val="371517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Summarising Categorical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ED437-C2D4-4726-B540-E1930A248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355850"/>
            <a:ext cx="10548620" cy="34163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Summarising using Counts and/or Frequencies.</a:t>
            </a:r>
          </a:p>
          <a:p>
            <a:pPr marL="0" lvl="1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(e.g. proportions, percentages)</a:t>
            </a:r>
          </a:p>
          <a:p>
            <a:pPr marL="0" lvl="1" indent="0">
              <a:buNone/>
            </a:pPr>
            <a:endParaRPr lang="en-GB" sz="2000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Use: </a:t>
            </a:r>
            <a:r>
              <a:rPr lang="en-GB" sz="2000" b="1" dirty="0" err="1">
                <a:solidFill>
                  <a:schemeClr val="tx1"/>
                </a:solidFill>
              </a:rPr>
              <a:t>Analyze</a:t>
            </a:r>
            <a:r>
              <a:rPr lang="en-GB" sz="2000" b="1" dirty="0">
                <a:solidFill>
                  <a:schemeClr val="tx1"/>
                </a:solidFill>
              </a:rPr>
              <a:t> &gt; </a:t>
            </a:r>
            <a:r>
              <a:rPr lang="en-GB" sz="2000" b="1" dirty="0" err="1">
                <a:solidFill>
                  <a:schemeClr val="tx1"/>
                </a:solidFill>
              </a:rPr>
              <a:t>Descriptives</a:t>
            </a:r>
            <a:r>
              <a:rPr lang="en-GB" sz="2000" b="1" dirty="0">
                <a:solidFill>
                  <a:schemeClr val="tx1"/>
                </a:solidFill>
              </a:rPr>
              <a:t> &gt; Frequencies</a:t>
            </a:r>
          </a:p>
          <a:p>
            <a:pPr marL="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On variable: </a:t>
            </a:r>
            <a:r>
              <a:rPr lang="en-GB" sz="2000" b="1" dirty="0" err="1">
                <a:solidFill>
                  <a:schemeClr val="tx1"/>
                </a:solidFill>
              </a:rPr>
              <a:t>p_confidence</a:t>
            </a:r>
            <a:endParaRPr lang="en-GB" sz="1800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7CCB10E-2EFE-44C4-9AD4-49668C22E535}"/>
              </a:ext>
            </a:extLst>
          </p:cNvPr>
          <p:cNvSpPr/>
          <p:nvPr/>
        </p:nvSpPr>
        <p:spPr>
          <a:xfrm>
            <a:off x="7578969" y="5559123"/>
            <a:ext cx="4198854" cy="1020036"/>
          </a:xfrm>
          <a:prstGeom prst="wedgeRoundRectCallout">
            <a:avLst>
              <a:gd name="adj1" fmla="val -44503"/>
              <a:gd name="adj2" fmla="val -8366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 this exercise you’ll also learn a little bit about how to handle </a:t>
            </a:r>
            <a:r>
              <a:rPr lang="en-GB" b="1" dirty="0"/>
              <a:t>missingness in your data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74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Summarising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2"/>
            <a:ext cx="10457927" cy="3992903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Comparing a Continuous Outcome across levels within a Categorical Variable: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Use: </a:t>
            </a:r>
            <a:r>
              <a:rPr lang="en-GB" sz="2200" b="1" dirty="0" err="1">
                <a:solidFill>
                  <a:schemeClr val="tx1"/>
                </a:solidFill>
              </a:rPr>
              <a:t>Analyze</a:t>
            </a:r>
            <a:r>
              <a:rPr lang="en-GB" sz="2200" b="1" dirty="0">
                <a:solidFill>
                  <a:schemeClr val="tx1"/>
                </a:solidFill>
              </a:rPr>
              <a:t> &gt; </a:t>
            </a:r>
            <a:r>
              <a:rPr lang="en-GB" sz="2200" b="1" dirty="0" err="1">
                <a:solidFill>
                  <a:schemeClr val="tx1"/>
                </a:solidFill>
              </a:rPr>
              <a:t>Descriptives</a:t>
            </a:r>
            <a:r>
              <a:rPr lang="en-GB" sz="2200" b="1" dirty="0">
                <a:solidFill>
                  <a:schemeClr val="tx1"/>
                </a:solidFill>
              </a:rPr>
              <a:t> &gt; Explore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Gest_Age_Wks</a:t>
            </a:r>
            <a:r>
              <a:rPr lang="en-GB" sz="2400" b="1" dirty="0">
                <a:solidFill>
                  <a:schemeClr val="tx1"/>
                </a:solidFill>
              </a:rPr>
              <a:t> by </a:t>
            </a:r>
            <a:r>
              <a:rPr lang="en-GB" sz="2400" b="1" dirty="0" err="1">
                <a:solidFill>
                  <a:schemeClr val="tx1"/>
                </a:solidFill>
              </a:rPr>
              <a:t>Sex_at_birth</a:t>
            </a:r>
            <a:endParaRPr lang="en-GB" sz="2400" dirty="0">
              <a:solidFill>
                <a:schemeClr val="tx1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Comparing categorical distribution of one variable across levels of a </a:t>
            </a:r>
            <a:r>
              <a:rPr lang="en-GB" sz="2400" i="1" dirty="0">
                <a:solidFill>
                  <a:schemeClr val="tx1"/>
                </a:solidFill>
              </a:rPr>
              <a:t>second </a:t>
            </a:r>
            <a:r>
              <a:rPr lang="en-GB" sz="2400" dirty="0">
                <a:solidFill>
                  <a:schemeClr val="tx1"/>
                </a:solidFill>
              </a:rPr>
              <a:t>Categorical Variable 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Use: </a:t>
            </a:r>
            <a:r>
              <a:rPr lang="en-GB" sz="2200" b="1" dirty="0" err="1">
                <a:solidFill>
                  <a:schemeClr val="tx1"/>
                </a:solidFill>
              </a:rPr>
              <a:t>Analyze</a:t>
            </a:r>
            <a:r>
              <a:rPr lang="en-GB" sz="2200" b="1" dirty="0">
                <a:solidFill>
                  <a:schemeClr val="tx1"/>
                </a:solidFill>
              </a:rPr>
              <a:t> &gt; </a:t>
            </a:r>
            <a:r>
              <a:rPr lang="en-GB" sz="2200" b="1" dirty="0" err="1">
                <a:solidFill>
                  <a:schemeClr val="tx1"/>
                </a:solidFill>
              </a:rPr>
              <a:t>Descriptives</a:t>
            </a:r>
            <a:r>
              <a:rPr lang="en-GB" sz="2200" b="1" dirty="0">
                <a:solidFill>
                  <a:schemeClr val="tx1"/>
                </a:solidFill>
              </a:rPr>
              <a:t> &gt; Crosstabs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p_confidence</a:t>
            </a:r>
            <a:r>
              <a:rPr lang="en-GB" sz="2400" b="1" dirty="0">
                <a:solidFill>
                  <a:schemeClr val="tx1"/>
                </a:solidFill>
              </a:rPr>
              <a:t> by ethnicity</a:t>
            </a:r>
            <a:endParaRPr lang="en-GB" sz="2400" dirty="0">
              <a:solidFill>
                <a:schemeClr val="tx1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4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8BA-5F52-4F68-9377-FEE16EC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71" y="2287088"/>
            <a:ext cx="5263429" cy="2283824"/>
          </a:xfrm>
        </p:spPr>
        <p:txBody>
          <a:bodyPr/>
          <a:lstStyle/>
          <a:p>
            <a:r>
              <a:rPr lang="en-GB" sz="3600" b="1" dirty="0"/>
              <a:t>Section 2: </a:t>
            </a:r>
            <a:br>
              <a:rPr lang="en-GB" sz="3600" b="1" dirty="0"/>
            </a:br>
            <a:r>
              <a:rPr lang="en-GB" sz="3600" b="1" dirty="0"/>
              <a:t>Visualising your Data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42573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25B63C-78FA-4DFC-8EC3-44CDC734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08" y="2921583"/>
            <a:ext cx="4008119" cy="3260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your data using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2"/>
            <a:ext cx="9106647" cy="3969457"/>
          </a:xfrm>
        </p:spPr>
        <p:txBody>
          <a:bodyPr>
            <a:normAutofit/>
          </a:bodyPr>
          <a:lstStyle/>
          <a:p>
            <a:pPr marL="285750" lvl="1"/>
            <a:r>
              <a:rPr lang="en-GB" sz="2400" u="sng" dirty="0"/>
              <a:t>Why visualise </a:t>
            </a:r>
            <a:r>
              <a:rPr lang="en-GB" sz="2400" dirty="0"/>
              <a:t>if I’ve already described, as in section 1?</a:t>
            </a:r>
          </a:p>
          <a:p>
            <a:pPr marL="685800" lvl="2"/>
            <a:r>
              <a:rPr lang="en-GB" sz="2200" dirty="0"/>
              <a:t>Easier to understand relationships visually:</a:t>
            </a:r>
          </a:p>
          <a:p>
            <a:pPr marL="685800" lvl="2"/>
            <a:r>
              <a:rPr lang="en-GB" sz="2200" dirty="0"/>
              <a:t>…than numerically:</a:t>
            </a:r>
          </a:p>
          <a:p>
            <a:pPr marL="685800" lvl="2"/>
            <a:endParaRPr lang="en-GB" sz="2200" dirty="0"/>
          </a:p>
          <a:p>
            <a:pPr marL="685800" lvl="2"/>
            <a:endParaRPr lang="en-GB" sz="2200" dirty="0"/>
          </a:p>
          <a:p>
            <a:pPr marL="685800" lvl="2"/>
            <a:endParaRPr lang="en-GB" sz="2200" dirty="0"/>
          </a:p>
          <a:p>
            <a:pPr marL="457200" lvl="2" indent="0">
              <a:buNone/>
            </a:pPr>
            <a:endParaRPr lang="en-GB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49BFE-8554-4755-AD2B-CAE732509C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2" t="2681" r="24183" b="47817"/>
          <a:stretch/>
        </p:blipFill>
        <p:spPr>
          <a:xfrm>
            <a:off x="3026036" y="3970612"/>
            <a:ext cx="4008120" cy="1969508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DB03398-B4C4-4413-9C75-C8E096B06344}"/>
              </a:ext>
            </a:extLst>
          </p:cNvPr>
          <p:cNvSpPr/>
          <p:nvPr/>
        </p:nvSpPr>
        <p:spPr>
          <a:xfrm>
            <a:off x="4031728" y="1777239"/>
            <a:ext cx="7101840" cy="569727"/>
          </a:xfrm>
          <a:prstGeom prst="wedgeRoundRectCallout">
            <a:avLst>
              <a:gd name="adj1" fmla="val -58553"/>
              <a:gd name="adj2" fmla="val 55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GB" dirty="0">
                <a:solidFill>
                  <a:schemeClr val="tx1"/>
                </a:solidFill>
              </a:rPr>
              <a:t>Graphs are a</a:t>
            </a:r>
            <a:r>
              <a:rPr lang="en-GB" sz="1800" dirty="0">
                <a:solidFill>
                  <a:schemeClr val="tx1"/>
                </a:solidFill>
              </a:rPr>
              <a:t>lso useful tool for exploring your data (section 3) </a:t>
            </a:r>
          </a:p>
        </p:txBody>
      </p:sp>
    </p:spTree>
    <p:extLst>
      <p:ext uri="{BB962C8B-B14F-4D97-AF65-F5344CB8AC3E}">
        <p14:creationId xmlns:p14="http://schemas.microsoft.com/office/powerpoint/2010/main" val="1226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3"/>
            <a:ext cx="9106647" cy="3416300"/>
          </a:xfrm>
        </p:spPr>
        <p:txBody>
          <a:bodyPr>
            <a:normAutofit/>
          </a:bodyPr>
          <a:lstStyle/>
          <a:p>
            <a:pPr marL="285750" lvl="1"/>
            <a:r>
              <a:rPr lang="en-GB" sz="2400" dirty="0"/>
              <a:t>Two continuous variables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Use: </a:t>
            </a:r>
            <a:r>
              <a:rPr lang="en-GB" sz="2200" b="1" dirty="0">
                <a:solidFill>
                  <a:schemeClr val="tx1"/>
                </a:solidFill>
              </a:rPr>
              <a:t>Graphs &gt; Chart Builder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Choose: </a:t>
            </a:r>
            <a:r>
              <a:rPr lang="en-GB" sz="2200" b="1" dirty="0">
                <a:solidFill>
                  <a:schemeClr val="tx1"/>
                </a:solidFill>
              </a:rPr>
              <a:t>Scatter/Dot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prosocial_sum</a:t>
            </a:r>
            <a:r>
              <a:rPr lang="en-GB" sz="2400" b="1" dirty="0">
                <a:solidFill>
                  <a:schemeClr val="tx1"/>
                </a:solidFill>
              </a:rPr>
              <a:t> by </a:t>
            </a:r>
            <a:r>
              <a:rPr lang="en-GB" sz="2400" b="1" dirty="0" err="1">
                <a:solidFill>
                  <a:schemeClr val="tx1"/>
                </a:solidFill>
              </a:rPr>
              <a:t>peer_probs_sum</a:t>
            </a:r>
            <a:endParaRPr lang="en-GB" sz="2400" dirty="0">
              <a:solidFill>
                <a:schemeClr val="tx1"/>
              </a:solidFill>
            </a:endParaRPr>
          </a:p>
          <a:p>
            <a:pPr marL="285750" lvl="1"/>
            <a:endParaRPr lang="en-GB" sz="2400" dirty="0"/>
          </a:p>
          <a:p>
            <a:pPr marL="285750"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5571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3"/>
            <a:ext cx="10028862" cy="3416300"/>
          </a:xfrm>
        </p:spPr>
        <p:txBody>
          <a:bodyPr>
            <a:normAutofit fontScale="92500" lnSpcReduction="20000"/>
          </a:bodyPr>
          <a:lstStyle/>
          <a:p>
            <a:pPr marL="285750" lvl="1"/>
            <a:r>
              <a:rPr lang="en-GB" sz="2400" dirty="0"/>
              <a:t>One to Two categorical variables and one continuous variable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Example 1:</a:t>
            </a:r>
          </a:p>
          <a:p>
            <a:pPr marL="1314450" lvl="3" indent="-457200"/>
            <a:r>
              <a:rPr lang="en-GB" sz="2000" dirty="0">
                <a:solidFill>
                  <a:schemeClr val="tx1"/>
                </a:solidFill>
              </a:rPr>
              <a:t>Use: </a:t>
            </a:r>
            <a:r>
              <a:rPr lang="en-GB" sz="2000" b="1" dirty="0">
                <a:solidFill>
                  <a:schemeClr val="tx1"/>
                </a:solidFill>
              </a:rPr>
              <a:t>Graphs &gt; Chart Builder</a:t>
            </a:r>
          </a:p>
          <a:p>
            <a:pPr marL="1314450" lvl="3" indent="-457200"/>
            <a:r>
              <a:rPr lang="en-GB" sz="2000" dirty="0">
                <a:solidFill>
                  <a:schemeClr val="tx1"/>
                </a:solidFill>
              </a:rPr>
              <a:t>Choose: </a:t>
            </a:r>
            <a:r>
              <a:rPr lang="en-GB" sz="2000" b="1" dirty="0">
                <a:solidFill>
                  <a:schemeClr val="tx1"/>
                </a:solidFill>
              </a:rPr>
              <a:t>Bar (Simple Bar)</a:t>
            </a:r>
          </a:p>
          <a:p>
            <a:pPr marL="1314450" lvl="3" indent="-457200"/>
            <a:r>
              <a:rPr lang="en-GB" sz="2200" dirty="0">
                <a:solidFill>
                  <a:schemeClr val="tx1"/>
                </a:solidFill>
              </a:rPr>
              <a:t>On variables: </a:t>
            </a:r>
            <a:r>
              <a:rPr lang="en-GB" sz="2200" b="1" dirty="0" err="1">
                <a:solidFill>
                  <a:schemeClr val="tx1"/>
                </a:solidFill>
              </a:rPr>
              <a:t>prosocial_sum</a:t>
            </a:r>
            <a:r>
              <a:rPr lang="en-GB" sz="2200" b="1" dirty="0">
                <a:solidFill>
                  <a:schemeClr val="tx1"/>
                </a:solidFill>
              </a:rPr>
              <a:t> by </a:t>
            </a:r>
            <a:r>
              <a:rPr lang="en-GB" sz="2200" b="1" dirty="0" err="1">
                <a:solidFill>
                  <a:schemeClr val="tx1"/>
                </a:solidFill>
              </a:rPr>
              <a:t>Sex_at_birth</a:t>
            </a:r>
            <a:endParaRPr lang="en-GB" sz="2200" b="1" dirty="0">
              <a:solidFill>
                <a:schemeClr val="tx1"/>
              </a:solidFill>
            </a:endParaRP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Example 2:</a:t>
            </a:r>
          </a:p>
          <a:p>
            <a:pPr marL="1314450" lvl="3" indent="-457200"/>
            <a:r>
              <a:rPr lang="en-GB" sz="2000" dirty="0">
                <a:solidFill>
                  <a:schemeClr val="tx1"/>
                </a:solidFill>
              </a:rPr>
              <a:t>Use: </a:t>
            </a:r>
            <a:r>
              <a:rPr lang="en-GB" sz="2000" b="1" dirty="0">
                <a:solidFill>
                  <a:schemeClr val="tx1"/>
                </a:solidFill>
              </a:rPr>
              <a:t>Graphs &gt; Chart Builder</a:t>
            </a:r>
          </a:p>
          <a:p>
            <a:pPr marL="1314450" lvl="3" indent="-457200"/>
            <a:r>
              <a:rPr lang="en-GB" sz="2000" dirty="0">
                <a:solidFill>
                  <a:schemeClr val="tx1"/>
                </a:solidFill>
              </a:rPr>
              <a:t>Choose: </a:t>
            </a:r>
            <a:r>
              <a:rPr lang="en-GB" sz="2000" b="1" dirty="0">
                <a:solidFill>
                  <a:schemeClr val="tx1"/>
                </a:solidFill>
              </a:rPr>
              <a:t>Bar (Clustered Bar)</a:t>
            </a:r>
          </a:p>
          <a:p>
            <a:pPr marL="1314450" lvl="3" indent="-457200"/>
            <a:r>
              <a:rPr lang="en-GB" sz="2200" dirty="0">
                <a:solidFill>
                  <a:schemeClr val="tx1"/>
                </a:solidFill>
              </a:rPr>
              <a:t>On variables: </a:t>
            </a:r>
            <a:r>
              <a:rPr lang="en-GB" sz="2200" b="1" dirty="0" err="1">
                <a:solidFill>
                  <a:schemeClr val="tx1"/>
                </a:solidFill>
              </a:rPr>
              <a:t>prosocial_sum</a:t>
            </a:r>
            <a:r>
              <a:rPr lang="en-GB" sz="2200" b="1" dirty="0">
                <a:solidFill>
                  <a:schemeClr val="tx1"/>
                </a:solidFill>
              </a:rPr>
              <a:t> by </a:t>
            </a:r>
            <a:r>
              <a:rPr lang="en-GB" sz="2200" b="1" dirty="0" err="1">
                <a:solidFill>
                  <a:schemeClr val="tx1"/>
                </a:solidFill>
              </a:rPr>
              <a:t>Sex_at_birth</a:t>
            </a:r>
            <a:r>
              <a:rPr lang="en-GB" sz="2200" b="1" dirty="0">
                <a:solidFill>
                  <a:schemeClr val="tx1"/>
                </a:solidFill>
              </a:rPr>
              <a:t> AND Ethnicity</a:t>
            </a:r>
            <a:endParaRPr lang="en-GB" sz="2200" dirty="0">
              <a:solidFill>
                <a:schemeClr val="tx1"/>
              </a:solidFill>
            </a:endParaRPr>
          </a:p>
          <a:p>
            <a:pPr marL="857250" lvl="2" indent="-457200"/>
            <a:endParaRPr lang="en-GB" sz="2400" dirty="0">
              <a:solidFill>
                <a:schemeClr val="tx1"/>
              </a:solidFill>
            </a:endParaRPr>
          </a:p>
          <a:p>
            <a:pPr marL="285750" lvl="1"/>
            <a:endParaRPr lang="en-GB" sz="24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2EE5FC4-76A6-4F9D-95B8-A514583B0D6E}"/>
              </a:ext>
            </a:extLst>
          </p:cNvPr>
          <p:cNvSpPr/>
          <p:nvPr/>
        </p:nvSpPr>
        <p:spPr>
          <a:xfrm>
            <a:off x="2989385" y="5771443"/>
            <a:ext cx="8786216" cy="418342"/>
          </a:xfrm>
          <a:prstGeom prst="wedgeRoundRectCallout">
            <a:avLst>
              <a:gd name="adj1" fmla="val 7366"/>
              <a:gd name="adj2" fmla="val -768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You’ll also learn a little bit about </a:t>
            </a:r>
            <a:r>
              <a:rPr lang="en-GB" b="1" dirty="0"/>
              <a:t>how to exclude cases</a:t>
            </a:r>
            <a:r>
              <a:rPr lang="en-GB" dirty="0"/>
              <a:t> from your dataset</a:t>
            </a:r>
          </a:p>
        </p:txBody>
      </p:sp>
    </p:spTree>
    <p:extLst>
      <p:ext uri="{BB962C8B-B14F-4D97-AF65-F5344CB8AC3E}">
        <p14:creationId xmlns:p14="http://schemas.microsoft.com/office/powerpoint/2010/main" val="252268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Will come back to these in the next section.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Use: </a:t>
            </a:r>
            <a:r>
              <a:rPr lang="en-GB" sz="2400" b="1" dirty="0">
                <a:solidFill>
                  <a:schemeClr val="tx1"/>
                </a:solidFill>
              </a:rPr>
              <a:t>Graphs &gt; Chart Builder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Choose: </a:t>
            </a:r>
            <a:r>
              <a:rPr lang="en-GB" sz="2400" b="1" dirty="0">
                <a:solidFill>
                  <a:schemeClr val="tx1"/>
                </a:solidFill>
              </a:rPr>
              <a:t>Boxplot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prosocial_sum</a:t>
            </a:r>
            <a:r>
              <a:rPr lang="en-GB" sz="2400" b="1" dirty="0">
                <a:solidFill>
                  <a:schemeClr val="tx1"/>
                </a:solidFill>
              </a:rPr>
              <a:t> by </a:t>
            </a:r>
            <a:r>
              <a:rPr lang="en-GB" sz="2400" b="1" dirty="0" err="1">
                <a:solidFill>
                  <a:schemeClr val="tx1"/>
                </a:solidFill>
              </a:rPr>
              <a:t>Sex_at_birth</a:t>
            </a:r>
            <a:endParaRPr lang="en-GB" sz="2400" b="1" dirty="0">
              <a:solidFill>
                <a:schemeClr val="tx1"/>
              </a:solidFill>
            </a:endParaRPr>
          </a:p>
          <a:p>
            <a:pPr marL="857250" lvl="2" indent="-457200"/>
            <a:endParaRPr lang="en-GB" sz="2400" b="1" dirty="0">
              <a:solidFill>
                <a:schemeClr val="tx1"/>
              </a:solidFill>
            </a:endParaRPr>
          </a:p>
          <a:p>
            <a:pPr marL="400050" lvl="2" indent="0">
              <a:buNone/>
            </a:pPr>
            <a:endParaRPr lang="en-GB" sz="2400" b="1" dirty="0">
              <a:solidFill>
                <a:schemeClr val="tx1"/>
              </a:solidFill>
            </a:endParaRPr>
          </a:p>
          <a:p>
            <a:pPr lvl="1"/>
            <a:r>
              <a:rPr lang="en-GB" sz="2400" b="1" dirty="0"/>
              <a:t>Useful visualisation tool for spotting outliers! </a:t>
            </a:r>
          </a:p>
        </p:txBody>
      </p:sp>
    </p:spTree>
    <p:extLst>
      <p:ext uri="{BB962C8B-B14F-4D97-AF65-F5344CB8AC3E}">
        <p14:creationId xmlns:p14="http://schemas.microsoft.com/office/powerpoint/2010/main" val="244709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8BA-5F52-4F68-9377-FEE16EC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71" y="2287088"/>
            <a:ext cx="5263429" cy="2283824"/>
          </a:xfrm>
        </p:spPr>
        <p:txBody>
          <a:bodyPr/>
          <a:lstStyle/>
          <a:p>
            <a:r>
              <a:rPr lang="en-GB" sz="3600" b="1" dirty="0"/>
              <a:t>Section 3:</a:t>
            </a:r>
            <a:br>
              <a:rPr lang="en-GB" sz="3600" b="1" dirty="0"/>
            </a:br>
            <a:r>
              <a:rPr lang="en-GB" sz="3600" b="1" dirty="0"/>
              <a:t>Exploring your Data 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27027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5BAF6-981A-442A-BB0A-1A7CB5D3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3121"/>
            <a:ext cx="2793159" cy="1600200"/>
          </a:xfrm>
        </p:spPr>
        <p:txBody>
          <a:bodyPr/>
          <a:lstStyle/>
          <a:p>
            <a:r>
              <a:rPr lang="en-GB" dirty="0"/>
              <a:t>Sampling in Quant. 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1E3671-ECF5-4FC7-A5F3-192F6E68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650671"/>
            <a:ext cx="2793158" cy="3129279"/>
          </a:xfrm>
        </p:spPr>
        <p:txBody>
          <a:bodyPr>
            <a:normAutofit lnSpcReduction="10000"/>
          </a:bodyPr>
          <a:lstStyle/>
          <a:p>
            <a:r>
              <a:rPr lang="en-GB" sz="1400" b="1" dirty="0"/>
              <a:t>Sampling- </a:t>
            </a:r>
            <a:r>
              <a:rPr lang="en-GB" sz="1400" dirty="0"/>
              <a:t>process of selecting a representative group from the population under study</a:t>
            </a:r>
          </a:p>
          <a:p>
            <a:r>
              <a:rPr lang="en-GB" sz="1400" b="1" dirty="0"/>
              <a:t>Target population</a:t>
            </a:r>
            <a:r>
              <a:rPr lang="en-GB" sz="1400" dirty="0"/>
              <a:t>– group that we are interested in studying</a:t>
            </a:r>
          </a:p>
          <a:p>
            <a:r>
              <a:rPr lang="en-GB" sz="1400" b="1" dirty="0"/>
              <a:t>A representative sample </a:t>
            </a:r>
            <a:r>
              <a:rPr lang="en-GB" sz="1400" dirty="0"/>
              <a:t>–a sample that has the key characteristics of the population.</a:t>
            </a:r>
          </a:p>
          <a:p>
            <a:r>
              <a:rPr lang="en-GB" sz="1400" b="1" dirty="0"/>
              <a:t>Generalisability</a:t>
            </a:r>
            <a:r>
              <a:rPr lang="en-GB" sz="1400" dirty="0"/>
              <a:t> –the ability to generalize information from the sample to the population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B8B51-965B-4035-8AF9-FCE123FC0B8E}"/>
              </a:ext>
            </a:extLst>
          </p:cNvPr>
          <p:cNvSpPr txBox="1"/>
          <p:nvPr/>
        </p:nvSpPr>
        <p:spPr>
          <a:xfrm>
            <a:off x="494133" y="64516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Image </a:t>
            </a:r>
            <a:r>
              <a:rPr lang="en-GB" sz="12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9" name="Picture 8" descr="A cartoon of a large diverse group of children.&#10;&#10;">
            <a:extLst>
              <a:ext uri="{FF2B5EF4-FFF2-40B4-BE49-F238E27FC236}">
                <a16:creationId xmlns:a16="http://schemas.microsoft.com/office/drawing/2014/main" id="{26B3A0F4-56B0-40B6-B007-A3FFB503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31"/>
          <a:stretch/>
        </p:blipFill>
        <p:spPr>
          <a:xfrm>
            <a:off x="7398079" y="1104332"/>
            <a:ext cx="2362200" cy="49607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C9FF1E-6FFF-4DE7-8DC1-A97E87E80DF3}"/>
              </a:ext>
            </a:extLst>
          </p:cNvPr>
          <p:cNvGrpSpPr/>
          <p:nvPr/>
        </p:nvGrpSpPr>
        <p:grpSpPr>
          <a:xfrm>
            <a:off x="7367800" y="1436638"/>
            <a:ext cx="4545505" cy="3035786"/>
            <a:chOff x="7367800" y="1436638"/>
            <a:chExt cx="4545505" cy="303578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06EDC0-AD55-4CEC-8773-292464BD5270}"/>
                </a:ext>
              </a:extLst>
            </p:cNvPr>
            <p:cNvSpPr/>
            <p:nvPr/>
          </p:nvSpPr>
          <p:spPr>
            <a:xfrm>
              <a:off x="8750526" y="2521873"/>
              <a:ext cx="840424" cy="63061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ABC43F-7D1D-404A-99F1-C9B859F0BD66}"/>
                </a:ext>
              </a:extLst>
            </p:cNvPr>
            <p:cNvSpPr/>
            <p:nvPr/>
          </p:nvSpPr>
          <p:spPr>
            <a:xfrm>
              <a:off x="7367800" y="1436638"/>
              <a:ext cx="840424" cy="63061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557255-8F4D-4D1D-B9C9-819A6F55C22F}"/>
                </a:ext>
              </a:extLst>
            </p:cNvPr>
            <p:cNvSpPr/>
            <p:nvPr/>
          </p:nvSpPr>
          <p:spPr>
            <a:xfrm>
              <a:off x="7760945" y="3584693"/>
              <a:ext cx="840424" cy="63061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3BBF5C-40D4-4309-80A1-471C97BCA56B}"/>
                </a:ext>
              </a:extLst>
            </p:cNvPr>
            <p:cNvSpPr/>
            <p:nvPr/>
          </p:nvSpPr>
          <p:spPr>
            <a:xfrm>
              <a:off x="9015481" y="3841807"/>
              <a:ext cx="840424" cy="63061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9A2C686-E670-4543-A7C8-DBB0104ED676}"/>
                </a:ext>
              </a:extLst>
            </p:cNvPr>
            <p:cNvSpPr/>
            <p:nvPr/>
          </p:nvSpPr>
          <p:spPr>
            <a:xfrm>
              <a:off x="9855905" y="1669185"/>
              <a:ext cx="2057400" cy="10174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Our Sample 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A “Small” world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D523E6-149C-4E31-AAB6-3CAF178B611A}"/>
                </a:ext>
              </a:extLst>
            </p:cNvPr>
            <p:cNvCxnSpPr>
              <a:cxnSpLocks/>
              <a:stCxn id="11" idx="6"/>
              <a:endCxn id="14" idx="1"/>
            </p:cNvCxnSpPr>
            <p:nvPr/>
          </p:nvCxnSpPr>
          <p:spPr>
            <a:xfrm>
              <a:off x="8208224" y="1751947"/>
              <a:ext cx="1647681" cy="425963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43F422-9A86-4D92-8B32-E6EA0A8EA495}"/>
                </a:ext>
              </a:extLst>
            </p:cNvPr>
            <p:cNvCxnSpPr>
              <a:cxnSpLocks/>
              <a:stCxn id="10" idx="7"/>
              <a:endCxn id="14" idx="1"/>
            </p:cNvCxnSpPr>
            <p:nvPr/>
          </p:nvCxnSpPr>
          <p:spPr>
            <a:xfrm flipV="1">
              <a:off x="9467873" y="2177910"/>
              <a:ext cx="388032" cy="436315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2CF291-A729-4F46-9EF1-14B2E5EA9BDF}"/>
                </a:ext>
              </a:extLst>
            </p:cNvPr>
            <p:cNvCxnSpPr>
              <a:cxnSpLocks/>
              <a:stCxn id="13" idx="7"/>
              <a:endCxn id="14" idx="2"/>
            </p:cNvCxnSpPr>
            <p:nvPr/>
          </p:nvCxnSpPr>
          <p:spPr>
            <a:xfrm flipV="1">
              <a:off x="9732828" y="2686635"/>
              <a:ext cx="1151777" cy="1247524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30CD5E-C4C1-4472-84C6-7896078D3E72}"/>
                </a:ext>
              </a:extLst>
            </p:cNvPr>
            <p:cNvCxnSpPr>
              <a:cxnSpLocks/>
              <a:stCxn id="12" idx="7"/>
              <a:endCxn id="14" idx="2"/>
            </p:cNvCxnSpPr>
            <p:nvPr/>
          </p:nvCxnSpPr>
          <p:spPr>
            <a:xfrm flipV="1">
              <a:off x="8478292" y="2686635"/>
              <a:ext cx="2406313" cy="99041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1" name="Left Brace 30">
            <a:extLst>
              <a:ext uri="{FF2B5EF4-FFF2-40B4-BE49-F238E27FC236}">
                <a16:creationId xmlns:a16="http://schemas.microsoft.com/office/drawing/2014/main" id="{FE9C4EA3-0F10-4799-97F1-3F0B383A07B6}"/>
              </a:ext>
            </a:extLst>
          </p:cNvPr>
          <p:cNvSpPr/>
          <p:nvPr/>
        </p:nvSpPr>
        <p:spPr>
          <a:xfrm>
            <a:off x="6739563" y="825165"/>
            <a:ext cx="590177" cy="550417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86BDF6-6607-4EF9-801B-962B63162C3D}"/>
              </a:ext>
            </a:extLst>
          </p:cNvPr>
          <p:cNvSpPr txBox="1"/>
          <p:nvPr/>
        </p:nvSpPr>
        <p:spPr>
          <a:xfrm>
            <a:off x="5045529" y="2882201"/>
            <a:ext cx="1694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 Target </a:t>
            </a:r>
          </a:p>
          <a:p>
            <a:pPr algn="ctr"/>
            <a:r>
              <a:rPr lang="en-GB" b="1" dirty="0"/>
              <a:t>Population</a:t>
            </a:r>
          </a:p>
          <a:p>
            <a:pPr algn="ctr"/>
            <a:endParaRPr lang="en-GB" b="1" dirty="0"/>
          </a:p>
          <a:p>
            <a:pPr algn="ctr"/>
            <a:r>
              <a:rPr lang="en-GB" dirty="0"/>
              <a:t>A “Big” world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FF6121A6-8F87-4515-97FC-C254E70CE198}"/>
              </a:ext>
            </a:extLst>
          </p:cNvPr>
          <p:cNvSpPr/>
          <p:nvPr/>
        </p:nvSpPr>
        <p:spPr>
          <a:xfrm>
            <a:off x="10009414" y="4931229"/>
            <a:ext cx="1903891" cy="1148957"/>
          </a:xfrm>
          <a:prstGeom prst="wedgeRoundRectCallout">
            <a:avLst>
              <a:gd name="adj1" fmla="val 50351"/>
              <a:gd name="adj2" fmla="val 639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Implications </a:t>
            </a:r>
          </a:p>
          <a:p>
            <a:pPr algn="ctr"/>
            <a:r>
              <a:rPr lang="en-GB" dirty="0"/>
              <a:t>of this?</a:t>
            </a:r>
          </a:p>
        </p:txBody>
      </p:sp>
    </p:spTree>
    <p:extLst>
      <p:ext uri="{BB962C8B-B14F-4D97-AF65-F5344CB8AC3E}">
        <p14:creationId xmlns:p14="http://schemas.microsoft.com/office/powerpoint/2010/main" val="195317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9660"/>
            <a:ext cx="9939765" cy="4147820"/>
          </a:xfrm>
        </p:spPr>
        <p:txBody>
          <a:bodyPr>
            <a:normAutofit/>
          </a:bodyPr>
          <a:lstStyle/>
          <a:p>
            <a:r>
              <a:rPr lang="en-GB" sz="2400" dirty="0"/>
              <a:t>BEFORE we get on to Hypothesis Testing we need to explore our data thoroughly. Some things I’d always check for: </a:t>
            </a:r>
          </a:p>
          <a:p>
            <a:pPr marL="0" indent="0">
              <a:buNone/>
            </a:pPr>
            <a:endParaRPr lang="en-GB" sz="600" dirty="0"/>
          </a:p>
          <a:p>
            <a:pPr marL="914400" lvl="1" indent="-457200">
              <a:buFont typeface="+mj-lt"/>
              <a:buAutoNum type="arabicPeriod"/>
            </a:pPr>
            <a:r>
              <a:rPr lang="en-GB" sz="2200" b="1" dirty="0"/>
              <a:t>Extreme Values (i.e. outliers)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200" b="1" dirty="0"/>
              <a:t>More subtle ‘Skewness’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200" b="1" dirty="0"/>
              <a:t>Low cell counts</a:t>
            </a:r>
          </a:p>
          <a:p>
            <a:pPr marL="457200" lvl="1" indent="0">
              <a:buNone/>
            </a:pPr>
            <a:endParaRPr lang="en-GB" sz="600" b="1" dirty="0"/>
          </a:p>
          <a:p>
            <a:pPr marL="457200" lvl="1" indent="0">
              <a:buNone/>
            </a:pPr>
            <a:r>
              <a:rPr lang="en-GB" sz="2400" dirty="0"/>
              <a:t>All of the above are example of things that can lead to our </a:t>
            </a:r>
            <a:r>
              <a:rPr lang="en-GB" sz="2400" b="1" dirty="0">
                <a:solidFill>
                  <a:srgbClr val="FF0000"/>
                </a:solidFill>
              </a:rPr>
              <a:t>data “violating assumptions” </a:t>
            </a:r>
            <a:r>
              <a:rPr lang="en-GB" sz="2400" dirty="0"/>
              <a:t>that increase the risk of our </a:t>
            </a:r>
            <a:r>
              <a:rPr lang="en-GB" sz="2400" i="1" dirty="0"/>
              <a:t>parametric inferential statistical tests </a:t>
            </a:r>
            <a:r>
              <a:rPr lang="en-GB" sz="2400" dirty="0"/>
              <a:t>results being biased.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DBD998F-1D59-482A-A6B3-D6F4560E6A71}"/>
              </a:ext>
            </a:extLst>
          </p:cNvPr>
          <p:cNvSpPr/>
          <p:nvPr/>
        </p:nvSpPr>
        <p:spPr>
          <a:xfrm>
            <a:off x="8183880" y="4297680"/>
            <a:ext cx="2377440" cy="609600"/>
          </a:xfrm>
          <a:prstGeom prst="wedgeRoundRectCallout">
            <a:avLst>
              <a:gd name="adj1" fmla="val -35387"/>
              <a:gd name="adj2" fmla="val 7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But not always!</a:t>
            </a:r>
          </a:p>
        </p:txBody>
      </p:sp>
    </p:spTree>
    <p:extLst>
      <p:ext uri="{BB962C8B-B14F-4D97-AF65-F5344CB8AC3E}">
        <p14:creationId xmlns:p14="http://schemas.microsoft.com/office/powerpoint/2010/main" val="28609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Check for them using boxplots </a:t>
            </a:r>
            <a:r>
              <a:rPr lang="en-GB" sz="2400"/>
              <a:t>(again!)</a:t>
            </a:r>
            <a:endParaRPr lang="en-GB" sz="2400" dirty="0"/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Use: </a:t>
            </a:r>
            <a:r>
              <a:rPr lang="en-GB" sz="2400" b="1" dirty="0">
                <a:solidFill>
                  <a:schemeClr val="tx1"/>
                </a:solidFill>
              </a:rPr>
              <a:t>Graphs &gt; Chart Builder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Choose: </a:t>
            </a:r>
            <a:r>
              <a:rPr lang="en-GB" sz="2400" b="1" dirty="0">
                <a:solidFill>
                  <a:schemeClr val="tx1"/>
                </a:solidFill>
              </a:rPr>
              <a:t>Boxplot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prosocial_sum</a:t>
            </a:r>
            <a:r>
              <a:rPr lang="en-GB" sz="2400" b="1" dirty="0">
                <a:solidFill>
                  <a:schemeClr val="tx1"/>
                </a:solidFill>
              </a:rPr>
              <a:t> by </a:t>
            </a:r>
            <a:r>
              <a:rPr lang="en-GB" sz="2400" b="1" dirty="0" err="1">
                <a:solidFill>
                  <a:schemeClr val="tx1"/>
                </a:solidFill>
              </a:rPr>
              <a:t>Sex_at_birth</a:t>
            </a:r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40C7192-7F4D-4134-863A-E2789CDB667D}"/>
              </a:ext>
            </a:extLst>
          </p:cNvPr>
          <p:cNvSpPr/>
          <p:nvPr/>
        </p:nvSpPr>
        <p:spPr>
          <a:xfrm>
            <a:off x="7592644" y="5003800"/>
            <a:ext cx="3444401" cy="1300285"/>
          </a:xfrm>
          <a:prstGeom prst="wedgeRoundRectCallout">
            <a:avLst>
              <a:gd name="adj1" fmla="val -42410"/>
              <a:gd name="adj2" fmla="val -8071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How would you handle the outliers we’re seeing here? </a:t>
            </a:r>
          </a:p>
        </p:txBody>
      </p:sp>
    </p:spTree>
    <p:extLst>
      <p:ext uri="{BB962C8B-B14F-4D97-AF65-F5344CB8AC3E}">
        <p14:creationId xmlns:p14="http://schemas.microsoft.com/office/powerpoint/2010/main" val="15716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Check for visually</a:t>
            </a:r>
          </a:p>
          <a:p>
            <a:pPr marL="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Use: </a:t>
            </a:r>
            <a:r>
              <a:rPr lang="en-GB" sz="2000" b="1" dirty="0" err="1">
                <a:solidFill>
                  <a:schemeClr val="tx1"/>
                </a:solidFill>
              </a:rPr>
              <a:t>Analyze</a:t>
            </a:r>
            <a:r>
              <a:rPr lang="en-GB" sz="2000" b="1" dirty="0">
                <a:solidFill>
                  <a:schemeClr val="tx1"/>
                </a:solidFill>
              </a:rPr>
              <a:t> &gt; </a:t>
            </a:r>
            <a:r>
              <a:rPr lang="en-GB" sz="2000" b="1" dirty="0" err="1">
                <a:solidFill>
                  <a:schemeClr val="tx1"/>
                </a:solidFill>
              </a:rPr>
              <a:t>Descriptives</a:t>
            </a:r>
            <a:r>
              <a:rPr lang="en-GB" sz="2000" b="1" dirty="0">
                <a:solidFill>
                  <a:schemeClr val="tx1"/>
                </a:solidFill>
              </a:rPr>
              <a:t> &gt; Explore</a:t>
            </a:r>
          </a:p>
          <a:p>
            <a:pPr marL="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On variable: </a:t>
            </a:r>
            <a:r>
              <a:rPr lang="en-GB" sz="2000" b="1" dirty="0" err="1">
                <a:solidFill>
                  <a:schemeClr val="tx1"/>
                </a:solidFill>
              </a:rPr>
              <a:t>Gest_Age_Wks</a:t>
            </a:r>
            <a:endParaRPr lang="en-GB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i="1" dirty="0"/>
              <a:t>This time: </a:t>
            </a:r>
            <a:r>
              <a:rPr lang="en-GB" sz="2000" dirty="0"/>
              <a:t>Ask for </a:t>
            </a:r>
            <a:r>
              <a:rPr lang="en-GB" sz="2000" b="1" dirty="0"/>
              <a:t>Statistics</a:t>
            </a:r>
            <a:r>
              <a:rPr lang="en-GB" sz="2000" dirty="0"/>
              <a:t> &amp; </a:t>
            </a:r>
            <a:r>
              <a:rPr lang="en-GB" sz="2000" b="1" dirty="0"/>
              <a:t>Plots </a:t>
            </a:r>
            <a:r>
              <a:rPr lang="en-GB" sz="2000" dirty="0"/>
              <a:t>in the output</a:t>
            </a:r>
          </a:p>
          <a:p>
            <a:endParaRPr lang="en-GB" sz="2400" b="1" dirty="0"/>
          </a:p>
          <a:p>
            <a:r>
              <a:rPr lang="en-GB" sz="2400" dirty="0"/>
              <a:t>Check for using normality tests too? 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570E989-792C-4011-B5A1-DA30D018740A}"/>
              </a:ext>
            </a:extLst>
          </p:cNvPr>
          <p:cNvSpPr/>
          <p:nvPr/>
        </p:nvSpPr>
        <p:spPr>
          <a:xfrm>
            <a:off x="8194165" y="1680632"/>
            <a:ext cx="3444401" cy="1748368"/>
          </a:xfrm>
          <a:prstGeom prst="wedgeRoundRectCallout">
            <a:avLst>
              <a:gd name="adj1" fmla="val -175517"/>
              <a:gd name="adj2" fmla="val -695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How you handle skew is very case specific.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Ask me more about this later in the day, if you want!</a:t>
            </a:r>
          </a:p>
        </p:txBody>
      </p:sp>
    </p:spTree>
    <p:extLst>
      <p:ext uri="{BB962C8B-B14F-4D97-AF65-F5344CB8AC3E}">
        <p14:creationId xmlns:p14="http://schemas.microsoft.com/office/powerpoint/2010/main" val="2093968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 Cell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13788" cy="3416300"/>
          </a:xfrm>
        </p:spPr>
        <p:txBody>
          <a:bodyPr>
            <a:normAutofit/>
          </a:bodyPr>
          <a:lstStyle/>
          <a:p>
            <a:r>
              <a:rPr lang="en-GB" sz="2400" dirty="0"/>
              <a:t>Check for in your descriptive statistics. </a:t>
            </a:r>
          </a:p>
          <a:p>
            <a:pPr lvl="1"/>
            <a:r>
              <a:rPr lang="en-GB" sz="2200" dirty="0"/>
              <a:t>We already sort of looked at this, when we used </a:t>
            </a:r>
            <a:r>
              <a:rPr lang="en-GB" sz="2200" b="1" dirty="0"/>
              <a:t>Crosstabs</a:t>
            </a:r>
            <a:r>
              <a:rPr lang="en-GB" sz="2200" dirty="0"/>
              <a:t> earlier.</a:t>
            </a:r>
            <a:endParaRPr lang="en-GB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B30E6-CFFE-4FFC-BE3B-5A191410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687795"/>
            <a:ext cx="8444703" cy="29545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0DB7611-2B76-47B5-BA3D-7CC10D6F46F2}"/>
              </a:ext>
            </a:extLst>
          </p:cNvPr>
          <p:cNvSpPr/>
          <p:nvPr/>
        </p:nvSpPr>
        <p:spPr>
          <a:xfrm>
            <a:off x="8015311" y="4562928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28474F-C308-49DB-B143-2878C2302A62}"/>
              </a:ext>
            </a:extLst>
          </p:cNvPr>
          <p:cNvSpPr/>
          <p:nvPr/>
        </p:nvSpPr>
        <p:spPr>
          <a:xfrm>
            <a:off x="8660525" y="4562928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F55B3E-EC66-4506-A99E-37902A19EBC2}"/>
              </a:ext>
            </a:extLst>
          </p:cNvPr>
          <p:cNvSpPr/>
          <p:nvPr/>
        </p:nvSpPr>
        <p:spPr>
          <a:xfrm>
            <a:off x="8081986" y="5585018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90F4BC-F795-498A-B228-57D06EDAB980}"/>
              </a:ext>
            </a:extLst>
          </p:cNvPr>
          <p:cNvSpPr/>
          <p:nvPr/>
        </p:nvSpPr>
        <p:spPr>
          <a:xfrm>
            <a:off x="8727200" y="5585018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4A580-BBD0-4207-9C2A-4FB119F2ED48}"/>
              </a:ext>
            </a:extLst>
          </p:cNvPr>
          <p:cNvSpPr/>
          <p:nvPr/>
        </p:nvSpPr>
        <p:spPr>
          <a:xfrm>
            <a:off x="8717167" y="5087883"/>
            <a:ext cx="293915" cy="293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69CC2A5-7167-4382-8099-EFA1278BC8A5}"/>
              </a:ext>
            </a:extLst>
          </p:cNvPr>
          <p:cNvSpPr/>
          <p:nvPr/>
        </p:nvSpPr>
        <p:spPr>
          <a:xfrm>
            <a:off x="9362381" y="4152318"/>
            <a:ext cx="2390300" cy="2490058"/>
          </a:xfrm>
          <a:prstGeom prst="wedgeRoundRectCallout">
            <a:avLst>
              <a:gd name="adj1" fmla="val -61174"/>
              <a:gd name="adj2" fmla="val -273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Cells with fewer than 5 cases in them are something we’ll talk about this afternoon too, when looking at chi-squared tests.</a:t>
            </a:r>
          </a:p>
        </p:txBody>
      </p:sp>
    </p:spTree>
    <p:extLst>
      <p:ext uri="{BB962C8B-B14F-4D97-AF65-F5344CB8AC3E}">
        <p14:creationId xmlns:p14="http://schemas.microsoft.com/office/powerpoint/2010/main" val="4053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0027BC-2CF2-4A51-B638-958B73BFAE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5294" y="1122135"/>
            <a:ext cx="8761412" cy="46137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Descriptive Stats. describe characteristics of the data </a:t>
            </a:r>
          </a:p>
          <a:p>
            <a:pPr marL="0" indent="0" algn="ctr">
              <a:buNone/>
            </a:pPr>
            <a:r>
              <a:rPr lang="en-GB" sz="2400" b="1" i="1" dirty="0"/>
              <a:t>in YOUR sample</a:t>
            </a:r>
          </a:p>
          <a:p>
            <a:pPr marL="0" indent="0" algn="ctr">
              <a:buNone/>
            </a:pPr>
            <a:endParaRPr lang="en-GB" sz="600" dirty="0"/>
          </a:p>
          <a:p>
            <a:pPr marL="0" indent="0" algn="ctr">
              <a:buNone/>
            </a:pPr>
            <a:r>
              <a:rPr lang="en-GB" sz="2400" dirty="0"/>
              <a:t>Inferential Models test relationship between variables </a:t>
            </a:r>
            <a:r>
              <a:rPr lang="en-GB" sz="2400" b="1" i="1" dirty="0"/>
              <a:t>within YOUR sample</a:t>
            </a:r>
          </a:p>
          <a:p>
            <a:pPr marL="0" indent="0" algn="ctr">
              <a:buNone/>
            </a:pPr>
            <a:endParaRPr lang="en-GB" sz="600" dirty="0"/>
          </a:p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</a:rPr>
              <a:t>These are </a:t>
            </a:r>
            <a:r>
              <a:rPr lang="en-GB" sz="2400" b="1" u="sng" dirty="0">
                <a:solidFill>
                  <a:srgbClr val="FF0000"/>
                </a:solidFill>
              </a:rPr>
              <a:t>imperfect</a:t>
            </a:r>
            <a:r>
              <a:rPr lang="en-GB" sz="2400" b="1" dirty="0">
                <a:solidFill>
                  <a:srgbClr val="FF0000"/>
                </a:solidFill>
              </a:rPr>
              <a:t> estimates of such parameters in the Target Population (i.e. the “Big World”) and so…</a:t>
            </a:r>
          </a:p>
          <a:p>
            <a:pPr marL="0" indent="0" algn="ctr">
              <a:buNone/>
            </a:pPr>
            <a:endParaRPr lang="en-GB" sz="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</a:rPr>
              <a:t>We always need to </a:t>
            </a:r>
            <a:r>
              <a:rPr lang="en-GB" sz="2400" b="1" u="sng" dirty="0">
                <a:solidFill>
                  <a:srgbClr val="FF0000"/>
                </a:solidFill>
              </a:rPr>
              <a:t>be mindful of the uncertainty</a:t>
            </a:r>
            <a:r>
              <a:rPr lang="en-GB" sz="2400" b="1" dirty="0">
                <a:solidFill>
                  <a:srgbClr val="FF0000"/>
                </a:solidFill>
              </a:rPr>
              <a:t> inherent in these statistical values.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62798FA-1EB8-428C-9BFE-86BA757F5DA4}"/>
              </a:ext>
            </a:extLst>
          </p:cNvPr>
          <p:cNvSpPr/>
          <p:nvPr/>
        </p:nvSpPr>
        <p:spPr>
          <a:xfrm>
            <a:off x="3510643" y="5507264"/>
            <a:ext cx="8033657" cy="811893"/>
          </a:xfrm>
          <a:prstGeom prst="wedgeRoundRectCallout">
            <a:avLst>
              <a:gd name="adj1" fmla="val 6499"/>
              <a:gd name="adj2" fmla="val -86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 think of any statistic I create as my ‘best guess’ of what the true value in the population might be, based on my sample.</a:t>
            </a:r>
          </a:p>
        </p:txBody>
      </p:sp>
    </p:spTree>
    <p:extLst>
      <p:ext uri="{BB962C8B-B14F-4D97-AF65-F5344CB8AC3E}">
        <p14:creationId xmlns:p14="http://schemas.microsoft.com/office/powerpoint/2010/main" val="193252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CECB-14F6-4FC9-88EB-F4A0149D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5584E-0B24-4D42-9BDB-D3B7B4D874DC}"/>
              </a:ext>
            </a:extLst>
          </p:cNvPr>
          <p:cNvSpPr txBox="1"/>
          <p:nvPr/>
        </p:nvSpPr>
        <p:spPr>
          <a:xfrm>
            <a:off x="1154952" y="2400301"/>
            <a:ext cx="10128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Relevant to Descriptive Statistics…</a:t>
            </a:r>
          </a:p>
          <a:p>
            <a:endParaRPr lang="en-GB" dirty="0"/>
          </a:p>
          <a:p>
            <a:r>
              <a:rPr lang="en-GB" dirty="0"/>
              <a:t>Knowing the mean in a sample does not mean I know the mean in the pop. for certain.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Can I be absolutely certain that the mean weight I’ve calculated is the same as the mean weight of the population I want to generalise too (i.e. all apples in the world)?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C366ACC-8EE5-4B2E-822C-8FA02F2482EB}"/>
              </a:ext>
            </a:extLst>
          </p:cNvPr>
          <p:cNvSpPr/>
          <p:nvPr/>
        </p:nvSpPr>
        <p:spPr>
          <a:xfrm>
            <a:off x="1203939" y="3461658"/>
            <a:ext cx="5507104" cy="1770120"/>
          </a:xfrm>
          <a:prstGeom prst="wedgeRoundRectCallout">
            <a:avLst>
              <a:gd name="adj1" fmla="val -64123"/>
              <a:gd name="adj2" fmla="val -3027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 have six apples in a fruit bowl in front of me. </a:t>
            </a:r>
          </a:p>
          <a:p>
            <a:endParaRPr lang="en-GB" dirty="0"/>
          </a:p>
          <a:p>
            <a:r>
              <a:rPr lang="en-GB" dirty="0"/>
              <a:t>I weigh them and work out their mean weight.</a:t>
            </a:r>
          </a:p>
          <a:p>
            <a:endParaRPr lang="en-GB" dirty="0"/>
          </a:p>
          <a:p>
            <a:r>
              <a:rPr lang="en-GB" dirty="0"/>
              <a:t>I then want to make a statement about how much an apple weighs.</a:t>
            </a:r>
          </a:p>
        </p:txBody>
      </p:sp>
    </p:spTree>
    <p:extLst>
      <p:ext uri="{BB962C8B-B14F-4D97-AF65-F5344CB8AC3E}">
        <p14:creationId xmlns:p14="http://schemas.microsoft.com/office/powerpoint/2010/main" val="18702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7553-BAD7-4CF4-B1F6-905AEB3A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learn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58F97-4070-41B6-93AD-1CAFCA3DC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11759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We can describe a sample using measures of </a:t>
            </a:r>
            <a:r>
              <a:rPr lang="en-GB" b="1" dirty="0"/>
              <a:t>central tendency </a:t>
            </a:r>
            <a:r>
              <a:rPr lang="en-GB" dirty="0"/>
              <a:t>(e.g. mean, median)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We should </a:t>
            </a:r>
            <a:r>
              <a:rPr lang="en-GB" b="1" dirty="0"/>
              <a:t>be very careful NOT to make premature inferences </a:t>
            </a:r>
            <a:r>
              <a:rPr lang="en-GB" dirty="0"/>
              <a:t>about the wider population based on descriptions of data in our sample alone.</a:t>
            </a:r>
          </a:p>
          <a:p>
            <a:pPr lvl="1"/>
            <a:r>
              <a:rPr lang="en-GB" sz="1800" dirty="0"/>
              <a:t>We are more justified to do this once we’ve run some inferential tests (session 3)</a:t>
            </a:r>
          </a:p>
          <a:p>
            <a:pPr lvl="1"/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When reporting central tendency values these should always be accompanied by values estimating </a:t>
            </a:r>
            <a:r>
              <a:rPr lang="en-GB" b="1" dirty="0"/>
              <a:t>dispersion </a:t>
            </a:r>
            <a:r>
              <a:rPr lang="en-GB" dirty="0"/>
              <a:t>around this ‘average’ (e.g. Std. Dev., </a:t>
            </a:r>
            <a:r>
              <a:rPr lang="en-GB" dirty="0" err="1"/>
              <a:t>Confid</a:t>
            </a:r>
            <a:r>
              <a:rPr lang="en-GB" dirty="0"/>
              <a:t>. </a:t>
            </a:r>
            <a:r>
              <a:rPr lang="en-GB" dirty="0" err="1"/>
              <a:t>Intrvls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Helps to start quantifying the level of uncertainty in how easily generalisable our data is. </a:t>
            </a:r>
          </a:p>
        </p:txBody>
      </p:sp>
    </p:spTree>
    <p:extLst>
      <p:ext uri="{BB962C8B-B14F-4D97-AF65-F5344CB8AC3E}">
        <p14:creationId xmlns:p14="http://schemas.microsoft.com/office/powerpoint/2010/main" val="158240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97F989A-8D39-48D1-B49F-4AA5B9D24588}"/>
              </a:ext>
            </a:extLst>
          </p:cNvPr>
          <p:cNvGrpSpPr/>
          <p:nvPr/>
        </p:nvGrpSpPr>
        <p:grpSpPr>
          <a:xfrm>
            <a:off x="8168374" y="4053942"/>
            <a:ext cx="3469253" cy="1164072"/>
            <a:chOff x="7567794" y="4972586"/>
            <a:chExt cx="3469253" cy="116407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F1F1A09-3981-45B9-99DB-0F62D2B8EF9A}"/>
                </a:ext>
              </a:extLst>
            </p:cNvPr>
            <p:cNvSpPr/>
            <p:nvPr/>
          </p:nvSpPr>
          <p:spPr>
            <a:xfrm>
              <a:off x="8077684" y="5546761"/>
              <a:ext cx="630439" cy="37475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4E6E8D9-C256-44E7-921C-11493D09D4BC}"/>
                </a:ext>
              </a:extLst>
            </p:cNvPr>
            <p:cNvSpPr/>
            <p:nvPr/>
          </p:nvSpPr>
          <p:spPr>
            <a:xfrm>
              <a:off x="8708123" y="5546761"/>
              <a:ext cx="1260878" cy="37475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CA9ABF0-2BAC-41A8-AD20-889D79DB74FF}"/>
                </a:ext>
              </a:extLst>
            </p:cNvPr>
            <p:cNvSpPr/>
            <p:nvPr/>
          </p:nvSpPr>
          <p:spPr>
            <a:xfrm>
              <a:off x="9969001" y="5546759"/>
              <a:ext cx="630439" cy="37475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3B966B5-AD04-4122-9C82-0AD5311852BF}"/>
                </a:ext>
              </a:extLst>
            </p:cNvPr>
            <p:cNvSpPr txBox="1"/>
            <p:nvPr/>
          </p:nvSpPr>
          <p:spPr>
            <a:xfrm>
              <a:off x="9023342" y="5168026"/>
              <a:ext cx="701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Median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E41D239-F4C9-4A5F-BDA4-48ADA265F1FB}"/>
                </a:ext>
              </a:extLst>
            </p:cNvPr>
            <p:cNvCxnSpPr>
              <a:cxnSpLocks/>
            </p:cNvCxnSpPr>
            <p:nvPr/>
          </p:nvCxnSpPr>
          <p:spPr>
            <a:xfrm>
              <a:off x="9378683" y="5382660"/>
              <a:ext cx="0" cy="16410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96" name="Speech Bubble: Rectangle with Corners Rounded 95">
              <a:extLst>
                <a:ext uri="{FF2B5EF4-FFF2-40B4-BE49-F238E27FC236}">
                  <a16:creationId xmlns:a16="http://schemas.microsoft.com/office/drawing/2014/main" id="{632D0629-AC37-401E-8F22-5F89871F38C1}"/>
                </a:ext>
              </a:extLst>
            </p:cNvPr>
            <p:cNvSpPr/>
            <p:nvPr/>
          </p:nvSpPr>
          <p:spPr>
            <a:xfrm>
              <a:off x="7567794" y="4972586"/>
              <a:ext cx="3469253" cy="1164072"/>
            </a:xfrm>
            <a:prstGeom prst="wedgeRoundRectCallout">
              <a:avLst>
                <a:gd name="adj1" fmla="val 5258"/>
                <a:gd name="adj2" fmla="val -70566"/>
                <a:gd name="adj3" fmla="val 16667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5D9A0E-B499-429A-927A-E63754DE6758}"/>
                </a:ext>
              </a:extLst>
            </p:cNvPr>
            <p:cNvSpPr txBox="1"/>
            <p:nvPr/>
          </p:nvSpPr>
          <p:spPr>
            <a:xfrm>
              <a:off x="7731778" y="5168026"/>
              <a:ext cx="797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Minimum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AF0A522-F881-4C54-B018-5497435F6DE7}"/>
                </a:ext>
              </a:extLst>
            </p:cNvPr>
            <p:cNvCxnSpPr>
              <a:cxnSpLocks/>
            </p:cNvCxnSpPr>
            <p:nvPr/>
          </p:nvCxnSpPr>
          <p:spPr>
            <a:xfrm>
              <a:off x="8087119" y="5382660"/>
              <a:ext cx="0" cy="16410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5F43997-9B9B-49EE-A6AA-024373E79292}"/>
                </a:ext>
              </a:extLst>
            </p:cNvPr>
            <p:cNvSpPr txBox="1"/>
            <p:nvPr/>
          </p:nvSpPr>
          <p:spPr>
            <a:xfrm>
              <a:off x="10074382" y="5168026"/>
              <a:ext cx="844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Maximum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79DF955-7323-400E-ACFA-BE271D2E324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4377" y="5382660"/>
              <a:ext cx="0" cy="16410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073F30-5AF0-4E5D-ADB3-DFAF5FED88C2}"/>
                </a:ext>
              </a:extLst>
            </p:cNvPr>
            <p:cNvSpPr txBox="1"/>
            <p:nvPr/>
          </p:nvSpPr>
          <p:spPr>
            <a:xfrm>
              <a:off x="8162454" y="5568291"/>
              <a:ext cx="630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25%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7E774A-22CB-4BAB-85F9-B45567AAE5A7}"/>
                </a:ext>
              </a:extLst>
            </p:cNvPr>
            <p:cNvSpPr txBox="1"/>
            <p:nvPr/>
          </p:nvSpPr>
          <p:spPr>
            <a:xfrm>
              <a:off x="10020111" y="5571396"/>
              <a:ext cx="630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25%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578F0B-C4C6-4EF8-9827-3197CDFCF550}"/>
                </a:ext>
              </a:extLst>
            </p:cNvPr>
            <p:cNvSpPr txBox="1"/>
            <p:nvPr/>
          </p:nvSpPr>
          <p:spPr>
            <a:xfrm>
              <a:off x="9134314" y="5588478"/>
              <a:ext cx="630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IQR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A9A842-57C4-46C0-B939-9BC1B3F6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illustrations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9DFD6-79B2-47B6-8D38-2A79804C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532" y="2517504"/>
            <a:ext cx="5126009" cy="3837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i="1" dirty="0"/>
              <a:t>Measures of Dispersion:</a:t>
            </a:r>
          </a:p>
          <a:p>
            <a:r>
              <a:rPr lang="en-GB" sz="2400" dirty="0"/>
              <a:t>The range (Max – Min)</a:t>
            </a:r>
          </a:p>
          <a:p>
            <a:r>
              <a:rPr lang="en-GB" sz="2400" dirty="0"/>
              <a:t>Interquartile Range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Confidence Intervals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DCF6F4-424C-480B-AA94-48D08E6D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74" y="2553066"/>
            <a:ext cx="4237087" cy="3924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8EFC5A4-6EC6-4D4C-B9DD-5BF29F630DA0}"/>
              </a:ext>
            </a:extLst>
          </p:cNvPr>
          <p:cNvSpPr txBox="1"/>
          <p:nvPr/>
        </p:nvSpPr>
        <p:spPr>
          <a:xfrm>
            <a:off x="5074151" y="2652718"/>
            <a:ext cx="1119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i="1" dirty="0">
                <a:solidFill>
                  <a:prstClr val="black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Same Central Tendency but different dispersion!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799F1F-FA2A-4FAF-9856-388FFD311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18" y="2430762"/>
            <a:ext cx="5126009" cy="4169247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5ACA6A3-87E3-4C13-ABD2-6521B4FACCAE}"/>
              </a:ext>
            </a:extLst>
          </p:cNvPr>
          <p:cNvSpPr/>
          <p:nvPr/>
        </p:nvSpPr>
        <p:spPr>
          <a:xfrm>
            <a:off x="7931189" y="3804517"/>
            <a:ext cx="3943621" cy="1730634"/>
          </a:xfrm>
          <a:prstGeom prst="wedgeRoundRectCallout">
            <a:avLst>
              <a:gd name="adj1" fmla="val 7724"/>
              <a:gd name="adj2" fmla="val 677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1" defTabSz="441325"/>
            <a:r>
              <a:rPr lang="en-GB" sz="1800" dirty="0"/>
              <a:t>Gives numerical or visual representations of uncertainty in estimates of the mean, given the level of variation in your sample (can be based on the Std. Dev., Std. Error)</a:t>
            </a:r>
          </a:p>
        </p:txBody>
      </p:sp>
    </p:spTree>
    <p:extLst>
      <p:ext uri="{BB962C8B-B14F-4D97-AF65-F5344CB8AC3E}">
        <p14:creationId xmlns:p14="http://schemas.microsoft.com/office/powerpoint/2010/main" val="2192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5BAF6-981A-442A-BB0A-1A7CB5D3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SPSS analysis workflow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5CF3A4-D18A-4854-94A4-0C3B0A7DC3EA}"/>
              </a:ext>
            </a:extLst>
          </p:cNvPr>
          <p:cNvSpPr/>
          <p:nvPr/>
        </p:nvSpPr>
        <p:spPr>
          <a:xfrm>
            <a:off x="1154954" y="2612571"/>
            <a:ext cx="5404757" cy="544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Collect your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B86C3E-0B24-4DC4-A8F2-E30A328DBBDC}"/>
              </a:ext>
            </a:extLst>
          </p:cNvPr>
          <p:cNvSpPr/>
          <p:nvPr/>
        </p:nvSpPr>
        <p:spPr>
          <a:xfrm>
            <a:off x="1154952" y="3418723"/>
            <a:ext cx="5404757" cy="544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Import and prepare (“Wrangle”) your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326371-E19B-4221-8ABD-C17D20039FE0}"/>
              </a:ext>
            </a:extLst>
          </p:cNvPr>
          <p:cNvSpPr/>
          <p:nvPr/>
        </p:nvSpPr>
        <p:spPr>
          <a:xfrm>
            <a:off x="1154953" y="5418967"/>
            <a:ext cx="5404757" cy="930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INFERENTIAL STATISTICAL ANALYSIS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 hypotheses using your Data (Session 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C233D1-BEB7-4220-A81C-7D021E9DA595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857331" y="3156858"/>
            <a:ext cx="2" cy="2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3B823F-5FA2-4609-BB4B-65CB3C7E754D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857331" y="3963010"/>
            <a:ext cx="1" cy="28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199705-0CEE-4A92-9148-47672286D3D5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3857332" y="5179483"/>
            <a:ext cx="0" cy="23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8ABF0A4-928B-4473-92E5-1966243B1FA1}"/>
              </a:ext>
            </a:extLst>
          </p:cNvPr>
          <p:cNvSpPr/>
          <p:nvPr/>
        </p:nvSpPr>
        <p:spPr>
          <a:xfrm>
            <a:off x="7053945" y="2645837"/>
            <a:ext cx="4111006" cy="772886"/>
          </a:xfrm>
          <a:prstGeom prst="wedgeRoundRectCallout">
            <a:avLst>
              <a:gd name="adj1" fmla="val -65570"/>
              <a:gd name="adj2" fmla="val 5809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will be highly project specific</a:t>
            </a:r>
          </a:p>
          <a:p>
            <a:pPr algn="ctr"/>
            <a:r>
              <a:rPr lang="en-GB" dirty="0"/>
              <a:t>(seek advice from supervisor)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BC6B906-881B-4C04-A7D2-07C75C865144}"/>
              </a:ext>
            </a:extLst>
          </p:cNvPr>
          <p:cNvSpPr/>
          <p:nvPr/>
        </p:nvSpPr>
        <p:spPr>
          <a:xfrm>
            <a:off x="7053945" y="3643698"/>
            <a:ext cx="4111006" cy="772886"/>
          </a:xfrm>
          <a:prstGeom prst="wedgeRoundRectCallout">
            <a:avLst>
              <a:gd name="adj1" fmla="val -62392"/>
              <a:gd name="adj2" fmla="val 3696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Initially, report and describe  but DO NOT “INFER”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618DDA03-A102-417A-A8D8-703725305188}"/>
              </a:ext>
            </a:extLst>
          </p:cNvPr>
          <p:cNvSpPr/>
          <p:nvPr/>
        </p:nvSpPr>
        <p:spPr>
          <a:xfrm>
            <a:off x="7053945" y="4690545"/>
            <a:ext cx="4111006" cy="1791898"/>
          </a:xfrm>
          <a:prstGeom prst="wedgeRoundRectCallout">
            <a:avLst>
              <a:gd name="adj1" fmla="val -62789"/>
              <a:gd name="adj2" fmla="val 950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 interpret your results you will need to refer back to your Descriptive Statistics. </a:t>
            </a:r>
          </a:p>
          <a:p>
            <a:pPr algn="ctr"/>
            <a:r>
              <a:rPr lang="en-GB" b="1" dirty="0"/>
              <a:t>This is when you can make inference about patterns!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72C027E-E792-4BBA-AB45-60A51A09CDA5}"/>
              </a:ext>
            </a:extLst>
          </p:cNvPr>
          <p:cNvSpPr/>
          <p:nvPr/>
        </p:nvSpPr>
        <p:spPr>
          <a:xfrm>
            <a:off x="1154953" y="4248753"/>
            <a:ext cx="5404757" cy="930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DESCRIPTIVE STATISTICAL ANALYSIS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Describe and Explore your Data (Session 1)</a:t>
            </a: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BED456EF-9515-4A38-8895-97781102402F}"/>
              </a:ext>
            </a:extLst>
          </p:cNvPr>
          <p:cNvSpPr/>
          <p:nvPr/>
        </p:nvSpPr>
        <p:spPr>
          <a:xfrm rot="17168105">
            <a:off x="10531927" y="4884510"/>
            <a:ext cx="1714500" cy="58994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9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4343-33D1-4A77-BF63-CE58AAF7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and import some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660D-C67D-4B0A-BFF8-624DCB4B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405674" cy="3416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Download the dataset for this session from the Workshop website, clicking on the hyperlink for it: 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Open SPSS </a:t>
            </a:r>
            <a:r>
              <a:rPr lang="en-GB" dirty="0"/>
              <a:t>on your computer</a:t>
            </a:r>
          </a:p>
          <a:p>
            <a:pPr>
              <a:buFont typeface="+mj-lt"/>
              <a:buAutoNum type="arabicPeriod"/>
            </a:pPr>
            <a:r>
              <a:rPr lang="en-GB" dirty="0"/>
              <a:t>Using the drop-down menu, select </a:t>
            </a:r>
            <a:r>
              <a:rPr lang="en-GB" b="1" dirty="0"/>
              <a:t>File &gt; Open &gt; Data</a:t>
            </a:r>
          </a:p>
          <a:p>
            <a:pPr lvl="1"/>
            <a:r>
              <a:rPr lang="en-GB" sz="1800" dirty="0"/>
              <a:t>Navigate to where you downloaded the dataset to, select it, and click </a:t>
            </a:r>
            <a:r>
              <a:rPr lang="en-GB" sz="1800" b="1" dirty="0"/>
              <a:t>Open</a:t>
            </a:r>
            <a:r>
              <a:rPr lang="en-GB" sz="1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B797B-3DBC-4E6C-A2F0-677F2F09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329" y="3055224"/>
            <a:ext cx="7107687" cy="1403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633A92D-3157-422C-8F02-18C1AD6276FD}"/>
              </a:ext>
            </a:extLst>
          </p:cNvPr>
          <p:cNvSpPr/>
          <p:nvPr/>
        </p:nvSpPr>
        <p:spPr>
          <a:xfrm>
            <a:off x="3188830" y="3939699"/>
            <a:ext cx="2661557" cy="371951"/>
          </a:xfrm>
          <a:custGeom>
            <a:avLst/>
            <a:gdLst>
              <a:gd name="connsiteX0" fmla="*/ 0 w 2661557"/>
              <a:gd name="connsiteY0" fmla="*/ 185976 h 371951"/>
              <a:gd name="connsiteX1" fmla="*/ 1330779 w 2661557"/>
              <a:gd name="connsiteY1" fmla="*/ 0 h 371951"/>
              <a:gd name="connsiteX2" fmla="*/ 2661558 w 2661557"/>
              <a:gd name="connsiteY2" fmla="*/ 185976 h 371951"/>
              <a:gd name="connsiteX3" fmla="*/ 1330779 w 2661557"/>
              <a:gd name="connsiteY3" fmla="*/ 371952 h 371951"/>
              <a:gd name="connsiteX4" fmla="*/ 0 w 2661557"/>
              <a:gd name="connsiteY4" fmla="*/ 185976 h 37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557" h="371951" extrusionOk="0">
                <a:moveTo>
                  <a:pt x="0" y="185976"/>
                </a:moveTo>
                <a:cubicBezTo>
                  <a:pt x="-65369" y="6394"/>
                  <a:pt x="620744" y="-9053"/>
                  <a:pt x="1330779" y="0"/>
                </a:cubicBezTo>
                <a:cubicBezTo>
                  <a:pt x="2055028" y="6023"/>
                  <a:pt x="2680260" y="77683"/>
                  <a:pt x="2661558" y="185976"/>
                </a:cubicBezTo>
                <a:cubicBezTo>
                  <a:pt x="2617186" y="200222"/>
                  <a:pt x="2054543" y="406818"/>
                  <a:pt x="1330779" y="371952"/>
                </a:cubicBezTo>
                <a:cubicBezTo>
                  <a:pt x="602703" y="362443"/>
                  <a:pt x="19716" y="287066"/>
                  <a:pt x="0" y="1859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34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8BA-5F52-4F68-9377-FEE16EC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71" y="2287088"/>
            <a:ext cx="5263429" cy="2283824"/>
          </a:xfrm>
        </p:spPr>
        <p:txBody>
          <a:bodyPr/>
          <a:lstStyle/>
          <a:p>
            <a:r>
              <a:rPr lang="en-GB" sz="3600" b="1" dirty="0"/>
              <a:t>Section 1:</a:t>
            </a:r>
            <a:br>
              <a:rPr lang="en-GB" sz="3600" b="1" dirty="0"/>
            </a:br>
            <a:r>
              <a:rPr lang="en-GB" sz="3600" b="1" dirty="0"/>
              <a:t>Describing your Data 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867310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2344</TotalTime>
  <Words>1335</Words>
  <Application>Microsoft Office PowerPoint</Application>
  <PresentationFormat>Widescreen</PresentationFormat>
  <Paragraphs>216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Rounded MT Bold</vt:lpstr>
      <vt:lpstr>Calibri</vt:lpstr>
      <vt:lpstr>Century Gothic</vt:lpstr>
      <vt:lpstr>Wingdings 3</vt:lpstr>
      <vt:lpstr>Ion Boardroom</vt:lpstr>
      <vt:lpstr>Describing, Visualising and Exploring Data CAP Pathway: Intro to Statistics </vt:lpstr>
      <vt:lpstr>Sampling in Quant. Research</vt:lpstr>
      <vt:lpstr>PowerPoint Presentation</vt:lpstr>
      <vt:lpstr>An Example:</vt:lpstr>
      <vt:lpstr>What did we learn</vt:lpstr>
      <vt:lpstr>Further illustrations</vt:lpstr>
      <vt:lpstr>SPSS analysis workflow</vt:lpstr>
      <vt:lpstr>Download and import some data!</vt:lpstr>
      <vt:lpstr>Section 1: Describing your Data   </vt:lpstr>
      <vt:lpstr>Primarily working with 2 types of data</vt:lpstr>
      <vt:lpstr>Summarising Continuous Data</vt:lpstr>
      <vt:lpstr>Summarising Categorical Data</vt:lpstr>
      <vt:lpstr>Summarising Combinations</vt:lpstr>
      <vt:lpstr>Section 2:  Visualising your Data  </vt:lpstr>
      <vt:lpstr>Visualising your data using Graphs</vt:lpstr>
      <vt:lpstr>Scatterplots</vt:lpstr>
      <vt:lpstr>Bar graphs</vt:lpstr>
      <vt:lpstr>Boxplots</vt:lpstr>
      <vt:lpstr>Section 3: Exploring your Data   </vt:lpstr>
      <vt:lpstr>Exploring IS IMPORTANT</vt:lpstr>
      <vt:lpstr>Extreme Values</vt:lpstr>
      <vt:lpstr>Skewness</vt:lpstr>
      <vt:lpstr>Low Cell counts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Born in Bradford  Major projects (Psychology)</dc:title>
  <dc:creator>Liam Hill</dc:creator>
  <cp:lastModifiedBy>Liam Hill</cp:lastModifiedBy>
  <cp:revision>1549</cp:revision>
  <dcterms:created xsi:type="dcterms:W3CDTF">2019-04-09T07:57:46Z</dcterms:created>
  <dcterms:modified xsi:type="dcterms:W3CDTF">2025-06-10T20:29:17Z</dcterms:modified>
</cp:coreProperties>
</file>