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384" r:id="rId2"/>
    <p:sldId id="400" r:id="rId3"/>
    <p:sldId id="397" r:id="rId4"/>
    <p:sldId id="399" r:id="rId5"/>
    <p:sldId id="40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2" id="{B446B8D8-53E6-4672-9137-04468F2D1CC3}">
          <p14:sldIdLst>
            <p14:sldId id="384"/>
            <p14:sldId id="400"/>
            <p14:sldId id="397"/>
            <p14:sldId id="399"/>
            <p14:sldId id="4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m Hill" initials="LH" lastIdx="18" clrIdx="0">
    <p:extLst>
      <p:ext uri="{19B8F6BF-5375-455C-9EA6-DF929625EA0E}">
        <p15:presenceInfo xmlns:p15="http://schemas.microsoft.com/office/powerpoint/2012/main" userId="S::lhill3@ed.ac.uk::cf4eacb2-5eb2-4c8d-8100-2f2500eca5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7B2E1"/>
    <a:srgbClr val="C41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48" autoAdjust="0"/>
    <p:restoredTop sz="59669" autoAdjust="0"/>
  </p:normalViewPr>
  <p:slideViewPr>
    <p:cSldViewPr snapToGrid="0">
      <p:cViewPr varScale="1">
        <p:scale>
          <a:sx n="47" d="100"/>
          <a:sy n="47" d="100"/>
        </p:scale>
        <p:origin x="178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Hill" userId="cf4eacb2-5eb2-4c8d-8100-2f2500eca56b" providerId="ADAL" clId="{1E395568-69F3-4B42-A3D3-2A2C0B6EA2C4}"/>
    <pc:docChg chg="delSld modSld delSection modSection">
      <pc:chgData name="Liam Hill" userId="cf4eacb2-5eb2-4c8d-8100-2f2500eca56b" providerId="ADAL" clId="{1E395568-69F3-4B42-A3D3-2A2C0B6EA2C4}" dt="2025-06-10T20:25:14.734" v="6"/>
      <pc:docMkLst>
        <pc:docMk/>
      </pc:docMkLst>
      <pc:sldChg chg="del">
        <pc:chgData name="Liam Hill" userId="cf4eacb2-5eb2-4c8d-8100-2f2500eca56b" providerId="ADAL" clId="{1E395568-69F3-4B42-A3D3-2A2C0B6EA2C4}" dt="2025-06-10T18:55:23.008" v="2" actId="47"/>
        <pc:sldMkLst>
          <pc:docMk/>
          <pc:sldMk cId="501211901" sldId="256"/>
        </pc:sldMkLst>
      </pc:sldChg>
      <pc:sldChg chg="del">
        <pc:chgData name="Liam Hill" userId="cf4eacb2-5eb2-4c8d-8100-2f2500eca56b" providerId="ADAL" clId="{1E395568-69F3-4B42-A3D3-2A2C0B6EA2C4}" dt="2025-06-10T18:55:23.008" v="2" actId="47"/>
        <pc:sldMkLst>
          <pc:docMk/>
          <pc:sldMk cId="21924546" sldId="329"/>
        </pc:sldMkLst>
      </pc:sldChg>
      <pc:sldChg chg="del">
        <pc:chgData name="Liam Hill" userId="cf4eacb2-5eb2-4c8d-8100-2f2500eca56b" providerId="ADAL" clId="{1E395568-69F3-4B42-A3D3-2A2C0B6EA2C4}" dt="2025-06-10T18:55:10.144" v="0" actId="47"/>
        <pc:sldMkLst>
          <pc:docMk/>
          <pc:sldMk cId="4270276616" sldId="331"/>
        </pc:sldMkLst>
      </pc:sldChg>
      <pc:sldChg chg="del">
        <pc:chgData name="Liam Hill" userId="cf4eacb2-5eb2-4c8d-8100-2f2500eca56b" providerId="ADAL" clId="{1E395568-69F3-4B42-A3D3-2A2C0B6EA2C4}" dt="2025-06-10T18:55:23.008" v="2" actId="47"/>
        <pc:sldMkLst>
          <pc:docMk/>
          <pc:sldMk cId="2867310330" sldId="386"/>
        </pc:sldMkLst>
      </pc:sldChg>
      <pc:sldChg chg="del">
        <pc:chgData name="Liam Hill" userId="cf4eacb2-5eb2-4c8d-8100-2f2500eca56b" providerId="ADAL" clId="{1E395568-69F3-4B42-A3D3-2A2C0B6EA2C4}" dt="2025-06-10T18:55:23.008" v="2" actId="47"/>
        <pc:sldMkLst>
          <pc:docMk/>
          <pc:sldMk cId="1157804027" sldId="387"/>
        </pc:sldMkLst>
      </pc:sldChg>
      <pc:sldChg chg="del">
        <pc:chgData name="Liam Hill" userId="cf4eacb2-5eb2-4c8d-8100-2f2500eca56b" providerId="ADAL" clId="{1E395568-69F3-4B42-A3D3-2A2C0B6EA2C4}" dt="2025-06-10T18:55:23.008" v="2" actId="47"/>
        <pc:sldMkLst>
          <pc:docMk/>
          <pc:sldMk cId="1953173390" sldId="388"/>
        </pc:sldMkLst>
      </pc:sldChg>
      <pc:sldChg chg="del">
        <pc:chgData name="Liam Hill" userId="cf4eacb2-5eb2-4c8d-8100-2f2500eca56b" providerId="ADAL" clId="{1E395568-69F3-4B42-A3D3-2A2C0B6EA2C4}" dt="2025-06-10T18:55:23.008" v="2" actId="47"/>
        <pc:sldMkLst>
          <pc:docMk/>
          <pc:sldMk cId="1174796714" sldId="389"/>
        </pc:sldMkLst>
      </pc:sldChg>
      <pc:sldChg chg="del">
        <pc:chgData name="Liam Hill" userId="cf4eacb2-5eb2-4c8d-8100-2f2500eca56b" providerId="ADAL" clId="{1E395568-69F3-4B42-A3D3-2A2C0B6EA2C4}" dt="2025-06-10T18:55:23.008" v="2" actId="47"/>
        <pc:sldMkLst>
          <pc:docMk/>
          <pc:sldMk cId="1616346005" sldId="390"/>
        </pc:sldMkLst>
      </pc:sldChg>
      <pc:sldChg chg="del">
        <pc:chgData name="Liam Hill" userId="cf4eacb2-5eb2-4c8d-8100-2f2500eca56b" providerId="ADAL" clId="{1E395568-69F3-4B42-A3D3-2A2C0B6EA2C4}" dt="2025-06-10T18:55:23.008" v="2" actId="47"/>
        <pc:sldMkLst>
          <pc:docMk/>
          <pc:sldMk cId="1932527057" sldId="391"/>
        </pc:sldMkLst>
      </pc:sldChg>
      <pc:sldChg chg="del">
        <pc:chgData name="Liam Hill" userId="cf4eacb2-5eb2-4c8d-8100-2f2500eca56b" providerId="ADAL" clId="{1E395568-69F3-4B42-A3D3-2A2C0B6EA2C4}" dt="2025-06-10T18:55:23.008" v="2" actId="47"/>
        <pc:sldMkLst>
          <pc:docMk/>
          <pc:sldMk cId="1870253323" sldId="392"/>
        </pc:sldMkLst>
      </pc:sldChg>
      <pc:sldChg chg="del">
        <pc:chgData name="Liam Hill" userId="cf4eacb2-5eb2-4c8d-8100-2f2500eca56b" providerId="ADAL" clId="{1E395568-69F3-4B42-A3D3-2A2C0B6EA2C4}" dt="2025-06-10T18:55:23.008" v="2" actId="47"/>
        <pc:sldMkLst>
          <pc:docMk/>
          <pc:sldMk cId="1582406254" sldId="393"/>
        </pc:sldMkLst>
      </pc:sldChg>
      <pc:sldChg chg="modSp mod">
        <pc:chgData name="Liam Hill" userId="cf4eacb2-5eb2-4c8d-8100-2f2500eca56b" providerId="ADAL" clId="{1E395568-69F3-4B42-A3D3-2A2C0B6EA2C4}" dt="2025-06-10T20:25:14.734" v="6"/>
        <pc:sldMkLst>
          <pc:docMk/>
          <pc:sldMk cId="2447090272" sldId="401"/>
        </pc:sldMkLst>
        <pc:spChg chg="mod">
          <ac:chgData name="Liam Hill" userId="cf4eacb2-5eb2-4c8d-8100-2f2500eca56b" providerId="ADAL" clId="{1E395568-69F3-4B42-A3D3-2A2C0B6EA2C4}" dt="2025-06-10T20:25:14.734" v="6"/>
          <ac:spMkLst>
            <pc:docMk/>
            <pc:sldMk cId="2447090272" sldId="401"/>
            <ac:spMk id="3" creationId="{E9774602-6928-4726-BC4A-7EF9F6678A23}"/>
          </ac:spMkLst>
        </pc:spChg>
      </pc:sldChg>
      <pc:sldChg chg="del">
        <pc:chgData name="Liam Hill" userId="cf4eacb2-5eb2-4c8d-8100-2f2500eca56b" providerId="ADAL" clId="{1E395568-69F3-4B42-A3D3-2A2C0B6EA2C4}" dt="2025-06-10T18:55:10.144" v="0" actId="47"/>
        <pc:sldMkLst>
          <pc:docMk/>
          <pc:sldMk cId="2860962042" sldId="402"/>
        </pc:sldMkLst>
      </pc:sldChg>
      <pc:sldChg chg="del">
        <pc:chgData name="Liam Hill" userId="cf4eacb2-5eb2-4c8d-8100-2f2500eca56b" providerId="ADAL" clId="{1E395568-69F3-4B42-A3D3-2A2C0B6EA2C4}" dt="2025-06-10T18:55:10.144" v="0" actId="47"/>
        <pc:sldMkLst>
          <pc:docMk/>
          <pc:sldMk cId="157168131" sldId="403"/>
        </pc:sldMkLst>
      </pc:sldChg>
      <pc:sldChg chg="del">
        <pc:chgData name="Liam Hill" userId="cf4eacb2-5eb2-4c8d-8100-2f2500eca56b" providerId="ADAL" clId="{1E395568-69F3-4B42-A3D3-2A2C0B6EA2C4}" dt="2025-06-10T18:55:10.144" v="0" actId="47"/>
        <pc:sldMkLst>
          <pc:docMk/>
          <pc:sldMk cId="2093968592" sldId="404"/>
        </pc:sldMkLst>
      </pc:sldChg>
      <pc:sldChg chg="del">
        <pc:chgData name="Liam Hill" userId="cf4eacb2-5eb2-4c8d-8100-2f2500eca56b" providerId="ADAL" clId="{1E395568-69F3-4B42-A3D3-2A2C0B6EA2C4}" dt="2025-06-10T18:55:10.144" v="0" actId="47"/>
        <pc:sldMkLst>
          <pc:docMk/>
          <pc:sldMk cId="405315113" sldId="405"/>
        </pc:sldMkLst>
      </pc:sldChg>
      <pc:sldChg chg="del">
        <pc:chgData name="Liam Hill" userId="cf4eacb2-5eb2-4c8d-8100-2f2500eca56b" providerId="ADAL" clId="{1E395568-69F3-4B42-A3D3-2A2C0B6EA2C4}" dt="2025-06-10T18:55:23.008" v="2" actId="47"/>
        <pc:sldMkLst>
          <pc:docMk/>
          <pc:sldMk cId="3715174737" sldId="406"/>
        </pc:sldMkLst>
      </pc:sldChg>
      <pc:sldChg chg="del">
        <pc:chgData name="Liam Hill" userId="cf4eacb2-5eb2-4c8d-8100-2f2500eca56b" providerId="ADAL" clId="{1E395568-69F3-4B42-A3D3-2A2C0B6EA2C4}" dt="2025-06-10T18:55:23.008" v="2" actId="47"/>
        <pc:sldMkLst>
          <pc:docMk/>
          <pc:sldMk cId="3877742128" sldId="407"/>
        </pc:sldMkLst>
      </pc:sldChg>
      <pc:sldChg chg="del">
        <pc:chgData name="Liam Hill" userId="cf4eacb2-5eb2-4c8d-8100-2f2500eca56b" providerId="ADAL" clId="{1E395568-69F3-4B42-A3D3-2A2C0B6EA2C4}" dt="2025-06-10T18:55:23.008" v="2" actId="47"/>
        <pc:sldMkLst>
          <pc:docMk/>
          <pc:sldMk cId="3205043461" sldId="4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085E8-8BAE-40DA-B036-0B44F60AADE1}" type="datetimeFigureOut">
              <a:rPr lang="en-US"/>
              <a:t>6/10/2025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53718-415C-41B9-8FF4-AD57B58B583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53718-415C-41B9-8FF4-AD57B58B58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8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53718-415C-41B9-8FF4-AD57B58B58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25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53718-415C-41B9-8FF4-AD57B58B58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9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21503" y="-9027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 userDrawn="1"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68BA-5F52-4F68-9377-FEE16EC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71" y="2287088"/>
            <a:ext cx="5263429" cy="2283824"/>
          </a:xfrm>
        </p:spPr>
        <p:txBody>
          <a:bodyPr/>
          <a:lstStyle/>
          <a:p>
            <a:r>
              <a:rPr lang="en-GB" sz="3600" b="1" dirty="0"/>
              <a:t>Section 2: </a:t>
            </a:r>
            <a:br>
              <a:rPr lang="en-GB" sz="3600" b="1" dirty="0"/>
            </a:br>
            <a:r>
              <a:rPr lang="en-GB" sz="3600" b="1" dirty="0"/>
              <a:t>Visualising your Data</a:t>
            </a:r>
            <a:br>
              <a:rPr lang="en-GB" sz="3600" b="1" dirty="0"/>
            </a:br>
            <a:br>
              <a:rPr lang="en-GB" sz="3600" b="1" dirty="0"/>
            </a:b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42573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25B63C-78FA-4DFC-8EC3-44CDC7347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408" y="2921583"/>
            <a:ext cx="4008119" cy="32600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E4CD2B-9FE4-4FC8-A860-566427C8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Visualising your data using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A8D0-3A13-46EE-9B64-1CEE604D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355142"/>
            <a:ext cx="9106647" cy="3969457"/>
          </a:xfrm>
        </p:spPr>
        <p:txBody>
          <a:bodyPr>
            <a:normAutofit/>
          </a:bodyPr>
          <a:lstStyle/>
          <a:p>
            <a:pPr marL="285750" lvl="1"/>
            <a:r>
              <a:rPr lang="en-GB" sz="2400" u="sng" dirty="0"/>
              <a:t>Why visualise </a:t>
            </a:r>
            <a:r>
              <a:rPr lang="en-GB" sz="2400" dirty="0"/>
              <a:t>if I’ve already described, as in section 1?</a:t>
            </a:r>
          </a:p>
          <a:p>
            <a:pPr marL="685800" lvl="2"/>
            <a:r>
              <a:rPr lang="en-GB" sz="2200" dirty="0"/>
              <a:t>Easier to understand relationships visually:</a:t>
            </a:r>
          </a:p>
          <a:p>
            <a:pPr marL="685800" lvl="2"/>
            <a:r>
              <a:rPr lang="en-GB" sz="2200" dirty="0"/>
              <a:t>…than numerically:</a:t>
            </a:r>
          </a:p>
          <a:p>
            <a:pPr marL="685800" lvl="2"/>
            <a:endParaRPr lang="en-GB" sz="2200" dirty="0"/>
          </a:p>
          <a:p>
            <a:pPr marL="685800" lvl="2"/>
            <a:endParaRPr lang="en-GB" sz="2200" dirty="0"/>
          </a:p>
          <a:p>
            <a:pPr marL="685800" lvl="2"/>
            <a:endParaRPr lang="en-GB" sz="2200" dirty="0"/>
          </a:p>
          <a:p>
            <a:pPr marL="457200" lvl="2" indent="0">
              <a:buNone/>
            </a:pPr>
            <a:endParaRPr lang="en-GB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49BFE-8554-4755-AD2B-CAE732509C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42" t="2681" r="24183" b="47817"/>
          <a:stretch/>
        </p:blipFill>
        <p:spPr>
          <a:xfrm>
            <a:off x="3026036" y="3970612"/>
            <a:ext cx="4008120" cy="1969508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DB03398-B4C4-4413-9C75-C8E096B06344}"/>
              </a:ext>
            </a:extLst>
          </p:cNvPr>
          <p:cNvSpPr/>
          <p:nvPr/>
        </p:nvSpPr>
        <p:spPr>
          <a:xfrm>
            <a:off x="4031728" y="1777239"/>
            <a:ext cx="7101840" cy="569727"/>
          </a:xfrm>
          <a:prstGeom prst="wedgeRoundRectCallout">
            <a:avLst>
              <a:gd name="adj1" fmla="val -58553"/>
              <a:gd name="adj2" fmla="val 554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/>
            <a:r>
              <a:rPr lang="en-GB" dirty="0">
                <a:solidFill>
                  <a:schemeClr val="tx1"/>
                </a:solidFill>
              </a:rPr>
              <a:t>Graphs are a</a:t>
            </a:r>
            <a:r>
              <a:rPr lang="en-GB" sz="1800" dirty="0">
                <a:solidFill>
                  <a:schemeClr val="tx1"/>
                </a:solidFill>
              </a:rPr>
              <a:t>lso useful tool for exploring your data (section 3) </a:t>
            </a:r>
          </a:p>
        </p:txBody>
      </p:sp>
    </p:spTree>
    <p:extLst>
      <p:ext uri="{BB962C8B-B14F-4D97-AF65-F5344CB8AC3E}">
        <p14:creationId xmlns:p14="http://schemas.microsoft.com/office/powerpoint/2010/main" val="12265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CD2B-9FE4-4FC8-A860-566427C8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Scatterplots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A8D0-3A13-46EE-9B64-1CEE604D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355143"/>
            <a:ext cx="9106647" cy="3416300"/>
          </a:xfrm>
        </p:spPr>
        <p:txBody>
          <a:bodyPr>
            <a:normAutofit/>
          </a:bodyPr>
          <a:lstStyle/>
          <a:p>
            <a:pPr marL="285750" lvl="1"/>
            <a:r>
              <a:rPr lang="en-GB" sz="2400" dirty="0"/>
              <a:t>Two continuous variables</a:t>
            </a:r>
          </a:p>
          <a:p>
            <a:pPr marL="857250" lvl="2" indent="-457200"/>
            <a:r>
              <a:rPr lang="en-GB" sz="2200" dirty="0">
                <a:solidFill>
                  <a:schemeClr val="tx1"/>
                </a:solidFill>
              </a:rPr>
              <a:t>Use: </a:t>
            </a:r>
            <a:r>
              <a:rPr lang="en-GB" sz="2200" b="1" dirty="0">
                <a:solidFill>
                  <a:schemeClr val="tx1"/>
                </a:solidFill>
              </a:rPr>
              <a:t>Graphs &gt; Chart Builder</a:t>
            </a:r>
          </a:p>
          <a:p>
            <a:pPr marL="857250" lvl="2" indent="-457200"/>
            <a:r>
              <a:rPr lang="en-GB" sz="2200" dirty="0">
                <a:solidFill>
                  <a:schemeClr val="tx1"/>
                </a:solidFill>
              </a:rPr>
              <a:t>Choose: </a:t>
            </a:r>
            <a:r>
              <a:rPr lang="en-GB" sz="2200" b="1" dirty="0">
                <a:solidFill>
                  <a:schemeClr val="tx1"/>
                </a:solidFill>
              </a:rPr>
              <a:t>Scatter/Dot</a:t>
            </a:r>
          </a:p>
          <a:p>
            <a:pPr marL="857250" lvl="2" indent="-457200"/>
            <a:r>
              <a:rPr lang="en-GB" sz="2400" dirty="0">
                <a:solidFill>
                  <a:schemeClr val="tx1"/>
                </a:solidFill>
              </a:rPr>
              <a:t>On variables: </a:t>
            </a:r>
            <a:r>
              <a:rPr lang="en-GB" sz="2400" b="1" dirty="0" err="1">
                <a:solidFill>
                  <a:schemeClr val="tx1"/>
                </a:solidFill>
              </a:rPr>
              <a:t>prosocial_sum</a:t>
            </a:r>
            <a:r>
              <a:rPr lang="en-GB" sz="2400" b="1" dirty="0">
                <a:solidFill>
                  <a:schemeClr val="tx1"/>
                </a:solidFill>
              </a:rPr>
              <a:t> by </a:t>
            </a:r>
            <a:r>
              <a:rPr lang="en-GB" sz="2400" b="1" dirty="0" err="1">
                <a:solidFill>
                  <a:schemeClr val="tx1"/>
                </a:solidFill>
              </a:rPr>
              <a:t>peer_probs_sum</a:t>
            </a:r>
            <a:endParaRPr lang="en-GB" sz="2400" dirty="0">
              <a:solidFill>
                <a:schemeClr val="tx1"/>
              </a:solidFill>
            </a:endParaRPr>
          </a:p>
          <a:p>
            <a:pPr marL="285750" lvl="1"/>
            <a:endParaRPr lang="en-GB" sz="2400" dirty="0"/>
          </a:p>
          <a:p>
            <a:pPr marL="285750"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55714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4CD2B-9FE4-4FC8-A860-566427C8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A8D0-3A13-46EE-9B64-1CEE604D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355143"/>
            <a:ext cx="10028862" cy="3416300"/>
          </a:xfrm>
        </p:spPr>
        <p:txBody>
          <a:bodyPr>
            <a:normAutofit fontScale="92500" lnSpcReduction="20000"/>
          </a:bodyPr>
          <a:lstStyle/>
          <a:p>
            <a:pPr marL="285750" lvl="1"/>
            <a:r>
              <a:rPr lang="en-GB" sz="2400" dirty="0"/>
              <a:t>One to Two categorical variables and one continuous variable</a:t>
            </a:r>
          </a:p>
          <a:p>
            <a:pPr marL="857250" lvl="2" indent="-457200"/>
            <a:r>
              <a:rPr lang="en-GB" sz="2200" dirty="0">
                <a:solidFill>
                  <a:schemeClr val="tx1"/>
                </a:solidFill>
              </a:rPr>
              <a:t>Example 1:</a:t>
            </a:r>
          </a:p>
          <a:p>
            <a:pPr marL="1314450" lvl="3" indent="-457200"/>
            <a:r>
              <a:rPr lang="en-GB" sz="2000" dirty="0">
                <a:solidFill>
                  <a:schemeClr val="tx1"/>
                </a:solidFill>
              </a:rPr>
              <a:t>Use: </a:t>
            </a:r>
            <a:r>
              <a:rPr lang="en-GB" sz="2000" b="1" dirty="0">
                <a:solidFill>
                  <a:schemeClr val="tx1"/>
                </a:solidFill>
              </a:rPr>
              <a:t>Graphs &gt; Chart Builder</a:t>
            </a:r>
          </a:p>
          <a:p>
            <a:pPr marL="1314450" lvl="3" indent="-457200"/>
            <a:r>
              <a:rPr lang="en-GB" sz="2000" dirty="0">
                <a:solidFill>
                  <a:schemeClr val="tx1"/>
                </a:solidFill>
              </a:rPr>
              <a:t>Choose: </a:t>
            </a:r>
            <a:r>
              <a:rPr lang="en-GB" sz="2000" b="1" dirty="0">
                <a:solidFill>
                  <a:schemeClr val="tx1"/>
                </a:solidFill>
              </a:rPr>
              <a:t>Bar (Simple Bar)</a:t>
            </a:r>
          </a:p>
          <a:p>
            <a:pPr marL="1314450" lvl="3" indent="-457200"/>
            <a:r>
              <a:rPr lang="en-GB" sz="2200" dirty="0">
                <a:solidFill>
                  <a:schemeClr val="tx1"/>
                </a:solidFill>
              </a:rPr>
              <a:t>On variables: </a:t>
            </a:r>
            <a:r>
              <a:rPr lang="en-GB" sz="2200" b="1" dirty="0" err="1">
                <a:solidFill>
                  <a:schemeClr val="tx1"/>
                </a:solidFill>
              </a:rPr>
              <a:t>prosocial_sum</a:t>
            </a:r>
            <a:r>
              <a:rPr lang="en-GB" sz="2200" b="1" dirty="0">
                <a:solidFill>
                  <a:schemeClr val="tx1"/>
                </a:solidFill>
              </a:rPr>
              <a:t> by </a:t>
            </a:r>
            <a:r>
              <a:rPr lang="en-GB" sz="2200" b="1" dirty="0" err="1">
                <a:solidFill>
                  <a:schemeClr val="tx1"/>
                </a:solidFill>
              </a:rPr>
              <a:t>Sex_at_birth</a:t>
            </a:r>
            <a:endParaRPr lang="en-GB" sz="2200" b="1" dirty="0">
              <a:solidFill>
                <a:schemeClr val="tx1"/>
              </a:solidFill>
            </a:endParaRPr>
          </a:p>
          <a:p>
            <a:pPr marL="857250" lvl="2" indent="-457200"/>
            <a:r>
              <a:rPr lang="en-GB" sz="2200" dirty="0">
                <a:solidFill>
                  <a:schemeClr val="tx1"/>
                </a:solidFill>
              </a:rPr>
              <a:t>Example 2:</a:t>
            </a:r>
          </a:p>
          <a:p>
            <a:pPr marL="1314450" lvl="3" indent="-457200"/>
            <a:r>
              <a:rPr lang="en-GB" sz="2000" dirty="0">
                <a:solidFill>
                  <a:schemeClr val="tx1"/>
                </a:solidFill>
              </a:rPr>
              <a:t>Use: </a:t>
            </a:r>
            <a:r>
              <a:rPr lang="en-GB" sz="2000" b="1" dirty="0">
                <a:solidFill>
                  <a:schemeClr val="tx1"/>
                </a:solidFill>
              </a:rPr>
              <a:t>Graphs &gt; Chart Builder</a:t>
            </a:r>
          </a:p>
          <a:p>
            <a:pPr marL="1314450" lvl="3" indent="-457200"/>
            <a:r>
              <a:rPr lang="en-GB" sz="2000" dirty="0">
                <a:solidFill>
                  <a:schemeClr val="tx1"/>
                </a:solidFill>
              </a:rPr>
              <a:t>Choose: </a:t>
            </a:r>
            <a:r>
              <a:rPr lang="en-GB" sz="2000" b="1" dirty="0">
                <a:solidFill>
                  <a:schemeClr val="tx1"/>
                </a:solidFill>
              </a:rPr>
              <a:t>Bar (Clustered Bar)</a:t>
            </a:r>
          </a:p>
          <a:p>
            <a:pPr marL="1314450" lvl="3" indent="-457200"/>
            <a:r>
              <a:rPr lang="en-GB" sz="2200" dirty="0">
                <a:solidFill>
                  <a:schemeClr val="tx1"/>
                </a:solidFill>
              </a:rPr>
              <a:t>On variables: </a:t>
            </a:r>
            <a:r>
              <a:rPr lang="en-GB" sz="2200" b="1" dirty="0" err="1">
                <a:solidFill>
                  <a:schemeClr val="tx1"/>
                </a:solidFill>
              </a:rPr>
              <a:t>prosocial_sum</a:t>
            </a:r>
            <a:r>
              <a:rPr lang="en-GB" sz="2200" b="1" dirty="0">
                <a:solidFill>
                  <a:schemeClr val="tx1"/>
                </a:solidFill>
              </a:rPr>
              <a:t> by </a:t>
            </a:r>
            <a:r>
              <a:rPr lang="en-GB" sz="2200" b="1" dirty="0" err="1">
                <a:solidFill>
                  <a:schemeClr val="tx1"/>
                </a:solidFill>
              </a:rPr>
              <a:t>Sex_at_birth</a:t>
            </a:r>
            <a:r>
              <a:rPr lang="en-GB" sz="2200" b="1" dirty="0">
                <a:solidFill>
                  <a:schemeClr val="tx1"/>
                </a:solidFill>
              </a:rPr>
              <a:t> AND Ethnicity</a:t>
            </a:r>
            <a:endParaRPr lang="en-GB" sz="2200" dirty="0">
              <a:solidFill>
                <a:schemeClr val="tx1"/>
              </a:solidFill>
            </a:endParaRPr>
          </a:p>
          <a:p>
            <a:pPr marL="857250" lvl="2" indent="-457200"/>
            <a:endParaRPr lang="en-GB" sz="2400" dirty="0">
              <a:solidFill>
                <a:schemeClr val="tx1"/>
              </a:solidFill>
            </a:endParaRPr>
          </a:p>
          <a:p>
            <a:pPr marL="285750" lvl="1"/>
            <a:endParaRPr lang="en-GB" sz="240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92EE5FC4-76A6-4F9D-95B8-A514583B0D6E}"/>
              </a:ext>
            </a:extLst>
          </p:cNvPr>
          <p:cNvSpPr/>
          <p:nvPr/>
        </p:nvSpPr>
        <p:spPr>
          <a:xfrm>
            <a:off x="2989385" y="5771443"/>
            <a:ext cx="8786216" cy="418342"/>
          </a:xfrm>
          <a:prstGeom prst="wedgeRoundRectCallout">
            <a:avLst>
              <a:gd name="adj1" fmla="val 7366"/>
              <a:gd name="adj2" fmla="val -7680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You’ll also learn a little bit about </a:t>
            </a:r>
            <a:r>
              <a:rPr lang="en-GB" b="1" dirty="0"/>
              <a:t>how to exclude cases</a:t>
            </a:r>
            <a:r>
              <a:rPr lang="en-GB" dirty="0"/>
              <a:t> from your dataset</a:t>
            </a:r>
          </a:p>
        </p:txBody>
      </p:sp>
    </p:spTree>
    <p:extLst>
      <p:ext uri="{BB962C8B-B14F-4D97-AF65-F5344CB8AC3E}">
        <p14:creationId xmlns:p14="http://schemas.microsoft.com/office/powerpoint/2010/main" val="252268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C8D2-2380-42CE-8868-D5ECB4C3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74602-6928-4726-BC4A-7EF9F667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Will come back to these in the next section.</a:t>
            </a:r>
          </a:p>
          <a:p>
            <a:pPr marL="857250" lvl="2" indent="-457200"/>
            <a:r>
              <a:rPr lang="en-GB" sz="2400" dirty="0">
                <a:solidFill>
                  <a:schemeClr val="tx1"/>
                </a:solidFill>
              </a:rPr>
              <a:t>Use: </a:t>
            </a:r>
            <a:r>
              <a:rPr lang="en-GB" sz="2400" b="1" dirty="0">
                <a:solidFill>
                  <a:schemeClr val="tx1"/>
                </a:solidFill>
              </a:rPr>
              <a:t>Graphs &gt; Chart Builder</a:t>
            </a:r>
          </a:p>
          <a:p>
            <a:pPr marL="857250" lvl="2" indent="-457200"/>
            <a:r>
              <a:rPr lang="en-GB" sz="2400" dirty="0">
                <a:solidFill>
                  <a:schemeClr val="tx1"/>
                </a:solidFill>
              </a:rPr>
              <a:t>Choose: </a:t>
            </a:r>
            <a:r>
              <a:rPr lang="en-GB" sz="2400" b="1" dirty="0">
                <a:solidFill>
                  <a:schemeClr val="tx1"/>
                </a:solidFill>
              </a:rPr>
              <a:t>Boxplot</a:t>
            </a:r>
          </a:p>
          <a:p>
            <a:pPr marL="857250" lvl="2" indent="-457200"/>
            <a:r>
              <a:rPr lang="en-GB" sz="2400" dirty="0">
                <a:solidFill>
                  <a:schemeClr val="tx1"/>
                </a:solidFill>
              </a:rPr>
              <a:t>On variables: </a:t>
            </a:r>
            <a:r>
              <a:rPr lang="en-GB" sz="2400" b="1" dirty="0" err="1">
                <a:solidFill>
                  <a:schemeClr val="tx1"/>
                </a:solidFill>
              </a:rPr>
              <a:t>prosocial_sum</a:t>
            </a:r>
            <a:r>
              <a:rPr lang="en-GB" sz="2400" b="1" dirty="0">
                <a:solidFill>
                  <a:schemeClr val="tx1"/>
                </a:solidFill>
              </a:rPr>
              <a:t> by </a:t>
            </a:r>
            <a:r>
              <a:rPr lang="en-GB" sz="2400" b="1" dirty="0" err="1">
                <a:solidFill>
                  <a:schemeClr val="tx1"/>
                </a:solidFill>
              </a:rPr>
              <a:t>Sex_at_birth</a:t>
            </a:r>
            <a:endParaRPr lang="en-GB" sz="2400" b="1" dirty="0">
              <a:solidFill>
                <a:schemeClr val="tx1"/>
              </a:solidFill>
            </a:endParaRPr>
          </a:p>
          <a:p>
            <a:pPr marL="857250" lvl="2" indent="-457200"/>
            <a:endParaRPr lang="en-GB" sz="2400" b="1" dirty="0">
              <a:solidFill>
                <a:schemeClr val="tx1"/>
              </a:solidFill>
            </a:endParaRPr>
          </a:p>
          <a:p>
            <a:pPr marL="400050" lvl="2" indent="0">
              <a:buNone/>
            </a:pPr>
            <a:endParaRPr lang="en-GB" sz="2400" b="1" dirty="0">
              <a:solidFill>
                <a:schemeClr val="tx1"/>
              </a:solidFill>
            </a:endParaRPr>
          </a:p>
          <a:p>
            <a:pPr lvl="1"/>
            <a:r>
              <a:rPr lang="en-GB" sz="2400" b="1" dirty="0"/>
              <a:t>Useful visualisation tool for spotting outliers! </a:t>
            </a:r>
          </a:p>
        </p:txBody>
      </p:sp>
    </p:spTree>
    <p:extLst>
      <p:ext uri="{BB962C8B-B14F-4D97-AF65-F5344CB8AC3E}">
        <p14:creationId xmlns:p14="http://schemas.microsoft.com/office/powerpoint/2010/main" val="2447090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2259</TotalTime>
  <Words>201</Words>
  <Application>Microsoft Office PowerPoint</Application>
  <PresentationFormat>Widescreen</PresentationFormat>
  <Paragraphs>35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 Boardroom</vt:lpstr>
      <vt:lpstr>Section 2:  Visualising your Data  </vt:lpstr>
      <vt:lpstr>Visualising your data using Graphs</vt:lpstr>
      <vt:lpstr>Scatterplots</vt:lpstr>
      <vt:lpstr>Bar graphs</vt:lpstr>
      <vt:lpstr>Boxplots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Born in Bradford  Major projects (Psychology)</dc:title>
  <dc:creator>Liam Hill</dc:creator>
  <cp:lastModifiedBy>Liam Hill</cp:lastModifiedBy>
  <cp:revision>1550</cp:revision>
  <dcterms:created xsi:type="dcterms:W3CDTF">2019-04-09T07:57:46Z</dcterms:created>
  <dcterms:modified xsi:type="dcterms:W3CDTF">2025-06-10T20:25:37Z</dcterms:modified>
</cp:coreProperties>
</file>