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384" r:id="rId2"/>
    <p:sldId id="410" r:id="rId3"/>
    <p:sldId id="456" r:id="rId4"/>
    <p:sldId id="4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2" id="{B446B8D8-53E6-4672-9137-04468F2D1CC3}">
          <p14:sldIdLst>
            <p14:sldId id="384"/>
            <p14:sldId id="410"/>
            <p14:sldId id="456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EFF"/>
    <a:srgbClr val="66CD00"/>
    <a:srgbClr val="CD3333"/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84987" autoAdjust="0"/>
  </p:normalViewPr>
  <p:slideViewPr>
    <p:cSldViewPr snapToGrid="0">
      <p:cViewPr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8342CD40-FC50-44BB-93B9-00D131A08DDC}"/>
    <pc:docChg chg="delSld delMainMaster delSection modSection">
      <pc:chgData name="Liam Hill" userId="cf4eacb2-5eb2-4c8d-8100-2f2500eca56b" providerId="ADAL" clId="{8342CD40-FC50-44BB-93B9-00D131A08DDC}" dt="2025-06-12T19:20:59.131" v="5" actId="17851"/>
      <pc:docMkLst>
        <pc:docMk/>
      </pc:docMkLst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501211901" sldId="256"/>
        </pc:sldMkLst>
      </pc:sldChg>
      <pc:sldChg chg="del">
        <pc:chgData name="Liam Hill" userId="cf4eacb2-5eb2-4c8d-8100-2f2500eca56b" providerId="ADAL" clId="{8342CD40-FC50-44BB-93B9-00D131A08DDC}" dt="2025-06-12T19:20:45.202" v="0" actId="47"/>
        <pc:sldMkLst>
          <pc:docMk/>
          <pc:sldMk cId="3534245109" sldId="285"/>
        </pc:sldMkLst>
      </pc:sldChg>
      <pc:sldChg chg="del">
        <pc:chgData name="Liam Hill" userId="cf4eacb2-5eb2-4c8d-8100-2f2500eca56b" providerId="ADAL" clId="{8342CD40-FC50-44BB-93B9-00D131A08DDC}" dt="2025-06-12T19:20:45.202" v="0" actId="47"/>
        <pc:sldMkLst>
          <pc:docMk/>
          <pc:sldMk cId="4270276616" sldId="331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2769882194" sldId="343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2849044864" sldId="344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3224639602" sldId="345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985877442" sldId="346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4188283684" sldId="348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3595360317" sldId="350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3210522207" sldId="351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2858180068" sldId="352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769264280" sldId="353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2867310330" sldId="386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3941781229" sldId="409"/>
        </pc:sldMkLst>
      </pc:sldChg>
      <pc:sldChg chg="del">
        <pc:chgData name="Liam Hill" userId="cf4eacb2-5eb2-4c8d-8100-2f2500eca56b" providerId="ADAL" clId="{8342CD40-FC50-44BB-93B9-00D131A08DDC}" dt="2025-06-12T19:20:45.202" v="0" actId="47"/>
        <pc:sldMkLst>
          <pc:docMk/>
          <pc:sldMk cId="116950389" sldId="411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741990374" sldId="412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2470707498" sldId="413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3754412307" sldId="414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2057896183" sldId="454"/>
        </pc:sldMkLst>
      </pc:sldChg>
      <pc:sldChg chg="del">
        <pc:chgData name="Liam Hill" userId="cf4eacb2-5eb2-4c8d-8100-2f2500eca56b" providerId="ADAL" clId="{8342CD40-FC50-44BB-93B9-00D131A08DDC}" dt="2025-06-12T19:20:55.344" v="3" actId="47"/>
        <pc:sldMkLst>
          <pc:docMk/>
          <pc:sldMk cId="3622454126" sldId="455"/>
        </pc:sldMkLst>
      </pc:sldChg>
      <pc:sldMasterChg chg="del delSldLayout">
        <pc:chgData name="Liam Hill" userId="cf4eacb2-5eb2-4c8d-8100-2f2500eca56b" providerId="ADAL" clId="{8342CD40-FC50-44BB-93B9-00D131A08DDC}" dt="2025-06-12T19:20:55.344" v="3" actId="47"/>
        <pc:sldMasterMkLst>
          <pc:docMk/>
          <pc:sldMasterMk cId="3610020205" sldId="2147483671"/>
        </pc:sldMasterMkLst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2540591181" sldId="2147483672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3798019269" sldId="2147483673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3808610104" sldId="2147483674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3066275918" sldId="2147483675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1745141482" sldId="2147483676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3697315420" sldId="2147483677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837177883" sldId="2147483678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1645821350" sldId="2147483679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3865750840" sldId="2147483680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2433801718" sldId="2147483681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2267280215" sldId="2147483682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1969276036" sldId="2147483683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4249410017" sldId="2147483684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4275604565" sldId="2147483685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2885755420" sldId="2147483686"/>
          </pc:sldLayoutMkLst>
        </pc:sldLayoutChg>
        <pc:sldLayoutChg chg="del">
          <pc:chgData name="Liam Hill" userId="cf4eacb2-5eb2-4c8d-8100-2f2500eca56b" providerId="ADAL" clId="{8342CD40-FC50-44BB-93B9-00D131A08DDC}" dt="2025-06-12T19:20:55.344" v="3" actId="47"/>
          <pc:sldLayoutMkLst>
            <pc:docMk/>
            <pc:sldMasterMk cId="3610020205" sldId="2147483671"/>
            <pc:sldLayoutMk cId="1824586325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2: </a:t>
            </a:r>
            <a:br>
              <a:rPr lang="en-GB" sz="3600" b="1" dirty="0"/>
            </a:br>
            <a:r>
              <a:rPr lang="en-GB" sz="3600" b="1" dirty="0"/>
              <a:t>T-Tests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CD464-3797-4FF2-A795-A445BBBAED3C}"/>
              </a:ext>
            </a:extLst>
          </p:cNvPr>
          <p:cNvSpPr txBox="1"/>
          <p:nvPr/>
        </p:nvSpPr>
        <p:spPr>
          <a:xfrm>
            <a:off x="6722886" y="1466765"/>
            <a:ext cx="4948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Is there, on average, a difference in Maths Anxiety between </a:t>
            </a:r>
            <a:r>
              <a:rPr lang="en-GB" b="1" i="1" u="sng" dirty="0"/>
              <a:t>pairs of </a:t>
            </a:r>
            <a:r>
              <a:rPr lang="en-GB" b="1" dirty="0"/>
              <a:t>groups using different revision strategies?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E1F42126-B50E-4987-806F-5A28C388AB92}"/>
              </a:ext>
            </a:extLst>
          </p:cNvPr>
          <p:cNvSpPr/>
          <p:nvPr/>
        </p:nvSpPr>
        <p:spPr>
          <a:xfrm>
            <a:off x="7045144" y="3119216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ADDCD29C-8F64-420A-8408-1A1338562761}"/>
              </a:ext>
            </a:extLst>
          </p:cNvPr>
          <p:cNvSpPr/>
          <p:nvPr/>
        </p:nvSpPr>
        <p:spPr>
          <a:xfrm>
            <a:off x="7806008" y="3012203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7B01084-F93F-43F3-B1FA-6016F01295DA}"/>
              </a:ext>
            </a:extLst>
          </p:cNvPr>
          <p:cNvSpPr/>
          <p:nvPr/>
        </p:nvSpPr>
        <p:spPr>
          <a:xfrm>
            <a:off x="7170897" y="3871554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B17B1735-370C-47F8-ADFB-11846F066CD6}"/>
              </a:ext>
            </a:extLst>
          </p:cNvPr>
          <p:cNvSpPr/>
          <p:nvPr/>
        </p:nvSpPr>
        <p:spPr>
          <a:xfrm>
            <a:off x="7969635" y="3699692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FD457E40-628E-4FB6-AD95-16A36A6D5622}"/>
              </a:ext>
            </a:extLst>
          </p:cNvPr>
          <p:cNvSpPr/>
          <p:nvPr/>
        </p:nvSpPr>
        <p:spPr>
          <a:xfrm>
            <a:off x="9305268" y="2750757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6732970-6B85-4269-9C59-A7AF1B76C943}"/>
              </a:ext>
            </a:extLst>
          </p:cNvPr>
          <p:cNvSpPr/>
          <p:nvPr/>
        </p:nvSpPr>
        <p:spPr>
          <a:xfrm>
            <a:off x="9393836" y="3527456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EF96FF2-A988-4D70-A7A5-7C7CD68E7620}"/>
              </a:ext>
            </a:extLst>
          </p:cNvPr>
          <p:cNvSpPr/>
          <p:nvPr/>
        </p:nvSpPr>
        <p:spPr>
          <a:xfrm>
            <a:off x="10093766" y="2897373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427C138B-9074-4232-9588-7051FF7B6C92}"/>
              </a:ext>
            </a:extLst>
          </p:cNvPr>
          <p:cNvSpPr/>
          <p:nvPr/>
        </p:nvSpPr>
        <p:spPr>
          <a:xfrm>
            <a:off x="10160520" y="3751677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722FD925-8031-41A3-BD37-527CD6A61C7B}"/>
              </a:ext>
            </a:extLst>
          </p:cNvPr>
          <p:cNvSpPr/>
          <p:nvPr/>
        </p:nvSpPr>
        <p:spPr>
          <a:xfrm>
            <a:off x="8563496" y="4852248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D3692B37-12DE-4916-B9F7-42CC77189804}"/>
              </a:ext>
            </a:extLst>
          </p:cNvPr>
          <p:cNvSpPr/>
          <p:nvPr/>
        </p:nvSpPr>
        <p:spPr>
          <a:xfrm>
            <a:off x="7518108" y="5129808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03F7390E-BA80-440D-B1F8-A7F5394E7D57}"/>
              </a:ext>
            </a:extLst>
          </p:cNvPr>
          <p:cNvSpPr/>
          <p:nvPr/>
        </p:nvSpPr>
        <p:spPr>
          <a:xfrm>
            <a:off x="8900943" y="5528452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2537737E-D09D-4C32-B6BC-8626FEDC8015}"/>
              </a:ext>
            </a:extLst>
          </p:cNvPr>
          <p:cNvSpPr/>
          <p:nvPr/>
        </p:nvSpPr>
        <p:spPr>
          <a:xfrm>
            <a:off x="8083932" y="5600809"/>
            <a:ext cx="716924" cy="644415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A9D4E3-AAE7-49E9-AF5B-3ED2C79218BD}"/>
              </a:ext>
            </a:extLst>
          </p:cNvPr>
          <p:cNvSpPr/>
          <p:nvPr/>
        </p:nvSpPr>
        <p:spPr>
          <a:xfrm>
            <a:off x="9042399" y="2572366"/>
            <a:ext cx="2105411" cy="2084887"/>
          </a:xfrm>
          <a:prstGeom prst="ellipse">
            <a:avLst/>
          </a:prstGeom>
          <a:noFill/>
          <a:ln w="38100">
            <a:solidFill>
              <a:srgbClr val="BF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E7A1EA-A3F8-4A85-9CB2-D2DBE6579EE5}"/>
              </a:ext>
            </a:extLst>
          </p:cNvPr>
          <p:cNvSpPr/>
          <p:nvPr/>
        </p:nvSpPr>
        <p:spPr>
          <a:xfrm>
            <a:off x="7205046" y="4789537"/>
            <a:ext cx="2862098" cy="1577792"/>
          </a:xfrm>
          <a:prstGeom prst="ellipse">
            <a:avLst/>
          </a:prstGeom>
          <a:noFill/>
          <a:ln w="3810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055D1B-69F7-499F-84E3-D440AE082D9B}"/>
              </a:ext>
            </a:extLst>
          </p:cNvPr>
          <p:cNvSpPr/>
          <p:nvPr/>
        </p:nvSpPr>
        <p:spPr>
          <a:xfrm>
            <a:off x="6791324" y="2714624"/>
            <a:ext cx="2105411" cy="2084887"/>
          </a:xfrm>
          <a:prstGeom prst="ellipse">
            <a:avLst/>
          </a:prstGeom>
          <a:noFill/>
          <a:ln w="38100">
            <a:solidFill>
              <a:srgbClr val="CD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C3000C62-2BED-4CC8-8AED-5FAAEDCD9FF7}"/>
              </a:ext>
            </a:extLst>
          </p:cNvPr>
          <p:cNvSpPr/>
          <p:nvPr/>
        </p:nvSpPr>
        <p:spPr>
          <a:xfrm>
            <a:off x="5103873" y="4253085"/>
            <a:ext cx="1985210" cy="644415"/>
          </a:xfrm>
          <a:prstGeom prst="wedgeEllipseCallout">
            <a:avLst>
              <a:gd name="adj1" fmla="val 59293"/>
              <a:gd name="adj2" fmla="val -380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cram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D6C74D41-484B-467E-A2A0-F3173CE3B0B3}"/>
              </a:ext>
            </a:extLst>
          </p:cNvPr>
          <p:cNvSpPr/>
          <p:nvPr/>
        </p:nvSpPr>
        <p:spPr>
          <a:xfrm>
            <a:off x="4354250" y="5170594"/>
            <a:ext cx="2862097" cy="804070"/>
          </a:xfrm>
          <a:prstGeom prst="wedgeEllipseCallout">
            <a:avLst>
              <a:gd name="adj1" fmla="val 61735"/>
              <a:gd name="adj2" fmla="val -48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use </a:t>
            </a:r>
          </a:p>
          <a:p>
            <a:pPr algn="ctr"/>
            <a:r>
              <a:rPr lang="en-GB" dirty="0"/>
              <a:t>Active Learning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D91C3A75-8E0F-43BE-B7F0-860446FCE6EF}"/>
              </a:ext>
            </a:extLst>
          </p:cNvPr>
          <p:cNvSpPr/>
          <p:nvPr/>
        </p:nvSpPr>
        <p:spPr>
          <a:xfrm>
            <a:off x="9999163" y="4713376"/>
            <a:ext cx="2105411" cy="804070"/>
          </a:xfrm>
          <a:prstGeom prst="wedgeEllipseCallout">
            <a:avLst>
              <a:gd name="adj1" fmla="val -22961"/>
              <a:gd name="adj2" fmla="val -8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wing it!</a:t>
            </a:r>
          </a:p>
        </p:txBody>
      </p:sp>
    </p:spTree>
    <p:extLst>
      <p:ext uri="{BB962C8B-B14F-4D97-AF65-F5344CB8AC3E}">
        <p14:creationId xmlns:p14="http://schemas.microsoft.com/office/powerpoint/2010/main" val="24257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FB86B5E-1291-46B3-9CED-8DB9CA476C8B}"/>
              </a:ext>
            </a:extLst>
          </p:cNvPr>
          <p:cNvGrpSpPr/>
          <p:nvPr/>
        </p:nvGrpSpPr>
        <p:grpSpPr>
          <a:xfrm>
            <a:off x="3835237" y="3430729"/>
            <a:ext cx="4316811" cy="3468441"/>
            <a:chOff x="3835237" y="3430729"/>
            <a:chExt cx="4316811" cy="34684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A9D3-572D-4371-A6C1-9D7A66D93D5D}"/>
                </a:ext>
              </a:extLst>
            </p:cNvPr>
            <p:cNvGrpSpPr/>
            <p:nvPr/>
          </p:nvGrpSpPr>
          <p:grpSpPr>
            <a:xfrm>
              <a:off x="3835237" y="3430729"/>
              <a:ext cx="4316811" cy="3468441"/>
              <a:chOff x="3828121" y="3424648"/>
              <a:chExt cx="4316811" cy="3468441"/>
            </a:xfrm>
          </p:grpSpPr>
          <p:pic>
            <p:nvPicPr>
              <p:cNvPr id="8" name="Picture 2" descr="Image result for probability distribution t">
                <a:extLst>
                  <a:ext uri="{FF2B5EF4-FFF2-40B4-BE49-F238E27FC236}">
                    <a16:creationId xmlns:a16="http://schemas.microsoft.com/office/drawing/2014/main" id="{42406734-523C-4847-A4E8-3F122385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8121" y="3655481"/>
                <a:ext cx="4316811" cy="3237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85A13C0-F399-4780-A00C-72AD72587931}"/>
                  </a:ext>
                </a:extLst>
              </p:cNvPr>
              <p:cNvGrpSpPr/>
              <p:nvPr/>
            </p:nvGrpSpPr>
            <p:grpSpPr>
              <a:xfrm>
                <a:off x="4786022" y="3424648"/>
                <a:ext cx="2744122" cy="617396"/>
                <a:chOff x="6450890" y="1054019"/>
                <a:chExt cx="2744122" cy="61739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B066DBB-D54D-4FE2-89F0-E4BE7318B664}"/>
                    </a:ext>
                  </a:extLst>
                </p:cNvPr>
                <p:cNvSpPr txBox="1"/>
                <p:nvPr/>
              </p:nvSpPr>
              <p:spPr>
                <a:xfrm>
                  <a:off x="6450890" y="1054019"/>
                  <a:ext cx="27441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200" dirty="0"/>
                    <a:t>H</a:t>
                  </a:r>
                  <a:r>
                    <a:rPr lang="en-GB" sz="1200" baseline="-25000" dirty="0"/>
                    <a:t>0</a:t>
                  </a:r>
                  <a:r>
                    <a:rPr lang="en-GB" sz="1200" dirty="0">
                      <a:solidFill>
                        <a:srgbClr val="000005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 predicts the </a:t>
                  </a:r>
                </a:p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200" dirty="0">
                      <a:solidFill>
                        <a:srgbClr val="000005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rPr>
                    <a:t>mean diff. = 0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09AE50A2-0810-4A36-A121-7E4CD319672F}"/>
                    </a:ext>
                  </a:extLst>
                </p:cNvPr>
                <p:cNvCxnSpPr>
                  <a:cxnSpLocks/>
                  <a:stCxn id="18" idx="2"/>
                </p:cNvCxnSpPr>
                <p:nvPr/>
              </p:nvCxnSpPr>
              <p:spPr>
                <a:xfrm>
                  <a:off x="7822951" y="1515684"/>
                  <a:ext cx="0" cy="155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5FDC06-2B3A-4877-B4A7-C38B4BBB29BA}"/>
                </a:ext>
              </a:extLst>
            </p:cNvPr>
            <p:cNvSpPr/>
            <p:nvPr/>
          </p:nvSpPr>
          <p:spPr>
            <a:xfrm>
              <a:off x="4497042" y="4425907"/>
              <a:ext cx="669703" cy="1095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835BE2-DE5B-4854-85C5-30E9F612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 of “mean difference” (t-tests)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FBB2-2AC1-4BE6-BC4E-56C00FAA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49700"/>
          </a:xfrm>
        </p:spPr>
        <p:txBody>
          <a:bodyPr>
            <a:normAutofit/>
          </a:bodyPr>
          <a:lstStyle/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pPr marL="0" indent="0">
              <a:buNone/>
            </a:pPr>
            <a:endParaRPr lang="en-GB" b="1" i="1" dirty="0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7709DA86-B01A-4DDA-BAEA-CC2F0E297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683" y="2296720"/>
            <a:ext cx="4167709" cy="259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8710F831-9221-4F8E-B6DF-39A0CE8A5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8692" y="2418819"/>
            <a:ext cx="3971642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7847C2D-A962-4DD0-B122-8B185D5F65D4}"/>
              </a:ext>
            </a:extLst>
          </p:cNvPr>
          <p:cNvGrpSpPr/>
          <p:nvPr/>
        </p:nvGrpSpPr>
        <p:grpSpPr>
          <a:xfrm>
            <a:off x="654996" y="4740979"/>
            <a:ext cx="4031303" cy="884734"/>
            <a:chOff x="654996" y="4740979"/>
            <a:chExt cx="4031303" cy="8847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8EAFD5-F7AD-4D2A-9071-C265F90375A3}"/>
                    </a:ext>
                  </a:extLst>
                </p:cNvPr>
                <p:cNvSpPr txBox="1"/>
                <p:nvPr/>
              </p:nvSpPr>
              <p:spPr>
                <a:xfrm>
                  <a:off x="1439026" y="5133975"/>
                  <a:ext cx="2105025" cy="491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𝐶𝑟𝑎𝑚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𝑊𝑖𝑛𝑔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8EAFD5-F7AD-4D2A-9071-C265F9037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26" y="5133975"/>
                  <a:ext cx="2105025" cy="491738"/>
                </a:xfrm>
                <a:prstGeom prst="rect">
                  <a:avLst/>
                </a:prstGeom>
                <a:blipFill>
                  <a:blip r:embed="rId6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5D8EEB96-F73C-4467-8B6E-F09E1458C883}"/>
                </a:ext>
              </a:extLst>
            </p:cNvPr>
            <p:cNvSpPr/>
            <p:nvPr/>
          </p:nvSpPr>
          <p:spPr>
            <a:xfrm rot="16200000">
              <a:off x="2474150" y="2921825"/>
              <a:ext cx="392996" cy="40313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5BEE05-5CDA-4E1C-99A1-058B65731B25}"/>
              </a:ext>
            </a:extLst>
          </p:cNvPr>
          <p:cNvGrpSpPr/>
          <p:nvPr/>
        </p:nvGrpSpPr>
        <p:grpSpPr>
          <a:xfrm>
            <a:off x="7644424" y="4740978"/>
            <a:ext cx="4031303" cy="864187"/>
            <a:chOff x="7644424" y="4740978"/>
            <a:chExt cx="4031303" cy="8641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67FCB3-FF66-4C80-867C-94CE0D21FD09}"/>
                    </a:ext>
                  </a:extLst>
                </p:cNvPr>
                <p:cNvSpPr txBox="1"/>
                <p:nvPr/>
              </p:nvSpPr>
              <p:spPr>
                <a:xfrm>
                  <a:off x="8563103" y="5143500"/>
                  <a:ext cx="21050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𝐶𝑟𝑎𝑚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𝐴𝑐𝑡𝑣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67FCB3-FF66-4C80-867C-94CE0D21F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103" y="5143500"/>
                  <a:ext cx="210502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E71BFD3C-9D03-4AAB-ABCF-D25BC4353D04}"/>
                </a:ext>
              </a:extLst>
            </p:cNvPr>
            <p:cNvSpPr/>
            <p:nvPr/>
          </p:nvSpPr>
          <p:spPr>
            <a:xfrm rot="16200000">
              <a:off x="9463578" y="2921824"/>
              <a:ext cx="392996" cy="40313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F5FCE9-665A-42C3-BF7A-4CB11E67A1C9}"/>
              </a:ext>
            </a:extLst>
          </p:cNvPr>
          <p:cNvCxnSpPr>
            <a:cxnSpLocks/>
          </p:cNvCxnSpPr>
          <p:nvPr/>
        </p:nvCxnSpPr>
        <p:spPr>
          <a:xfrm>
            <a:off x="6216652" y="4181475"/>
            <a:ext cx="0" cy="16859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0828A3-3011-4F52-9F9F-7EA7D8C3AB5F}"/>
              </a:ext>
            </a:extLst>
          </p:cNvPr>
          <p:cNvCxnSpPr>
            <a:cxnSpLocks/>
          </p:cNvCxnSpPr>
          <p:nvPr/>
        </p:nvCxnSpPr>
        <p:spPr>
          <a:xfrm>
            <a:off x="7273927" y="4181474"/>
            <a:ext cx="0" cy="1685925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5BE2-DE5B-4854-85C5-30E9F612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 of “mean difference” (t-tests)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FBB2-2AC1-4BE6-BC4E-56C00FAA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55895" cy="3949700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Another way of thinking about this:</a:t>
            </a:r>
            <a:r>
              <a:rPr lang="en-GB" i="1" dirty="0"/>
              <a:t> does group membership info improve prediction?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pPr marL="0" indent="0">
              <a:buNone/>
            </a:pPr>
            <a:endParaRPr lang="en-GB" b="1" i="1" dirty="0"/>
          </a:p>
          <a:p>
            <a:r>
              <a:rPr lang="en-GB" b="1" i="1" dirty="0"/>
              <a:t>Note: </a:t>
            </a:r>
            <a:r>
              <a:rPr lang="en-GB" dirty="0"/>
              <a:t>Can also use a regression model approach (GLM)</a:t>
            </a:r>
          </a:p>
        </p:txBody>
      </p:sp>
      <p:pic>
        <p:nvPicPr>
          <p:cNvPr id="6" name="Picture 22">
            <a:extLst>
              <a:ext uri="{FF2B5EF4-FFF2-40B4-BE49-F238E27FC236}">
                <a16:creationId xmlns:a16="http://schemas.microsoft.com/office/drawing/2014/main" id="{A7358EB5-3DEE-495C-A390-5B6FAE3F5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6105" y="3136168"/>
            <a:ext cx="4255247" cy="26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id="{D75136E3-C1BD-4CDB-85B4-9890B546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0177" y="3136168"/>
            <a:ext cx="4321923" cy="269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EB620C-1A0A-4E98-AD5C-4B089B6311D1}"/>
              </a:ext>
            </a:extLst>
          </p:cNvPr>
          <p:cNvCxnSpPr/>
          <p:nvPr/>
        </p:nvCxnSpPr>
        <p:spPr>
          <a:xfrm flipV="1">
            <a:off x="2974034" y="3641554"/>
            <a:ext cx="2088232" cy="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269333-5FA1-41E5-824B-2ACBA301D6C2}"/>
              </a:ext>
            </a:extLst>
          </p:cNvPr>
          <p:cNvSpPr txBox="1"/>
          <p:nvPr/>
        </p:nvSpPr>
        <p:spPr>
          <a:xfrm>
            <a:off x="547232" y="3429000"/>
            <a:ext cx="178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b="1" dirty="0">
                <a:solidFill>
                  <a:srgbClr val="000005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The Grand Mean(s)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161997-F1A6-4C4D-AC4A-C33629A98F6C}"/>
              </a:ext>
            </a:extLst>
          </p:cNvPr>
          <p:cNvCxnSpPr>
            <a:cxnSpLocks/>
          </p:cNvCxnSpPr>
          <p:nvPr/>
        </p:nvCxnSpPr>
        <p:spPr>
          <a:xfrm>
            <a:off x="7112473" y="4222579"/>
            <a:ext cx="228916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2E282E-6E9C-4D94-B0E1-5172C14D831F}"/>
              </a:ext>
            </a:extLst>
          </p:cNvPr>
          <p:cNvCxnSpPr>
            <a:cxnSpLocks/>
          </p:cNvCxnSpPr>
          <p:nvPr/>
        </p:nvCxnSpPr>
        <p:spPr>
          <a:xfrm>
            <a:off x="7112473" y="4791177"/>
            <a:ext cx="1128402" cy="0"/>
          </a:xfrm>
          <a:prstGeom prst="line">
            <a:avLst/>
          </a:prstGeom>
          <a:noFill/>
          <a:ln w="31750" cap="flat" cmpd="sng" algn="ctr">
            <a:solidFill>
              <a:srgbClr val="65CD00"/>
            </a:solidFill>
            <a:prstDash val="sysDash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7DDAF9-E49E-481A-9D08-A3267F14BFE8}"/>
              </a:ext>
            </a:extLst>
          </p:cNvPr>
          <p:cNvCxnSpPr>
            <a:cxnSpLocks/>
          </p:cNvCxnSpPr>
          <p:nvPr/>
        </p:nvCxnSpPr>
        <p:spPr>
          <a:xfrm>
            <a:off x="8240875" y="3604474"/>
            <a:ext cx="1160765" cy="0"/>
          </a:xfrm>
          <a:prstGeom prst="line">
            <a:avLst/>
          </a:prstGeom>
          <a:noFill/>
          <a:ln w="31750" cap="flat" cmpd="sng" algn="ctr">
            <a:solidFill>
              <a:srgbClr val="CD3333"/>
            </a:solidFill>
            <a:prstDash val="sysDash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3AF414-6BEA-4EF3-97E3-7637D801DEB8}"/>
              </a:ext>
            </a:extLst>
          </p:cNvPr>
          <p:cNvSpPr txBox="1"/>
          <p:nvPr/>
        </p:nvSpPr>
        <p:spPr>
          <a:xfrm>
            <a:off x="9640969" y="3449534"/>
            <a:ext cx="149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5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The Group Means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AADCC3-1F84-49D3-B33C-E6D02DE9B6FF}"/>
              </a:ext>
            </a:extLst>
          </p:cNvPr>
          <p:cNvCxnSpPr>
            <a:cxnSpLocks/>
          </p:cNvCxnSpPr>
          <p:nvPr/>
        </p:nvCxnSpPr>
        <p:spPr>
          <a:xfrm>
            <a:off x="4091609" y="3604474"/>
            <a:ext cx="1160765" cy="0"/>
          </a:xfrm>
          <a:prstGeom prst="line">
            <a:avLst/>
          </a:prstGeom>
          <a:noFill/>
          <a:ln w="31750" cap="flat" cmpd="sng" algn="ctr">
            <a:solidFill>
              <a:srgbClr val="CD3333"/>
            </a:solidFill>
            <a:prstDash val="sysDash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F788D8-035B-4745-87D8-0CF9FDA2387E}"/>
              </a:ext>
            </a:extLst>
          </p:cNvPr>
          <p:cNvCxnSpPr>
            <a:cxnSpLocks/>
          </p:cNvCxnSpPr>
          <p:nvPr/>
        </p:nvCxnSpPr>
        <p:spPr>
          <a:xfrm>
            <a:off x="2927848" y="3717110"/>
            <a:ext cx="1128402" cy="0"/>
          </a:xfrm>
          <a:prstGeom prst="line">
            <a:avLst/>
          </a:prstGeom>
          <a:noFill/>
          <a:ln w="31750" cap="flat" cmpd="sng" algn="ctr">
            <a:solidFill>
              <a:srgbClr val="BF3EFF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26979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A2CC-015A-4387-B9B0-E1CCBE28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E35A-C1AD-4FD5-B9AC-D2266BFF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66434"/>
            <a:ext cx="8761412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Independent samples (like the last few slides) t-tests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Paired samples t-tests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Effect sizes (standardised versions or mean-diff + confidence interval?)</a:t>
            </a:r>
          </a:p>
        </p:txBody>
      </p:sp>
    </p:spTree>
    <p:extLst>
      <p:ext uri="{BB962C8B-B14F-4D97-AF65-F5344CB8AC3E}">
        <p14:creationId xmlns:p14="http://schemas.microsoft.com/office/powerpoint/2010/main" val="3919216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2540</TotalTime>
  <Words>130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Century Gothic</vt:lpstr>
      <vt:lpstr>Wingdings 3</vt:lpstr>
      <vt:lpstr>Ion Boardroom</vt:lpstr>
      <vt:lpstr>Section 2:  T-Tests  </vt:lpstr>
      <vt:lpstr>Tests of “mean difference” (t-tests)</vt:lpstr>
      <vt:lpstr>Tests of “mean difference” (t-tests)</vt:lpstr>
      <vt:lpstr>Exercises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1561</cp:revision>
  <dcterms:created xsi:type="dcterms:W3CDTF">2019-04-09T07:57:46Z</dcterms:created>
  <dcterms:modified xsi:type="dcterms:W3CDTF">2025-06-12T19:21:01Z</dcterms:modified>
</cp:coreProperties>
</file>