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sldIdLst>
    <p:sldId id="256" r:id="rId2"/>
    <p:sldId id="269" r:id="rId3"/>
    <p:sldId id="275" r:id="rId4"/>
    <p:sldId id="452" r:id="rId5"/>
    <p:sldId id="469" r:id="rId6"/>
    <p:sldId id="448" r:id="rId7"/>
    <p:sldId id="382" r:id="rId8"/>
    <p:sldId id="277" r:id="rId9"/>
    <p:sldId id="470" r:id="rId10"/>
    <p:sldId id="278" r:id="rId11"/>
    <p:sldId id="290" r:id="rId12"/>
    <p:sldId id="291" r:id="rId13"/>
    <p:sldId id="276" r:id="rId14"/>
    <p:sldId id="279" r:id="rId15"/>
    <p:sldId id="280" r:id="rId16"/>
    <p:sldId id="282" r:id="rId17"/>
    <p:sldId id="283" r:id="rId18"/>
    <p:sldId id="284" r:id="rId19"/>
    <p:sldId id="285" r:id="rId20"/>
    <p:sldId id="286" r:id="rId21"/>
    <p:sldId id="287" r:id="rId22"/>
    <p:sldId id="471" r:id="rId23"/>
    <p:sldId id="288" r:id="rId24"/>
    <p:sldId id="472" r:id="rId25"/>
    <p:sldId id="393" r:id="rId26"/>
    <p:sldId id="292" r:id="rId27"/>
    <p:sldId id="394" r:id="rId28"/>
    <p:sldId id="293" r:id="rId29"/>
    <p:sldId id="294" r:id="rId30"/>
    <p:sldId id="295" r:id="rId31"/>
    <p:sldId id="297" r:id="rId32"/>
    <p:sldId id="289" r:id="rId33"/>
    <p:sldId id="372" r:id="rId34"/>
    <p:sldId id="374" r:id="rId35"/>
    <p:sldId id="310" r:id="rId36"/>
    <p:sldId id="311" r:id="rId37"/>
    <p:sldId id="300" r:id="rId38"/>
    <p:sldId id="301" r:id="rId39"/>
    <p:sldId id="324" r:id="rId40"/>
    <p:sldId id="321" r:id="rId41"/>
    <p:sldId id="322" r:id="rId42"/>
    <p:sldId id="323" r:id="rId43"/>
    <p:sldId id="563" r:id="rId44"/>
    <p:sldId id="316" r:id="rId45"/>
    <p:sldId id="461" r:id="rId46"/>
    <p:sldId id="341" r:id="rId47"/>
    <p:sldId id="387" r:id="rId48"/>
    <p:sldId id="388" r:id="rId49"/>
    <p:sldId id="389" r:id="rId50"/>
    <p:sldId id="390" r:id="rId51"/>
    <p:sldId id="475" r:id="rId52"/>
    <p:sldId id="476"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68" autoAdjust="0"/>
    <p:restoredTop sz="94249" autoAdjust="0"/>
  </p:normalViewPr>
  <p:slideViewPr>
    <p:cSldViewPr>
      <p:cViewPr varScale="1">
        <p:scale>
          <a:sx n="68" d="100"/>
          <a:sy n="68" d="100"/>
        </p:scale>
        <p:origin x="1578" y="72"/>
      </p:cViewPr>
      <p:guideLst>
        <p:guide orient="horz" pos="2160"/>
        <p:guide pos="2880"/>
      </p:guideLst>
    </p:cSldViewPr>
  </p:slideViewPr>
  <p:outlineViewPr>
    <p:cViewPr>
      <p:scale>
        <a:sx n="33" d="100"/>
        <a:sy n="33" d="100"/>
      </p:scale>
      <p:origin x="0" y="-111780"/>
    </p:cViewPr>
  </p:outlineViewPr>
  <p:notesTextViewPr>
    <p:cViewPr>
      <p:scale>
        <a:sx n="100" d="100"/>
        <a:sy n="100" d="100"/>
      </p:scale>
      <p:origin x="0" y="0"/>
    </p:cViewPr>
  </p:notesTextViewPr>
  <p:notesViewPr>
    <p:cSldViewPr>
      <p:cViewPr varScale="1">
        <p:scale>
          <a:sx n="52" d="100"/>
          <a:sy n="52" d="100"/>
        </p:scale>
        <p:origin x="16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F59BB7-27F1-439A-9224-D71FF8434583}" type="datetimeFigureOut">
              <a:rPr lang="fr-FR" smtClean="0"/>
              <a:t>22/10/2021</a:t>
            </a:fld>
            <a:endParaRPr lang="fr-FR" dirty="0"/>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A57DB-BDE6-42B6-9A9F-236B33A45165}" type="slidenum">
              <a:rPr lang="fr-FR" smtClean="0"/>
              <a:t>‹N°›</a:t>
            </a:fld>
            <a:endParaRPr lang="fr-FR" dirty="0"/>
          </a:p>
        </p:txBody>
      </p:sp>
    </p:spTree>
    <p:extLst>
      <p:ext uri="{BB962C8B-B14F-4D97-AF65-F5344CB8AC3E}">
        <p14:creationId xmlns:p14="http://schemas.microsoft.com/office/powerpoint/2010/main" val="177617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fr-FR" dirty="0"/>
              <a:t>B.Bourriquen Cours Conception S.I Modelisation E/A</a:t>
            </a:r>
          </a:p>
        </p:txBody>
      </p:sp>
      <p:sp>
        <p:nvSpPr>
          <p:cNvPr id="5" name="Rectangle 3"/>
          <p:cNvSpPr>
            <a:spLocks noGrp="1" noChangeArrowheads="1"/>
          </p:cNvSpPr>
          <p:nvPr>
            <p:ph type="dt" idx="1"/>
          </p:nvPr>
        </p:nvSpPr>
        <p:spPr>
          <a:ln/>
        </p:spPr>
        <p:txBody>
          <a:bodyPr/>
          <a:lstStyle/>
          <a:p>
            <a:fld id="{D928F4C3-EA88-415B-9E55-F07C546F22FC}" type="datetime2">
              <a:rPr lang="fr-FR"/>
              <a:pPr/>
              <a:t>vendredi 22 octobre 2021</a:t>
            </a:fld>
            <a:endParaRPr lang="fr-FR" dirty="0"/>
          </a:p>
        </p:txBody>
      </p:sp>
      <p:sp>
        <p:nvSpPr>
          <p:cNvPr id="6" name="Rectangle 6"/>
          <p:cNvSpPr>
            <a:spLocks noGrp="1" noChangeArrowheads="1"/>
          </p:cNvSpPr>
          <p:nvPr>
            <p:ph type="ftr" sz="quarter" idx="4"/>
          </p:nvPr>
        </p:nvSpPr>
        <p:spPr>
          <a:ln/>
        </p:spPr>
        <p:txBody>
          <a:bodyPr/>
          <a:lstStyle/>
          <a:p>
            <a:r>
              <a:rPr lang="fr-FR" dirty="0"/>
              <a:t>Université Lyon1 IUTB Département Techniques de Commercialisation</a:t>
            </a:r>
          </a:p>
        </p:txBody>
      </p:sp>
      <p:sp>
        <p:nvSpPr>
          <p:cNvPr id="7" name="Rectangle 7"/>
          <p:cNvSpPr>
            <a:spLocks noGrp="1" noChangeArrowheads="1"/>
          </p:cNvSpPr>
          <p:nvPr>
            <p:ph type="sldNum" sz="quarter" idx="5"/>
          </p:nvPr>
        </p:nvSpPr>
        <p:spPr>
          <a:ln/>
        </p:spPr>
        <p:txBody>
          <a:bodyPr/>
          <a:lstStyle/>
          <a:p>
            <a:fld id="{E17271C3-F0FF-4509-9491-B19A0B9B92B4}" type="slidenum">
              <a:rPr lang="fr-FR"/>
              <a:pPr/>
              <a:t>6</a:t>
            </a:fld>
            <a:endParaRPr lang="fr-FR" dirty="0"/>
          </a:p>
        </p:txBody>
      </p:sp>
      <p:sp>
        <p:nvSpPr>
          <p:cNvPr id="381954" name="Rectangle 2"/>
          <p:cNvSpPr>
            <a:spLocks noGrp="1" noRot="1" noChangeAspect="1" noChangeArrowheads="1" noTextEdit="1"/>
          </p:cNvSpPr>
          <p:nvPr>
            <p:ph type="sldImg"/>
          </p:nvPr>
        </p:nvSpPr>
        <p:spPr>
          <a:ln/>
        </p:spPr>
      </p:sp>
      <p:sp>
        <p:nvSpPr>
          <p:cNvPr id="38195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601E0CE-26CC-4F92-8FA3-3A1863EB00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B.Bourriquen Cours Conception S.I Modelisation E/A</a:t>
            </a:r>
          </a:p>
        </p:txBody>
      </p:sp>
      <p:sp>
        <p:nvSpPr>
          <p:cNvPr id="59395" name="Rectangle 3">
            <a:extLst>
              <a:ext uri="{FF2B5EF4-FFF2-40B4-BE49-F238E27FC236}">
                <a16:creationId xmlns:a16="http://schemas.microsoft.com/office/drawing/2014/main" id="{423BBA59-7148-4863-91C8-613EDC4DA14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50DF696-9284-433A-95E4-521CF757074A}" type="datetime2">
              <a:rPr lang="fr-FR" altLang="fr-FR" smtClean="0">
                <a:latin typeface="Times New Roman" panose="02020603050405020304" pitchFamily="18" charset="0"/>
              </a:rPr>
              <a:pPr/>
              <a:t>vendredi 22 octobre 2021</a:t>
            </a:fld>
            <a:endParaRPr lang="fr-FR" altLang="fr-FR" dirty="0">
              <a:latin typeface="Times New Roman" panose="02020603050405020304" pitchFamily="18" charset="0"/>
            </a:endParaRPr>
          </a:p>
        </p:txBody>
      </p:sp>
      <p:sp>
        <p:nvSpPr>
          <p:cNvPr id="59396" name="Rectangle 6">
            <a:extLst>
              <a:ext uri="{FF2B5EF4-FFF2-40B4-BE49-F238E27FC236}">
                <a16:creationId xmlns:a16="http://schemas.microsoft.com/office/drawing/2014/main" id="{0399C2CC-5C0C-41D7-BED6-6CD008A696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Université Lyon1 IUTB Département Techniques de Commercialisation</a:t>
            </a:r>
          </a:p>
        </p:txBody>
      </p:sp>
      <p:sp>
        <p:nvSpPr>
          <p:cNvPr id="59397" name="Rectangle 7">
            <a:extLst>
              <a:ext uri="{FF2B5EF4-FFF2-40B4-BE49-F238E27FC236}">
                <a16:creationId xmlns:a16="http://schemas.microsoft.com/office/drawing/2014/main" id="{98F18A38-00AD-40D4-A7F7-C2C585EF1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2BD68C3-F040-4F75-A8F3-29ABBA5A4B7C}" type="slidenum">
              <a:rPr lang="fr-FR" altLang="fr-FR">
                <a:latin typeface="Times New Roman" panose="02020603050405020304" pitchFamily="18" charset="0"/>
              </a:rPr>
              <a:pPr/>
              <a:t>25</a:t>
            </a:fld>
            <a:endParaRPr lang="fr-FR" altLang="fr-FR" dirty="0">
              <a:latin typeface="Times New Roman" panose="02020603050405020304" pitchFamily="18" charset="0"/>
            </a:endParaRPr>
          </a:p>
        </p:txBody>
      </p:sp>
      <p:sp>
        <p:nvSpPr>
          <p:cNvPr id="59398" name="Rectangle 1026">
            <a:extLst>
              <a:ext uri="{FF2B5EF4-FFF2-40B4-BE49-F238E27FC236}">
                <a16:creationId xmlns:a16="http://schemas.microsoft.com/office/drawing/2014/main" id="{70FF7E24-95F5-474D-8D97-6B49E0C5B63B}"/>
              </a:ext>
            </a:extLst>
          </p:cNvPr>
          <p:cNvSpPr>
            <a:spLocks noGrp="1" noRot="1" noChangeAspect="1" noChangeArrowheads="1" noTextEdit="1"/>
          </p:cNvSpPr>
          <p:nvPr>
            <p:ph type="sldImg"/>
          </p:nvPr>
        </p:nvSpPr>
        <p:spPr>
          <a:xfrm>
            <a:off x="1028700" y="730250"/>
            <a:ext cx="4802188" cy="3602038"/>
          </a:xfrm>
          <a:ln/>
        </p:spPr>
      </p:sp>
      <p:sp>
        <p:nvSpPr>
          <p:cNvPr id="59399" name="Rectangle 1027">
            <a:extLst>
              <a:ext uri="{FF2B5EF4-FFF2-40B4-BE49-F238E27FC236}">
                <a16:creationId xmlns:a16="http://schemas.microsoft.com/office/drawing/2014/main" id="{8EFB4873-EA4A-457A-A744-9E3B5CFF3A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4AB9FB0-AF3C-4C3B-A979-183582A8829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B.Bourriquen Cours Conception S.I Modelisation E/A</a:t>
            </a:r>
          </a:p>
        </p:txBody>
      </p:sp>
      <p:sp>
        <p:nvSpPr>
          <p:cNvPr id="60419" name="Rectangle 3">
            <a:extLst>
              <a:ext uri="{FF2B5EF4-FFF2-40B4-BE49-F238E27FC236}">
                <a16:creationId xmlns:a16="http://schemas.microsoft.com/office/drawing/2014/main" id="{BD690694-A4BC-4D18-88B1-6D2B37CBB0C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D11E90F-975D-450E-A7C9-E71E0F438EB1}" type="datetime2">
              <a:rPr lang="fr-FR" altLang="fr-FR" smtClean="0">
                <a:latin typeface="Times New Roman" panose="02020603050405020304" pitchFamily="18" charset="0"/>
              </a:rPr>
              <a:pPr/>
              <a:t>vendredi 22 octobre 2021</a:t>
            </a:fld>
            <a:endParaRPr lang="fr-FR" altLang="fr-FR" dirty="0">
              <a:latin typeface="Times New Roman" panose="02020603050405020304" pitchFamily="18" charset="0"/>
            </a:endParaRPr>
          </a:p>
        </p:txBody>
      </p:sp>
      <p:sp>
        <p:nvSpPr>
          <p:cNvPr id="60420" name="Rectangle 6">
            <a:extLst>
              <a:ext uri="{FF2B5EF4-FFF2-40B4-BE49-F238E27FC236}">
                <a16:creationId xmlns:a16="http://schemas.microsoft.com/office/drawing/2014/main" id="{64D7E5BA-3490-4F15-ACF6-867EC4A8B70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Université Lyon1 IUTB Département Techniques de Commercialisation</a:t>
            </a:r>
          </a:p>
        </p:txBody>
      </p:sp>
      <p:sp>
        <p:nvSpPr>
          <p:cNvPr id="60421" name="Rectangle 7">
            <a:extLst>
              <a:ext uri="{FF2B5EF4-FFF2-40B4-BE49-F238E27FC236}">
                <a16:creationId xmlns:a16="http://schemas.microsoft.com/office/drawing/2014/main" id="{0CF91FE5-FEA4-447A-AE83-EF4CAA3E82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0F83A0-CC2A-47B0-AE48-DA90BE81810E}" type="slidenum">
              <a:rPr lang="fr-FR" altLang="fr-FR">
                <a:latin typeface="Times New Roman" panose="02020603050405020304" pitchFamily="18" charset="0"/>
              </a:rPr>
              <a:pPr/>
              <a:t>27</a:t>
            </a:fld>
            <a:endParaRPr lang="fr-FR" altLang="fr-FR" dirty="0">
              <a:latin typeface="Times New Roman" panose="02020603050405020304" pitchFamily="18" charset="0"/>
            </a:endParaRPr>
          </a:p>
        </p:txBody>
      </p:sp>
      <p:sp>
        <p:nvSpPr>
          <p:cNvPr id="60422" name="Rectangle 1026">
            <a:extLst>
              <a:ext uri="{FF2B5EF4-FFF2-40B4-BE49-F238E27FC236}">
                <a16:creationId xmlns:a16="http://schemas.microsoft.com/office/drawing/2014/main" id="{918FAFC5-14F9-4E78-BABD-E5C152235FC7}"/>
              </a:ext>
            </a:extLst>
          </p:cNvPr>
          <p:cNvSpPr>
            <a:spLocks noGrp="1" noRot="1" noChangeAspect="1" noChangeArrowheads="1" noTextEdit="1"/>
          </p:cNvSpPr>
          <p:nvPr>
            <p:ph type="sldImg"/>
          </p:nvPr>
        </p:nvSpPr>
        <p:spPr>
          <a:xfrm>
            <a:off x="1028700" y="730250"/>
            <a:ext cx="4802188" cy="3602038"/>
          </a:xfrm>
          <a:ln/>
        </p:spPr>
      </p:sp>
      <p:sp>
        <p:nvSpPr>
          <p:cNvPr id="60423" name="Rectangle 1027">
            <a:extLst>
              <a:ext uri="{FF2B5EF4-FFF2-40B4-BE49-F238E27FC236}">
                <a16:creationId xmlns:a16="http://schemas.microsoft.com/office/drawing/2014/main" id="{0E0F462A-5387-49CE-AD07-67BBCAD5C9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t>Après avoir fait le MPD, mettre en évidence la contrainte due à la clef primaire de la table « déplacement ». Lever la restriction en incluant la date dans la clef…. Et souligner qu’il s’agit de la conséquence d’une erreur de conception (donc revenir au niveau du MCD cf diapo suivante)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A7AE8C3-A1D5-4BD1-B3CA-6CF24756073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B.Bourriquen Cours Conception S.I Modelisation E/A</a:t>
            </a:r>
          </a:p>
        </p:txBody>
      </p:sp>
      <p:sp>
        <p:nvSpPr>
          <p:cNvPr id="50179" name="Rectangle 3">
            <a:extLst>
              <a:ext uri="{FF2B5EF4-FFF2-40B4-BE49-F238E27FC236}">
                <a16:creationId xmlns:a16="http://schemas.microsoft.com/office/drawing/2014/main" id="{A8431248-76E6-4C0F-B37D-532B42A03AB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0B79455-6E49-41C6-9FB0-BAE80649A44C}" type="datetime2">
              <a:rPr lang="fr-FR" altLang="fr-FR" smtClean="0">
                <a:latin typeface="Times New Roman" panose="02020603050405020304" pitchFamily="18" charset="0"/>
              </a:rPr>
              <a:pPr/>
              <a:t>vendredi 22 octobre 2021</a:t>
            </a:fld>
            <a:endParaRPr lang="fr-FR" altLang="fr-FR" dirty="0">
              <a:latin typeface="Times New Roman" panose="02020603050405020304" pitchFamily="18" charset="0"/>
            </a:endParaRPr>
          </a:p>
        </p:txBody>
      </p:sp>
      <p:sp>
        <p:nvSpPr>
          <p:cNvPr id="50180" name="Rectangle 6">
            <a:extLst>
              <a:ext uri="{FF2B5EF4-FFF2-40B4-BE49-F238E27FC236}">
                <a16:creationId xmlns:a16="http://schemas.microsoft.com/office/drawing/2014/main" id="{636FE226-454F-4A95-A804-ACE75120A89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Université Lyon1 IUTB Département Techniques de Commercialisation</a:t>
            </a:r>
          </a:p>
        </p:txBody>
      </p:sp>
      <p:sp>
        <p:nvSpPr>
          <p:cNvPr id="50181" name="Rectangle 7">
            <a:extLst>
              <a:ext uri="{FF2B5EF4-FFF2-40B4-BE49-F238E27FC236}">
                <a16:creationId xmlns:a16="http://schemas.microsoft.com/office/drawing/2014/main" id="{0078E41D-BDA1-4896-A544-29D5F367C0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1549531-18AD-450D-80D8-DB671D943853}" type="slidenum">
              <a:rPr lang="fr-FR" altLang="fr-FR">
                <a:latin typeface="Times New Roman" panose="02020603050405020304" pitchFamily="18" charset="0"/>
              </a:rPr>
              <a:pPr/>
              <a:t>47</a:t>
            </a:fld>
            <a:endParaRPr lang="fr-FR" altLang="fr-FR" dirty="0">
              <a:latin typeface="Times New Roman" panose="02020603050405020304" pitchFamily="18" charset="0"/>
            </a:endParaRPr>
          </a:p>
        </p:txBody>
      </p:sp>
      <p:sp>
        <p:nvSpPr>
          <p:cNvPr id="50182" name="Rectangle 2">
            <a:extLst>
              <a:ext uri="{FF2B5EF4-FFF2-40B4-BE49-F238E27FC236}">
                <a16:creationId xmlns:a16="http://schemas.microsoft.com/office/drawing/2014/main" id="{EA74D164-2374-44C2-8264-934EE1CBC30F}"/>
              </a:ext>
            </a:extLst>
          </p:cNvPr>
          <p:cNvSpPr>
            <a:spLocks noGrp="1" noRot="1" noChangeAspect="1" noChangeArrowheads="1" noTextEdit="1"/>
          </p:cNvSpPr>
          <p:nvPr>
            <p:ph type="sldImg"/>
          </p:nvPr>
        </p:nvSpPr>
        <p:spPr>
          <a:xfrm>
            <a:off x="1028700" y="730250"/>
            <a:ext cx="4802188" cy="3602038"/>
          </a:xfrm>
          <a:ln/>
        </p:spPr>
      </p:sp>
      <p:sp>
        <p:nvSpPr>
          <p:cNvPr id="50183" name="Rectangle 3">
            <a:extLst>
              <a:ext uri="{FF2B5EF4-FFF2-40B4-BE49-F238E27FC236}">
                <a16:creationId xmlns:a16="http://schemas.microsoft.com/office/drawing/2014/main" id="{9B154DC8-C7D6-4A30-8021-63845357F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CFC2526-B617-44CE-973E-1FC5C3B6891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B.Bourriquen Cours Conception S.I Modelisation E/A</a:t>
            </a:r>
          </a:p>
        </p:txBody>
      </p:sp>
      <p:sp>
        <p:nvSpPr>
          <p:cNvPr id="51203" name="Rectangle 3">
            <a:extLst>
              <a:ext uri="{FF2B5EF4-FFF2-40B4-BE49-F238E27FC236}">
                <a16:creationId xmlns:a16="http://schemas.microsoft.com/office/drawing/2014/main" id="{BBA9C5E1-DA34-41AE-A77A-F1CB1578BD8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D2B9EC7-48A8-4F3E-9CD0-262738EFD8D2}" type="datetime2">
              <a:rPr lang="fr-FR" altLang="fr-FR" smtClean="0">
                <a:latin typeface="Times New Roman" panose="02020603050405020304" pitchFamily="18" charset="0"/>
              </a:rPr>
              <a:pPr/>
              <a:t>vendredi 22 octobre 2021</a:t>
            </a:fld>
            <a:endParaRPr lang="fr-FR" altLang="fr-FR" dirty="0">
              <a:latin typeface="Times New Roman" panose="02020603050405020304" pitchFamily="18" charset="0"/>
            </a:endParaRPr>
          </a:p>
        </p:txBody>
      </p:sp>
      <p:sp>
        <p:nvSpPr>
          <p:cNvPr id="51204" name="Rectangle 6">
            <a:extLst>
              <a:ext uri="{FF2B5EF4-FFF2-40B4-BE49-F238E27FC236}">
                <a16:creationId xmlns:a16="http://schemas.microsoft.com/office/drawing/2014/main" id="{8E9428DA-8354-4171-AAF5-9DE669CDF85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Université Lyon1 IUTB Département Techniques de Commercialisation</a:t>
            </a:r>
          </a:p>
        </p:txBody>
      </p:sp>
      <p:sp>
        <p:nvSpPr>
          <p:cNvPr id="51205" name="Rectangle 7">
            <a:extLst>
              <a:ext uri="{FF2B5EF4-FFF2-40B4-BE49-F238E27FC236}">
                <a16:creationId xmlns:a16="http://schemas.microsoft.com/office/drawing/2014/main" id="{1CB1C0C6-0672-49FA-A1B3-C424A7D235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1BC246B-D740-46DA-9C02-6647796ECC8E}" type="slidenum">
              <a:rPr lang="fr-FR" altLang="fr-FR">
                <a:latin typeface="Times New Roman" panose="02020603050405020304" pitchFamily="18" charset="0"/>
              </a:rPr>
              <a:pPr/>
              <a:t>48</a:t>
            </a:fld>
            <a:endParaRPr lang="fr-FR" altLang="fr-FR" dirty="0">
              <a:latin typeface="Times New Roman" panose="02020603050405020304" pitchFamily="18" charset="0"/>
            </a:endParaRPr>
          </a:p>
        </p:txBody>
      </p:sp>
      <p:sp>
        <p:nvSpPr>
          <p:cNvPr id="51206" name="Rectangle 2">
            <a:extLst>
              <a:ext uri="{FF2B5EF4-FFF2-40B4-BE49-F238E27FC236}">
                <a16:creationId xmlns:a16="http://schemas.microsoft.com/office/drawing/2014/main" id="{0DE149E6-0ECC-4C13-92DE-36844F28AB81}"/>
              </a:ext>
            </a:extLst>
          </p:cNvPr>
          <p:cNvSpPr>
            <a:spLocks noGrp="1" noRot="1" noChangeAspect="1" noChangeArrowheads="1" noTextEdit="1"/>
          </p:cNvSpPr>
          <p:nvPr>
            <p:ph type="sldImg"/>
          </p:nvPr>
        </p:nvSpPr>
        <p:spPr>
          <a:xfrm>
            <a:off x="1028700" y="730250"/>
            <a:ext cx="4802188" cy="3602038"/>
          </a:xfrm>
          <a:ln/>
        </p:spPr>
      </p:sp>
      <p:sp>
        <p:nvSpPr>
          <p:cNvPr id="51207" name="Rectangle 3">
            <a:extLst>
              <a:ext uri="{FF2B5EF4-FFF2-40B4-BE49-F238E27FC236}">
                <a16:creationId xmlns:a16="http://schemas.microsoft.com/office/drawing/2014/main" id="{278E1E1B-D20D-4677-AA45-B3E962343A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ADC424A-A792-4180-818A-3254D284214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B.Bourriquen Cours Conception S.I Modelisation E/A</a:t>
            </a:r>
          </a:p>
        </p:txBody>
      </p:sp>
      <p:sp>
        <p:nvSpPr>
          <p:cNvPr id="52227" name="Rectangle 3">
            <a:extLst>
              <a:ext uri="{FF2B5EF4-FFF2-40B4-BE49-F238E27FC236}">
                <a16:creationId xmlns:a16="http://schemas.microsoft.com/office/drawing/2014/main" id="{EFEA9BBC-AA86-4165-A639-08008C4FB62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F0011F7-A037-43B7-A59C-FC274C20A0D3}" type="datetime2">
              <a:rPr lang="fr-FR" altLang="fr-FR" smtClean="0">
                <a:latin typeface="Times New Roman" panose="02020603050405020304" pitchFamily="18" charset="0"/>
              </a:rPr>
              <a:pPr/>
              <a:t>vendredi 22 octobre 2021</a:t>
            </a:fld>
            <a:endParaRPr lang="fr-FR" altLang="fr-FR" dirty="0">
              <a:latin typeface="Times New Roman" panose="02020603050405020304" pitchFamily="18" charset="0"/>
            </a:endParaRPr>
          </a:p>
        </p:txBody>
      </p:sp>
      <p:sp>
        <p:nvSpPr>
          <p:cNvPr id="52228" name="Rectangle 6">
            <a:extLst>
              <a:ext uri="{FF2B5EF4-FFF2-40B4-BE49-F238E27FC236}">
                <a16:creationId xmlns:a16="http://schemas.microsoft.com/office/drawing/2014/main" id="{CFCB6DBA-D340-4EC1-B8E9-713A6CE250B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Université Lyon1 IUTB Département Techniques de Commercialisation</a:t>
            </a:r>
          </a:p>
        </p:txBody>
      </p:sp>
      <p:sp>
        <p:nvSpPr>
          <p:cNvPr id="52229" name="Rectangle 7">
            <a:extLst>
              <a:ext uri="{FF2B5EF4-FFF2-40B4-BE49-F238E27FC236}">
                <a16:creationId xmlns:a16="http://schemas.microsoft.com/office/drawing/2014/main" id="{2E1B8D26-0AD5-4797-B707-4F6E8BC52B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A042C1C-D9BD-486B-88F0-E9EE39497BEA}" type="slidenum">
              <a:rPr lang="fr-FR" altLang="fr-FR">
                <a:latin typeface="Times New Roman" panose="02020603050405020304" pitchFamily="18" charset="0"/>
              </a:rPr>
              <a:pPr/>
              <a:t>49</a:t>
            </a:fld>
            <a:endParaRPr lang="fr-FR" altLang="fr-FR" dirty="0">
              <a:latin typeface="Times New Roman" panose="02020603050405020304" pitchFamily="18" charset="0"/>
            </a:endParaRPr>
          </a:p>
        </p:txBody>
      </p:sp>
      <p:sp>
        <p:nvSpPr>
          <p:cNvPr id="52230" name="Rectangle 1026">
            <a:extLst>
              <a:ext uri="{FF2B5EF4-FFF2-40B4-BE49-F238E27FC236}">
                <a16:creationId xmlns:a16="http://schemas.microsoft.com/office/drawing/2014/main" id="{E3009976-95E5-4AFC-BAC8-5852E72FD996}"/>
              </a:ext>
            </a:extLst>
          </p:cNvPr>
          <p:cNvSpPr>
            <a:spLocks noGrp="1" noRot="1" noChangeAspect="1" noChangeArrowheads="1" noTextEdit="1"/>
          </p:cNvSpPr>
          <p:nvPr>
            <p:ph type="sldImg"/>
          </p:nvPr>
        </p:nvSpPr>
        <p:spPr>
          <a:xfrm>
            <a:off x="1028700" y="730250"/>
            <a:ext cx="4802188" cy="3602038"/>
          </a:xfrm>
          <a:ln/>
        </p:spPr>
      </p:sp>
      <p:sp>
        <p:nvSpPr>
          <p:cNvPr id="52231" name="Rectangle 1027">
            <a:extLst>
              <a:ext uri="{FF2B5EF4-FFF2-40B4-BE49-F238E27FC236}">
                <a16:creationId xmlns:a16="http://schemas.microsoft.com/office/drawing/2014/main" id="{67996D33-5426-4F64-9234-31C6DEEA12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5BFAC69-FB14-4546-AF26-DB16A926BC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B.Bourriquen Cours Conception S.I Modelisation E/A</a:t>
            </a:r>
          </a:p>
        </p:txBody>
      </p:sp>
      <p:sp>
        <p:nvSpPr>
          <p:cNvPr id="53251" name="Rectangle 3">
            <a:extLst>
              <a:ext uri="{FF2B5EF4-FFF2-40B4-BE49-F238E27FC236}">
                <a16:creationId xmlns:a16="http://schemas.microsoft.com/office/drawing/2014/main" id="{76A9BCA7-20B0-4631-8772-CFF8DA2F7AC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46E0FEA-87C2-4C3D-A2E1-BE4886C8F515}" type="datetime2">
              <a:rPr lang="fr-FR" altLang="fr-FR" smtClean="0">
                <a:latin typeface="Times New Roman" panose="02020603050405020304" pitchFamily="18" charset="0"/>
              </a:rPr>
              <a:pPr/>
              <a:t>vendredi 22 octobre 2021</a:t>
            </a:fld>
            <a:endParaRPr lang="fr-FR" altLang="fr-FR" dirty="0">
              <a:latin typeface="Times New Roman" panose="02020603050405020304" pitchFamily="18" charset="0"/>
            </a:endParaRPr>
          </a:p>
        </p:txBody>
      </p:sp>
      <p:sp>
        <p:nvSpPr>
          <p:cNvPr id="53252" name="Rectangle 6">
            <a:extLst>
              <a:ext uri="{FF2B5EF4-FFF2-40B4-BE49-F238E27FC236}">
                <a16:creationId xmlns:a16="http://schemas.microsoft.com/office/drawing/2014/main" id="{5C8DE813-5758-48F1-9FA9-09E74237DDC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fr-FR" altLang="fr-FR" dirty="0">
                <a:latin typeface="Times New Roman" panose="02020603050405020304" pitchFamily="18" charset="0"/>
              </a:rPr>
              <a:t>Université Lyon1 IUTB Département Techniques de Commercialisation</a:t>
            </a:r>
          </a:p>
        </p:txBody>
      </p:sp>
      <p:sp>
        <p:nvSpPr>
          <p:cNvPr id="53253" name="Rectangle 7">
            <a:extLst>
              <a:ext uri="{FF2B5EF4-FFF2-40B4-BE49-F238E27FC236}">
                <a16:creationId xmlns:a16="http://schemas.microsoft.com/office/drawing/2014/main" id="{213093DC-A797-4371-9109-C6EDDA277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FA7655-93A2-4868-B4AE-633ECD77762F}" type="slidenum">
              <a:rPr lang="fr-FR" altLang="fr-FR">
                <a:latin typeface="Times New Roman" panose="02020603050405020304" pitchFamily="18" charset="0"/>
              </a:rPr>
              <a:pPr/>
              <a:t>50</a:t>
            </a:fld>
            <a:endParaRPr lang="fr-FR" altLang="fr-FR" dirty="0">
              <a:latin typeface="Times New Roman" panose="02020603050405020304" pitchFamily="18" charset="0"/>
            </a:endParaRPr>
          </a:p>
        </p:txBody>
      </p:sp>
      <p:sp>
        <p:nvSpPr>
          <p:cNvPr id="53254" name="Rectangle 2">
            <a:extLst>
              <a:ext uri="{FF2B5EF4-FFF2-40B4-BE49-F238E27FC236}">
                <a16:creationId xmlns:a16="http://schemas.microsoft.com/office/drawing/2014/main" id="{F022476A-6254-4C50-99C7-1A1392E35BB6}"/>
              </a:ext>
            </a:extLst>
          </p:cNvPr>
          <p:cNvSpPr>
            <a:spLocks noGrp="1" noRot="1" noChangeAspect="1" noChangeArrowheads="1" noTextEdit="1"/>
          </p:cNvSpPr>
          <p:nvPr>
            <p:ph type="sldImg"/>
          </p:nvPr>
        </p:nvSpPr>
        <p:spPr>
          <a:xfrm>
            <a:off x="1028700" y="730250"/>
            <a:ext cx="4802188" cy="3602038"/>
          </a:xfrm>
          <a:ln/>
        </p:spPr>
      </p:sp>
      <p:sp>
        <p:nvSpPr>
          <p:cNvPr id="53255" name="Rectangle 3">
            <a:extLst>
              <a:ext uri="{FF2B5EF4-FFF2-40B4-BE49-F238E27FC236}">
                <a16:creationId xmlns:a16="http://schemas.microsoft.com/office/drawing/2014/main" id="{D90FDC77-98C4-4DFB-A847-AB95CE1670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D7B5B0C-69F2-4C5B-A2A5-13E5A47B6809}" type="datetimeFigureOut">
              <a:rPr lang="fr-FR" smtClean="0"/>
              <a:pPr/>
              <a:t>22/10/2021</a:t>
            </a:fld>
            <a:endParaRPr lang="fr-FR" dirty="0"/>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dirty="0"/>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828879-10C1-4DF3-BB09-B08F04DE8767}"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7B5B0C-69F2-4C5B-A2A5-13E5A47B6809}" type="datetimeFigureOut">
              <a:rPr lang="fr-FR" smtClean="0"/>
              <a:pPr/>
              <a:t>22/10/2021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15828879-10C1-4DF3-BB09-B08F04DE8767}"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4D7B5B0C-69F2-4C5B-A2A5-13E5A47B6809}" type="datetimeFigureOut">
              <a:rPr lang="fr-FR" smtClean="0"/>
              <a:pPr/>
              <a:t>22/10/2021</a:t>
            </a:fld>
            <a:endParaRPr lang="fr-FR" dirty="0"/>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15828879-10C1-4DF3-BB09-B08F04DE8767}"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FR"/>
              <a:t>Cliquez pour modifier le style du titre</a:t>
            </a:r>
          </a:p>
        </p:txBody>
      </p:sp>
      <p:sp>
        <p:nvSpPr>
          <p:cNvPr id="3" name="Espace réservé du tableau 2"/>
          <p:cNvSpPr>
            <a:spLocks noGrp="1"/>
          </p:cNvSpPr>
          <p:nvPr>
            <p:ph type="tbl" idx="1"/>
          </p:nvPr>
        </p:nvSpPr>
        <p:spPr>
          <a:xfrm>
            <a:off x="685800" y="1905000"/>
            <a:ext cx="7772400" cy="4114800"/>
          </a:xfrm>
        </p:spPr>
        <p:txBody>
          <a:bodyPr/>
          <a:lstStyle/>
          <a:p>
            <a:endParaRPr lang="fr-FR" dirty="0"/>
          </a:p>
        </p:txBody>
      </p:sp>
      <p:sp>
        <p:nvSpPr>
          <p:cNvPr id="4" name="Espace réservé de la date 3"/>
          <p:cNvSpPr>
            <a:spLocks noGrp="1"/>
          </p:cNvSpPr>
          <p:nvPr>
            <p:ph type="dt" sz="half" idx="10"/>
          </p:nvPr>
        </p:nvSpPr>
        <p:spPr>
          <a:xfrm>
            <a:off x="685800" y="6248400"/>
            <a:ext cx="1905000" cy="457200"/>
          </a:xfrm>
        </p:spPr>
        <p:txBody>
          <a:bodyPr/>
          <a:lstStyle>
            <a:lvl1pPr>
              <a:defRPr/>
            </a:lvl1pPr>
          </a:lstStyle>
          <a:p>
            <a:fld id="{B01F8FA4-8645-4B4A-B54C-2C64FB5E2EE5}" type="datetime1">
              <a:rPr lang="fr-FR"/>
              <a:pPr/>
              <a:t>22/10/2021</a:t>
            </a:fld>
            <a:endParaRPr lang="fr-FR" dirty="0"/>
          </a:p>
        </p:txBody>
      </p:sp>
      <p:sp>
        <p:nvSpPr>
          <p:cNvPr id="5" name="Espace réservé du pied de page 4"/>
          <p:cNvSpPr>
            <a:spLocks noGrp="1"/>
          </p:cNvSpPr>
          <p:nvPr>
            <p:ph type="ftr" sz="quarter" idx="11"/>
          </p:nvPr>
        </p:nvSpPr>
        <p:spPr>
          <a:xfrm>
            <a:off x="3124200" y="6248400"/>
            <a:ext cx="2895600" cy="457200"/>
          </a:xfrm>
        </p:spPr>
        <p:txBody>
          <a:bodyPr/>
          <a:lstStyle>
            <a:lvl1pPr>
              <a:defRPr/>
            </a:lvl1pPr>
          </a:lstStyle>
          <a:p>
            <a:endParaRPr lang="fr-FR" dirty="0"/>
          </a:p>
        </p:txBody>
      </p:sp>
      <p:sp>
        <p:nvSpPr>
          <p:cNvPr id="6" name="Espace réservé du numéro de diapositive 5"/>
          <p:cNvSpPr>
            <a:spLocks noGrp="1"/>
          </p:cNvSpPr>
          <p:nvPr>
            <p:ph type="sldNum" sz="quarter" idx="12"/>
          </p:nvPr>
        </p:nvSpPr>
        <p:spPr>
          <a:xfrm>
            <a:off x="6553200" y="6248400"/>
            <a:ext cx="1905000" cy="457200"/>
          </a:xfrm>
        </p:spPr>
        <p:txBody>
          <a:bodyPr/>
          <a:lstStyle>
            <a:lvl1pPr>
              <a:defRPr/>
            </a:lvl1pPr>
          </a:lstStyle>
          <a:p>
            <a:fld id="{9910E057-7DE8-4BC6-9240-D73D982F6DAD}" type="slidenum">
              <a:rPr lang="fr-FR"/>
              <a:pPr/>
              <a:t>‹N°›</a:t>
            </a:fld>
            <a:endParaRPr lang="fr-FR" dirty="0"/>
          </a:p>
        </p:txBody>
      </p:sp>
    </p:spTree>
    <p:extLst>
      <p:ext uri="{BB962C8B-B14F-4D97-AF65-F5344CB8AC3E}">
        <p14:creationId xmlns:p14="http://schemas.microsoft.com/office/powerpoint/2010/main" val="376614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4D7B5B0C-69F2-4C5B-A2A5-13E5A47B6809}" type="datetimeFigureOut">
              <a:rPr lang="fr-FR" smtClean="0"/>
              <a:pPr/>
              <a:t>22/10/2021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15828879-10C1-4DF3-BB09-B08F04DE8767}" type="slidenum">
              <a:rPr lang="fr-FR" smtClean="0"/>
              <a:pPr/>
              <a:t>‹N°›</a:t>
            </a:fld>
            <a:endParaRPr lang="fr-FR" dirty="0"/>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a:t>Cliquez pour modifier le style du titre</a:t>
            </a:r>
            <a:endParaRPr kumimoji="0" lang="en-US"/>
          </a:p>
        </p:txBody>
      </p:sp>
      <p:sp>
        <p:nvSpPr>
          <p:cNvPr id="12" name="Espace réservé de la date 11"/>
          <p:cNvSpPr>
            <a:spLocks noGrp="1"/>
          </p:cNvSpPr>
          <p:nvPr>
            <p:ph type="dt" sz="half" idx="10"/>
          </p:nvPr>
        </p:nvSpPr>
        <p:spPr/>
        <p:txBody>
          <a:bodyPr/>
          <a:lstStyle/>
          <a:p>
            <a:fld id="{4D7B5B0C-69F2-4C5B-A2A5-13E5A47B6809}" type="datetimeFigureOut">
              <a:rPr lang="fr-FR" smtClean="0"/>
              <a:pPr/>
              <a:t>22/10/2021</a:t>
            </a:fld>
            <a:endParaRPr lang="fr-FR" dirty="0"/>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828879-10C1-4DF3-BB09-B08F04DE8767}" type="slidenum">
              <a:rPr lang="fr-FR" smtClean="0"/>
              <a:pPr/>
              <a:t>‹N°›</a:t>
            </a:fld>
            <a:endParaRPr lang="fr-FR" dirty="0"/>
          </a:p>
        </p:txBody>
      </p:sp>
      <p:sp>
        <p:nvSpPr>
          <p:cNvPr id="14" name="Espace réservé du pied de page 13"/>
          <p:cNvSpPr>
            <a:spLocks noGrp="1"/>
          </p:cNvSpPr>
          <p:nvPr>
            <p:ph type="ftr" sz="quarter" idx="12"/>
          </p:nvPr>
        </p:nvSpPr>
        <p:spPr/>
        <p:txBody>
          <a:bodyPr/>
          <a:lstStyle/>
          <a:p>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Espace réservé de la date 7"/>
          <p:cNvSpPr>
            <a:spLocks noGrp="1"/>
          </p:cNvSpPr>
          <p:nvPr>
            <p:ph type="dt" sz="half" idx="15"/>
          </p:nvPr>
        </p:nvSpPr>
        <p:spPr/>
        <p:txBody>
          <a:bodyPr rtlCol="0"/>
          <a:lstStyle/>
          <a:p>
            <a:fld id="{4D7B5B0C-69F2-4C5B-A2A5-13E5A47B6809}" type="datetimeFigureOut">
              <a:rPr lang="fr-FR" smtClean="0"/>
              <a:pPr/>
              <a:t>22/10/2021</a:t>
            </a:fld>
            <a:endParaRPr lang="fr-FR" dirty="0"/>
          </a:p>
        </p:txBody>
      </p:sp>
      <p:sp>
        <p:nvSpPr>
          <p:cNvPr id="10" name="Espace réservé du numéro de diapositive 9"/>
          <p:cNvSpPr>
            <a:spLocks noGrp="1"/>
          </p:cNvSpPr>
          <p:nvPr>
            <p:ph type="sldNum" sz="quarter" idx="16"/>
          </p:nvPr>
        </p:nvSpPr>
        <p:spPr/>
        <p:txBody>
          <a:bodyPr rtlCol="0"/>
          <a:lstStyle/>
          <a:p>
            <a:fld id="{15828879-10C1-4DF3-BB09-B08F04DE8767}" type="slidenum">
              <a:rPr lang="fr-FR" smtClean="0"/>
              <a:pPr/>
              <a:t>‹N°›</a:t>
            </a:fld>
            <a:endParaRPr lang="fr-FR" dirty="0"/>
          </a:p>
        </p:txBody>
      </p:sp>
      <p:sp>
        <p:nvSpPr>
          <p:cNvPr id="12" name="Espace réservé du pied de page 11"/>
          <p:cNvSpPr>
            <a:spLocks noGrp="1"/>
          </p:cNvSpPr>
          <p:nvPr>
            <p:ph type="ftr" sz="quarter" idx="17"/>
          </p:nvPr>
        </p:nvSpPr>
        <p:spPr/>
        <p:txBody>
          <a:bodyPr rtlCol="0"/>
          <a:lstStyle/>
          <a:p>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Espace réservé de la date 9"/>
          <p:cNvSpPr>
            <a:spLocks noGrp="1"/>
          </p:cNvSpPr>
          <p:nvPr>
            <p:ph type="dt" sz="half" idx="15"/>
          </p:nvPr>
        </p:nvSpPr>
        <p:spPr/>
        <p:txBody>
          <a:bodyPr rtlCol="0"/>
          <a:lstStyle/>
          <a:p>
            <a:fld id="{4D7B5B0C-69F2-4C5B-A2A5-13E5A47B6809}" type="datetimeFigureOut">
              <a:rPr lang="fr-FR" smtClean="0"/>
              <a:pPr/>
              <a:t>22/10/2021</a:t>
            </a:fld>
            <a:endParaRPr lang="fr-FR" dirty="0"/>
          </a:p>
        </p:txBody>
      </p:sp>
      <p:sp>
        <p:nvSpPr>
          <p:cNvPr id="12" name="Espace réservé du numéro de diapositive 11"/>
          <p:cNvSpPr>
            <a:spLocks noGrp="1"/>
          </p:cNvSpPr>
          <p:nvPr>
            <p:ph type="sldNum" sz="quarter" idx="16"/>
          </p:nvPr>
        </p:nvSpPr>
        <p:spPr/>
        <p:txBody>
          <a:bodyPr rtlCol="0"/>
          <a:lstStyle/>
          <a:p>
            <a:fld id="{15828879-10C1-4DF3-BB09-B08F04DE8767}" type="slidenum">
              <a:rPr lang="fr-FR" smtClean="0"/>
              <a:pPr/>
              <a:t>‹N°›</a:t>
            </a:fld>
            <a:endParaRPr lang="fr-FR" dirty="0"/>
          </a:p>
        </p:txBody>
      </p:sp>
      <p:sp>
        <p:nvSpPr>
          <p:cNvPr id="14" name="Espace réservé du pied de page 13"/>
          <p:cNvSpPr>
            <a:spLocks noGrp="1"/>
          </p:cNvSpPr>
          <p:nvPr>
            <p:ph type="ftr" sz="quarter" idx="17"/>
          </p:nvPr>
        </p:nvSpPr>
        <p:spPr/>
        <p:txBody>
          <a:bodyPr rtlCol="0"/>
          <a:lstStyle/>
          <a:p>
            <a:endParaRPr lang="fr-FR" dirty="0"/>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4D7B5B0C-69F2-4C5B-A2A5-13E5A47B6809}" type="datetimeFigureOut">
              <a:rPr lang="fr-FR" smtClean="0"/>
              <a:pPr/>
              <a:t>22/10/2021</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15828879-10C1-4DF3-BB09-B08F04DE8767}"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D7B5B0C-69F2-4C5B-A2A5-13E5A47B6809}" type="datetimeFigureOut">
              <a:rPr lang="fr-FR" smtClean="0"/>
              <a:pPr/>
              <a:t>22/10/2021</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15828879-10C1-4DF3-BB09-B08F04DE8767}"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4D7B5B0C-69F2-4C5B-A2A5-13E5A47B6809}" type="datetimeFigureOut">
              <a:rPr lang="fr-FR" smtClean="0"/>
              <a:pPr/>
              <a:t>22/10/2021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15828879-10C1-4DF3-BB09-B08F04DE8767}" type="slidenum">
              <a:rPr lang="fr-FR" smtClean="0"/>
              <a:pPr/>
              <a:t>‹N°›</a:t>
            </a:fld>
            <a:endParaRPr lang="fr-FR" dirty="0"/>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Espace réservé de la date 11"/>
          <p:cNvSpPr>
            <a:spLocks noGrp="1"/>
          </p:cNvSpPr>
          <p:nvPr>
            <p:ph type="dt" sz="half" idx="10"/>
          </p:nvPr>
        </p:nvSpPr>
        <p:spPr>
          <a:xfrm>
            <a:off x="6248400" y="6248400"/>
            <a:ext cx="2667000" cy="365125"/>
          </a:xfrm>
        </p:spPr>
        <p:txBody>
          <a:bodyPr rtlCol="0"/>
          <a:lstStyle/>
          <a:p>
            <a:fld id="{4D7B5B0C-69F2-4C5B-A2A5-13E5A47B6809}" type="datetimeFigureOut">
              <a:rPr lang="fr-FR" smtClean="0"/>
              <a:pPr/>
              <a:t>22/10/2021</a:t>
            </a:fld>
            <a:endParaRPr lang="fr-FR" dirty="0"/>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15828879-10C1-4DF3-BB09-B08F04DE8767}" type="slidenum">
              <a:rPr lang="fr-FR" smtClean="0"/>
              <a:pPr/>
              <a:t>‹N°›</a:t>
            </a:fld>
            <a:endParaRPr lang="fr-FR" dirty="0"/>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dirty="0"/>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dirty="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D7B5B0C-69F2-4C5B-A2A5-13E5A47B6809}" type="datetimeFigureOut">
              <a:rPr lang="fr-FR" smtClean="0"/>
              <a:pPr/>
              <a:t>22/10/2021</a:t>
            </a:fld>
            <a:endParaRPr lang="fr-FR" dirty="0"/>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828879-10C1-4DF3-BB09-B08F04DE8767}"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file:///G:\Enseignement\L3%20IDS\2016-2017\SI_BDR\orgbd.vsd"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slideLayout" Target="../slideLayouts/slideLayout6.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95736" y="404664"/>
            <a:ext cx="6477000" cy="4958680"/>
          </a:xfrm>
        </p:spPr>
        <p:txBody>
          <a:bodyPr>
            <a:normAutofit/>
          </a:bodyPr>
          <a:lstStyle/>
          <a:p>
            <a:r>
              <a:rPr lang="fr-FR" noProof="0" dirty="0"/>
              <a:t>Systemes d’information et bases de données relationnelles</a:t>
            </a:r>
            <a:br>
              <a:rPr lang="fr-FR" noProof="0" dirty="0"/>
            </a:br>
            <a:br>
              <a:rPr lang="fr-FR" noProof="0" dirty="0"/>
            </a:br>
            <a:r>
              <a:rPr lang="fr-FR" noProof="0" dirty="0"/>
              <a:t>L3 MIASHS-IDS</a:t>
            </a:r>
          </a:p>
        </p:txBody>
      </p:sp>
      <p:sp>
        <p:nvSpPr>
          <p:cNvPr id="3" name="Sous-titre 2"/>
          <p:cNvSpPr>
            <a:spLocks noGrp="1"/>
          </p:cNvSpPr>
          <p:nvPr>
            <p:ph type="subTitle" idx="1"/>
          </p:nvPr>
        </p:nvSpPr>
        <p:spPr/>
        <p:txBody>
          <a:bodyPr/>
          <a:lstStyle/>
          <a:p>
            <a:endParaRPr lang="fr-FR"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fontScale="90000"/>
          </a:bodyPr>
          <a:lstStyle/>
          <a:p>
            <a:r>
              <a:rPr lang="fr-FR" noProof="0" dirty="0"/>
              <a:t>Organisation d’une base de données</a:t>
            </a:r>
          </a:p>
        </p:txBody>
      </p:sp>
      <p:graphicFrame>
        <p:nvGraphicFramePr>
          <p:cNvPr id="2050" name="Object 5"/>
          <p:cNvGraphicFramePr>
            <a:graphicFrameLocks noChangeAspect="1"/>
          </p:cNvGraphicFramePr>
          <p:nvPr>
            <p:extLst>
              <p:ext uri="{D42A27DB-BD31-4B8C-83A1-F6EECF244321}">
                <p14:modId xmlns:p14="http://schemas.microsoft.com/office/powerpoint/2010/main" val="564016182"/>
              </p:ext>
            </p:extLst>
          </p:nvPr>
        </p:nvGraphicFramePr>
        <p:xfrm>
          <a:off x="395288" y="2060575"/>
          <a:ext cx="8229600" cy="3725863"/>
        </p:xfrm>
        <a:graphic>
          <a:graphicData uri="http://schemas.openxmlformats.org/presentationml/2006/ole">
            <mc:AlternateContent xmlns:mc="http://schemas.openxmlformats.org/markup-compatibility/2006">
              <mc:Choice xmlns:v="urn:schemas-microsoft-com:vml" Requires="v">
                <p:oleObj spid="_x0000_s2186" name="VISIO 3 Drawing" r:id="rId3" imgW="8770620" imgH="3970020" progId="Visio.Drawing.6">
                  <p:link updateAutomatic="1"/>
                </p:oleObj>
              </mc:Choice>
              <mc:Fallback>
                <p:oleObj name="VISIO 3 Drawing" r:id="rId3" imgW="8770620" imgH="3970020" progId="Visio.Drawing.6">
                  <p:link updateAutomatic="1"/>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8229600" cy="372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a:extLst>
              <a:ext uri="{FF2B5EF4-FFF2-40B4-BE49-F238E27FC236}">
                <a16:creationId xmlns:a16="http://schemas.microsoft.com/office/drawing/2014/main" id="{30A0569D-699C-4878-928E-10ABB5193013}"/>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7C9C9273-FEDC-453C-800F-DE522DB69B9B}"/>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10</a:t>
            </a:fld>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noProof="0" dirty="0"/>
              <a:t>Avantages de l’organisation en BD</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3200" noProof="0" dirty="0">
                <a:solidFill>
                  <a:schemeClr val="accent2"/>
                </a:solidFill>
              </a:rPr>
              <a:t>Uniformisation de la saisie </a:t>
            </a:r>
            <a:r>
              <a:rPr lang="fr-FR" altLang="fr-FR" noProof="0" dirty="0">
                <a:solidFill>
                  <a:schemeClr val="tx1">
                    <a:lumMod val="65000"/>
                    <a:lumOff val="35000"/>
                  </a:schemeClr>
                </a:solidFill>
              </a:rPr>
              <a:t>et s</a:t>
            </a:r>
            <a:r>
              <a:rPr lang="fr-FR" altLang="fr-FR" noProof="0" dirty="0">
                <a:solidFill>
                  <a:schemeClr val="tx1">
                    <a:lumMod val="65000"/>
                    <a:lumOff val="35000"/>
                  </a:schemeClr>
                </a:solidFill>
                <a:sym typeface="Symbol" pitchFamily="18" charset="2"/>
              </a:rPr>
              <a:t>tandardisation des traitements (ex. tous les résultats de consultation sous forme de listes et de tableaux)</a:t>
            </a:r>
          </a:p>
          <a:p>
            <a:endParaRPr lang="fr-FR" altLang="fr-FR" sz="3200" noProof="0" dirty="0">
              <a:sym typeface="Symbol" pitchFamily="18" charset="2"/>
            </a:endParaRPr>
          </a:p>
          <a:p>
            <a:r>
              <a:rPr lang="fr-FR" altLang="fr-FR" sz="3200" noProof="0" dirty="0">
                <a:solidFill>
                  <a:schemeClr val="accent2"/>
                </a:solidFill>
              </a:rPr>
              <a:t>Contrôle immédiat </a:t>
            </a:r>
            <a:r>
              <a:rPr lang="fr-FR" altLang="fr-FR" noProof="0" dirty="0">
                <a:solidFill>
                  <a:schemeClr val="tx1">
                    <a:lumMod val="65000"/>
                    <a:lumOff val="35000"/>
                  </a:schemeClr>
                </a:solidFill>
              </a:rPr>
              <a:t>de la validité des données</a:t>
            </a:r>
          </a:p>
          <a:p>
            <a:endParaRPr lang="fr-FR" altLang="fr-FR" sz="3200" noProof="0" dirty="0"/>
          </a:p>
          <a:p>
            <a:r>
              <a:rPr lang="fr-FR" altLang="fr-FR" sz="3200" noProof="0" dirty="0">
                <a:solidFill>
                  <a:schemeClr val="accent2"/>
                </a:solidFill>
              </a:rPr>
              <a:t>Partage de données </a:t>
            </a:r>
            <a:r>
              <a:rPr lang="fr-FR" altLang="fr-FR" noProof="0" dirty="0">
                <a:solidFill>
                  <a:schemeClr val="tx1">
                    <a:lumMod val="65000"/>
                    <a:lumOff val="35000"/>
                  </a:schemeClr>
                </a:solidFill>
              </a:rPr>
              <a:t>entre plusieurs traitements</a:t>
            </a:r>
            <a:br>
              <a:rPr lang="fr-FR" altLang="fr-FR" noProof="0" dirty="0">
                <a:solidFill>
                  <a:schemeClr val="tx1">
                    <a:lumMod val="65000"/>
                    <a:lumOff val="35000"/>
                  </a:schemeClr>
                </a:solidFill>
              </a:rPr>
            </a:br>
            <a:r>
              <a:rPr lang="fr-FR" altLang="fr-FR" noProof="0" dirty="0">
                <a:solidFill>
                  <a:schemeClr val="tx1">
                    <a:lumMod val="65000"/>
                    <a:lumOff val="35000"/>
                  </a:schemeClr>
                </a:solidFill>
              </a:rPr>
              <a:t> </a:t>
            </a:r>
            <a:r>
              <a:rPr lang="fr-FR" altLang="fr-FR" noProof="0" dirty="0">
                <a:solidFill>
                  <a:schemeClr val="tx1">
                    <a:lumMod val="65000"/>
                    <a:lumOff val="35000"/>
                  </a:schemeClr>
                </a:solidFill>
                <a:sym typeface="Symbol" pitchFamily="18" charset="2"/>
              </a:rPr>
              <a:t> limitation de la redondance des données</a:t>
            </a:r>
          </a:p>
          <a:p>
            <a:pPr lvl="1"/>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9ACAB2BA-CE1B-4FB3-8E3F-61F2D0559003}"/>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F3BD5092-2A3C-4A47-8FEB-96A22D4FA88B}"/>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11</a:t>
            </a:fld>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Propriétés de l’organisation BD</a:t>
            </a:r>
          </a:p>
        </p:txBody>
      </p:sp>
      <p:sp>
        <p:nvSpPr>
          <p:cNvPr id="8" name="Espace réservé du contenu 7"/>
          <p:cNvSpPr>
            <a:spLocks noGrp="1"/>
          </p:cNvSpPr>
          <p:nvPr>
            <p:ph sz="quarter" idx="4294967295"/>
          </p:nvPr>
        </p:nvSpPr>
        <p:spPr>
          <a:xfrm>
            <a:off x="467544" y="1600200"/>
            <a:ext cx="8153400" cy="4495800"/>
          </a:xfrm>
        </p:spPr>
        <p:txBody>
          <a:bodyPr>
            <a:normAutofit fontScale="92500" lnSpcReduction="20000"/>
          </a:bodyPr>
          <a:lstStyle/>
          <a:p>
            <a:pPr>
              <a:lnSpc>
                <a:spcPct val="80000"/>
              </a:lnSpc>
            </a:pPr>
            <a:r>
              <a:rPr lang="fr-FR" altLang="fr-FR" noProof="0" dirty="0">
                <a:solidFill>
                  <a:schemeClr val="tx1">
                    <a:lumMod val="65000"/>
                    <a:lumOff val="35000"/>
                  </a:schemeClr>
                </a:solidFill>
              </a:rPr>
              <a:t>Usage multiple des données</a:t>
            </a:r>
          </a:p>
          <a:p>
            <a:pPr>
              <a:lnSpc>
                <a:spcPct val="80000"/>
              </a:lnSpc>
            </a:pPr>
            <a:endParaRPr lang="fr-FR" altLang="fr-FR" noProof="0" dirty="0">
              <a:solidFill>
                <a:schemeClr val="tx1">
                  <a:lumMod val="65000"/>
                  <a:lumOff val="35000"/>
                </a:schemeClr>
              </a:solidFill>
            </a:endParaRPr>
          </a:p>
          <a:p>
            <a:pPr>
              <a:lnSpc>
                <a:spcPct val="80000"/>
              </a:lnSpc>
            </a:pPr>
            <a:r>
              <a:rPr lang="fr-FR" altLang="fr-FR" noProof="0" dirty="0">
                <a:solidFill>
                  <a:schemeClr val="tx1">
                    <a:lumMod val="65000"/>
                    <a:lumOff val="35000"/>
                  </a:schemeClr>
                </a:solidFill>
              </a:rPr>
              <a:t>Accès facile, rapide, protégé, souple, puissant</a:t>
            </a:r>
          </a:p>
          <a:p>
            <a:pPr>
              <a:lnSpc>
                <a:spcPct val="80000"/>
              </a:lnSpc>
            </a:pPr>
            <a:endParaRPr lang="fr-FR" altLang="fr-FR" noProof="0" dirty="0">
              <a:solidFill>
                <a:schemeClr val="tx1">
                  <a:lumMod val="65000"/>
                  <a:lumOff val="35000"/>
                </a:schemeClr>
              </a:solidFill>
            </a:endParaRPr>
          </a:p>
          <a:p>
            <a:pPr>
              <a:lnSpc>
                <a:spcPct val="80000"/>
              </a:lnSpc>
            </a:pPr>
            <a:r>
              <a:rPr lang="fr-FR" altLang="fr-FR" noProof="0" dirty="0">
                <a:solidFill>
                  <a:schemeClr val="tx1">
                    <a:lumMod val="65000"/>
                    <a:lumOff val="35000"/>
                  </a:schemeClr>
                </a:solidFill>
              </a:rPr>
              <a:t>Coût réduit de stockage, de mise à jour et de saisie</a:t>
            </a:r>
          </a:p>
          <a:p>
            <a:pPr>
              <a:lnSpc>
                <a:spcPct val="80000"/>
              </a:lnSpc>
            </a:pPr>
            <a:endParaRPr lang="fr-FR" altLang="fr-FR" noProof="0" dirty="0">
              <a:solidFill>
                <a:schemeClr val="tx1">
                  <a:lumMod val="65000"/>
                  <a:lumOff val="35000"/>
                </a:schemeClr>
              </a:solidFill>
            </a:endParaRPr>
          </a:p>
          <a:p>
            <a:pPr>
              <a:lnSpc>
                <a:spcPct val="80000"/>
              </a:lnSpc>
            </a:pPr>
            <a:r>
              <a:rPr lang="fr-FR" altLang="fr-FR" noProof="0" dirty="0">
                <a:solidFill>
                  <a:schemeClr val="tx1">
                    <a:lumMod val="65000"/>
                    <a:lumOff val="35000"/>
                  </a:schemeClr>
                </a:solidFill>
              </a:rPr>
              <a:t>Disponibilité, exactitude, cohérence et protection des données ; non redondance</a:t>
            </a:r>
          </a:p>
          <a:p>
            <a:pPr>
              <a:lnSpc>
                <a:spcPct val="80000"/>
              </a:lnSpc>
            </a:pPr>
            <a:endParaRPr lang="fr-FR" altLang="fr-FR" noProof="0" dirty="0">
              <a:solidFill>
                <a:schemeClr val="tx1">
                  <a:lumMod val="65000"/>
                  <a:lumOff val="35000"/>
                </a:schemeClr>
              </a:solidFill>
            </a:endParaRPr>
          </a:p>
          <a:p>
            <a:pPr>
              <a:lnSpc>
                <a:spcPct val="80000"/>
              </a:lnSpc>
            </a:pPr>
            <a:r>
              <a:rPr lang="fr-FR" altLang="fr-FR" noProof="0" dirty="0">
                <a:solidFill>
                  <a:schemeClr val="tx1">
                    <a:lumMod val="65000"/>
                    <a:lumOff val="35000"/>
                  </a:schemeClr>
                </a:solidFill>
              </a:rPr>
              <a:t>Évolution aisée et protection de l’investissement de programmation</a:t>
            </a:r>
          </a:p>
          <a:p>
            <a:pPr>
              <a:lnSpc>
                <a:spcPct val="80000"/>
              </a:lnSpc>
            </a:pPr>
            <a:endParaRPr lang="fr-FR" altLang="fr-FR" noProof="0" dirty="0">
              <a:solidFill>
                <a:schemeClr val="tx1">
                  <a:lumMod val="65000"/>
                  <a:lumOff val="35000"/>
                </a:schemeClr>
              </a:solidFill>
            </a:endParaRPr>
          </a:p>
          <a:p>
            <a:pPr>
              <a:lnSpc>
                <a:spcPct val="80000"/>
              </a:lnSpc>
            </a:pPr>
            <a:r>
              <a:rPr lang="fr-FR" altLang="fr-FR" noProof="0" dirty="0">
                <a:solidFill>
                  <a:schemeClr val="tx1">
                    <a:lumMod val="65000"/>
                    <a:lumOff val="35000"/>
                  </a:schemeClr>
                </a:solidFill>
              </a:rPr>
              <a:t>Indépendance des données et des programmes</a:t>
            </a:r>
          </a:p>
          <a:p>
            <a:pPr>
              <a:lnSpc>
                <a:spcPct val="80000"/>
              </a:lnSpc>
            </a:pPr>
            <a:endParaRPr lang="fr-FR" altLang="fr-FR" sz="1100" noProof="0" dirty="0"/>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040442D8-9048-48E9-BAFC-47D349316A2A}"/>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540B7A40-062F-48B5-9320-E93E4EE5A3B5}"/>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12</a:t>
            </a:fld>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Autofit/>
          </a:bodyPr>
          <a:lstStyle/>
          <a:p>
            <a:r>
              <a:rPr lang="fr-FR" sz="3200" noProof="0" dirty="0"/>
              <a:t>Processus de conception d’une base de données</a:t>
            </a:r>
          </a:p>
        </p:txBody>
      </p:sp>
      <p:graphicFrame>
        <p:nvGraphicFramePr>
          <p:cNvPr id="112645" name="Object 5"/>
          <p:cNvGraphicFramePr>
            <a:graphicFrameLocks noChangeAspect="1"/>
          </p:cNvGraphicFramePr>
          <p:nvPr/>
        </p:nvGraphicFramePr>
        <p:xfrm>
          <a:off x="1065213" y="1636713"/>
          <a:ext cx="1582737" cy="862012"/>
        </p:xfrm>
        <a:graphic>
          <a:graphicData uri="http://schemas.openxmlformats.org/presentationml/2006/ole">
            <mc:AlternateContent xmlns:mc="http://schemas.openxmlformats.org/markup-compatibility/2006">
              <mc:Choice xmlns:v="urn:schemas-microsoft-com:vml" Requires="v">
                <p:oleObj spid="_x0000_s3410" name="VISIO" r:id="rId3" imgW="1583026" imgH="864024" progId="">
                  <p:embed/>
                </p:oleObj>
              </mc:Choice>
              <mc:Fallback>
                <p:oleObj name="VISIO" r:id="rId3" imgW="1583026" imgH="864024" progId="">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1636713"/>
                        <a:ext cx="1582737"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6" name="Object 6"/>
          <p:cNvGraphicFramePr>
            <a:graphicFrameLocks noChangeAspect="1"/>
          </p:cNvGraphicFramePr>
          <p:nvPr/>
        </p:nvGraphicFramePr>
        <p:xfrm>
          <a:off x="1289050" y="2246313"/>
          <a:ext cx="1236663" cy="1096962"/>
        </p:xfrm>
        <a:graphic>
          <a:graphicData uri="http://schemas.openxmlformats.org/presentationml/2006/ole">
            <mc:AlternateContent xmlns:mc="http://schemas.openxmlformats.org/markup-compatibility/2006">
              <mc:Choice xmlns:v="urn:schemas-microsoft-com:vml" Requires="v">
                <p:oleObj spid="_x0000_s3411" name="VISIO" r:id="rId5" imgW="1234440" imgH="1097280" progId="">
                  <p:embed/>
                </p:oleObj>
              </mc:Choice>
              <mc:Fallback>
                <p:oleObj name="VISIO" r:id="rId5" imgW="1234440" imgH="1097280" progId="">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9050" y="2246313"/>
                        <a:ext cx="1236663"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7" name="Object 7"/>
          <p:cNvGraphicFramePr>
            <a:graphicFrameLocks noChangeAspect="1"/>
          </p:cNvGraphicFramePr>
          <p:nvPr/>
        </p:nvGraphicFramePr>
        <p:xfrm>
          <a:off x="2330450" y="2474913"/>
          <a:ext cx="1582738" cy="862012"/>
        </p:xfrm>
        <a:graphic>
          <a:graphicData uri="http://schemas.openxmlformats.org/presentationml/2006/ole">
            <mc:AlternateContent xmlns:mc="http://schemas.openxmlformats.org/markup-compatibility/2006">
              <mc:Choice xmlns:v="urn:schemas-microsoft-com:vml" Requires="v">
                <p:oleObj spid="_x0000_s3412" name="VISIO" r:id="rId7" imgW="1583026" imgH="864024" progId="">
                  <p:embed/>
                </p:oleObj>
              </mc:Choice>
              <mc:Fallback>
                <p:oleObj name="VISIO" r:id="rId7" imgW="1583026" imgH="864024" progId="">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0450" y="2474913"/>
                        <a:ext cx="1582738"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8" name="Object 8"/>
          <p:cNvGraphicFramePr>
            <a:graphicFrameLocks noChangeAspect="1"/>
          </p:cNvGraphicFramePr>
          <p:nvPr/>
        </p:nvGraphicFramePr>
        <p:xfrm>
          <a:off x="2478088" y="3084513"/>
          <a:ext cx="1417637" cy="1096962"/>
        </p:xfrm>
        <a:graphic>
          <a:graphicData uri="http://schemas.openxmlformats.org/presentationml/2006/ole">
            <mc:AlternateContent xmlns:mc="http://schemas.openxmlformats.org/markup-compatibility/2006">
              <mc:Choice xmlns:v="urn:schemas-microsoft-com:vml" Requires="v">
                <p:oleObj spid="_x0000_s3413" name="VISIO" r:id="rId9" imgW="1414272" imgH="1097280" progId="">
                  <p:embed/>
                </p:oleObj>
              </mc:Choice>
              <mc:Fallback>
                <p:oleObj name="VISIO" r:id="rId9" imgW="1414272" imgH="1097280" progId="">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8088" y="3084513"/>
                        <a:ext cx="1417637"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9" name="Object 9"/>
          <p:cNvGraphicFramePr>
            <a:graphicFrameLocks noChangeAspect="1"/>
          </p:cNvGraphicFramePr>
          <p:nvPr/>
        </p:nvGraphicFramePr>
        <p:xfrm>
          <a:off x="3738563" y="3389313"/>
          <a:ext cx="1582737" cy="862012"/>
        </p:xfrm>
        <a:graphic>
          <a:graphicData uri="http://schemas.openxmlformats.org/presentationml/2006/ole">
            <mc:AlternateContent xmlns:mc="http://schemas.openxmlformats.org/markup-compatibility/2006">
              <mc:Choice xmlns:v="urn:schemas-microsoft-com:vml" Requires="v">
                <p:oleObj spid="_x0000_s3414" name="VISIO" r:id="rId11" imgW="1583026" imgH="864024" progId="">
                  <p:embed/>
                </p:oleObj>
              </mc:Choice>
              <mc:Fallback>
                <p:oleObj name="VISIO" r:id="rId11" imgW="1583026" imgH="864024" progId="">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8563" y="3389313"/>
                        <a:ext cx="1582737"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0" name="Object 10"/>
          <p:cNvGraphicFramePr>
            <a:graphicFrameLocks noChangeAspect="1"/>
          </p:cNvGraphicFramePr>
          <p:nvPr/>
        </p:nvGraphicFramePr>
        <p:xfrm>
          <a:off x="3224213" y="3998913"/>
          <a:ext cx="2136775" cy="1417637"/>
        </p:xfrm>
        <a:graphic>
          <a:graphicData uri="http://schemas.openxmlformats.org/presentationml/2006/ole">
            <mc:AlternateContent xmlns:mc="http://schemas.openxmlformats.org/markup-compatibility/2006">
              <mc:Choice xmlns:v="urn:schemas-microsoft-com:vml" Requires="v">
                <p:oleObj spid="_x0000_s3415" name="VISIO" r:id="rId13" imgW="2133600" imgH="1418844" progId="">
                  <p:embed/>
                </p:oleObj>
              </mc:Choice>
              <mc:Fallback>
                <p:oleObj name="VISIO" r:id="rId13" imgW="2133600" imgH="1418844" progId="">
                  <p:embed/>
                  <p:pic>
                    <p:nvPicPr>
                      <p:cNvPr id="0" name="Picture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4213" y="3998913"/>
                        <a:ext cx="2136775"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1" name="Object 11"/>
          <p:cNvGraphicFramePr>
            <a:graphicFrameLocks noChangeAspect="1"/>
          </p:cNvGraphicFramePr>
          <p:nvPr/>
        </p:nvGraphicFramePr>
        <p:xfrm>
          <a:off x="5145088" y="4303713"/>
          <a:ext cx="1582737" cy="862012"/>
        </p:xfrm>
        <a:graphic>
          <a:graphicData uri="http://schemas.openxmlformats.org/presentationml/2006/ole">
            <mc:AlternateContent xmlns:mc="http://schemas.openxmlformats.org/markup-compatibility/2006">
              <mc:Choice xmlns:v="urn:schemas-microsoft-com:vml" Requires="v">
                <p:oleObj spid="_x0000_s3416" name="VISIO" r:id="rId15" imgW="1583026" imgH="864024" progId="">
                  <p:embed/>
                </p:oleObj>
              </mc:Choice>
              <mc:Fallback>
                <p:oleObj name="VISIO" r:id="rId15" imgW="1583026" imgH="864024" progId="">
                  <p:embed/>
                  <p:pic>
                    <p:nvPicPr>
                      <p:cNvPr id="0" name="Picture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5088" y="4303713"/>
                        <a:ext cx="1582737"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2" name="Object 12"/>
          <p:cNvGraphicFramePr>
            <a:graphicFrameLocks noChangeAspect="1"/>
          </p:cNvGraphicFramePr>
          <p:nvPr/>
        </p:nvGraphicFramePr>
        <p:xfrm>
          <a:off x="5362575" y="4913313"/>
          <a:ext cx="1417638" cy="1323975"/>
        </p:xfrm>
        <a:graphic>
          <a:graphicData uri="http://schemas.openxmlformats.org/presentationml/2006/ole">
            <mc:AlternateContent xmlns:mc="http://schemas.openxmlformats.org/markup-compatibility/2006">
              <mc:Choice xmlns:v="urn:schemas-microsoft-com:vml" Requires="v">
                <p:oleObj spid="_x0000_s3417" name="VISIO" r:id="rId17" imgW="1414272" imgH="1324356" progId="">
                  <p:embed/>
                </p:oleObj>
              </mc:Choice>
              <mc:Fallback>
                <p:oleObj name="VISIO" r:id="rId17" imgW="1414272" imgH="1324356" progId="">
                  <p:embed/>
                  <p:pic>
                    <p:nvPicPr>
                      <p:cNvPr id="0" name="Picture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62575" y="4913313"/>
                        <a:ext cx="141763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3" name="Object 13"/>
          <p:cNvGraphicFramePr>
            <a:graphicFrameLocks noChangeAspect="1"/>
          </p:cNvGraphicFramePr>
          <p:nvPr/>
        </p:nvGraphicFramePr>
        <p:xfrm>
          <a:off x="6621463" y="5218113"/>
          <a:ext cx="1582737" cy="862012"/>
        </p:xfrm>
        <a:graphic>
          <a:graphicData uri="http://schemas.openxmlformats.org/presentationml/2006/ole">
            <mc:AlternateContent xmlns:mc="http://schemas.openxmlformats.org/markup-compatibility/2006">
              <mc:Choice xmlns:v="urn:schemas-microsoft-com:vml" Requires="v">
                <p:oleObj spid="_x0000_s3418" name="VISIO" r:id="rId19" imgW="1583026" imgH="864024" progId="">
                  <p:embed/>
                </p:oleObj>
              </mc:Choice>
              <mc:Fallback>
                <p:oleObj name="VISIO" r:id="rId19" imgW="1583026" imgH="864024" progId="">
                  <p:embed/>
                  <p:pic>
                    <p:nvPicPr>
                      <p:cNvPr id="0" name="Picture 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21463" y="5218113"/>
                        <a:ext cx="1582737"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4" name="Object 14"/>
          <p:cNvGraphicFramePr>
            <a:graphicFrameLocks noChangeAspect="1"/>
          </p:cNvGraphicFramePr>
          <p:nvPr/>
        </p:nvGraphicFramePr>
        <p:xfrm>
          <a:off x="995363" y="2474913"/>
          <a:ext cx="7067550" cy="3467100"/>
        </p:xfrm>
        <a:graphic>
          <a:graphicData uri="http://schemas.openxmlformats.org/presentationml/2006/ole">
            <mc:AlternateContent xmlns:mc="http://schemas.openxmlformats.org/markup-compatibility/2006">
              <mc:Choice xmlns:v="urn:schemas-microsoft-com:vml" Requires="v">
                <p:oleObj spid="_x0000_s3419" name="VISIO" r:id="rId21" imgW="7066373" imgH="3475941" progId="">
                  <p:embed/>
                </p:oleObj>
              </mc:Choice>
              <mc:Fallback>
                <p:oleObj name="VISIO" r:id="rId21" imgW="7066373" imgH="3475941" progId="">
                  <p:embed/>
                  <p:pic>
                    <p:nvPicPr>
                      <p:cNvPr id="0" name="Picture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95363" y="2474913"/>
                        <a:ext cx="70675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3">
            <a:extLst>
              <a:ext uri="{FF2B5EF4-FFF2-40B4-BE49-F238E27FC236}">
                <a16:creationId xmlns:a16="http://schemas.microsoft.com/office/drawing/2014/main" id="{B6908E6F-CDE3-4FFD-BBEA-EBC3E098D71F}"/>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5" name="Espace réservé du numéro de diapositive 4">
            <a:extLst>
              <a:ext uri="{FF2B5EF4-FFF2-40B4-BE49-F238E27FC236}">
                <a16:creationId xmlns:a16="http://schemas.microsoft.com/office/drawing/2014/main" id="{A75642E0-EBCD-4158-9FCD-72BF1930B346}"/>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13</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112646"/>
                                        </p:tgtEl>
                                        <p:attrNameLst>
                                          <p:attrName>style.visibility</p:attrName>
                                        </p:attrNameLst>
                                      </p:cBhvr>
                                      <p:to>
                                        <p:strVal val="visible"/>
                                      </p:to>
                                    </p:set>
                                    <p:animEffect transition="in" filter="barn(outVertical)">
                                      <p:cBhvr>
                                        <p:cTn id="13" dur="500"/>
                                        <p:tgtEl>
                                          <p:spTgt spid="112646"/>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12647"/>
                                        </p:tgtEl>
                                        <p:attrNameLst>
                                          <p:attrName>style.visibility</p:attrName>
                                        </p:attrNameLst>
                                      </p:cBhvr>
                                      <p:to>
                                        <p:strVal val="visible"/>
                                      </p:to>
                                    </p:set>
                                    <p:anim calcmode="lin" valueType="num">
                                      <p:cBhvr additive="base">
                                        <p:cTn id="17" dur="500" fill="hold"/>
                                        <p:tgtEl>
                                          <p:spTgt spid="112647"/>
                                        </p:tgtEl>
                                        <p:attrNameLst>
                                          <p:attrName>ppt_x</p:attrName>
                                        </p:attrNameLst>
                                      </p:cBhvr>
                                      <p:tavLst>
                                        <p:tav tm="0">
                                          <p:val>
                                            <p:strVal val="1+#ppt_w/2"/>
                                          </p:val>
                                        </p:tav>
                                        <p:tav tm="100000">
                                          <p:val>
                                            <p:strVal val="#ppt_x"/>
                                          </p:val>
                                        </p:tav>
                                      </p:tavLst>
                                    </p:anim>
                                    <p:anim calcmode="lin" valueType="num">
                                      <p:cBhvr additive="base">
                                        <p:cTn id="18" dur="500" fill="hold"/>
                                        <p:tgtEl>
                                          <p:spTgt spid="11264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112648"/>
                                        </p:tgtEl>
                                        <p:attrNameLst>
                                          <p:attrName>style.visibility</p:attrName>
                                        </p:attrNameLst>
                                      </p:cBhvr>
                                      <p:to>
                                        <p:strVal val="visible"/>
                                      </p:to>
                                    </p:set>
                                    <p:animEffect transition="in" filter="barn(outVertical)">
                                      <p:cBhvr>
                                        <p:cTn id="23" dur="500"/>
                                        <p:tgtEl>
                                          <p:spTgt spid="112648"/>
                                        </p:tgtEl>
                                      </p:cBhvr>
                                    </p:animEffect>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112649"/>
                                        </p:tgtEl>
                                        <p:attrNameLst>
                                          <p:attrName>style.visibility</p:attrName>
                                        </p:attrNameLst>
                                      </p:cBhvr>
                                      <p:to>
                                        <p:strVal val="visible"/>
                                      </p:to>
                                    </p:set>
                                    <p:anim calcmode="lin" valueType="num">
                                      <p:cBhvr additive="base">
                                        <p:cTn id="27" dur="500" fill="hold"/>
                                        <p:tgtEl>
                                          <p:spTgt spid="112649"/>
                                        </p:tgtEl>
                                        <p:attrNameLst>
                                          <p:attrName>ppt_x</p:attrName>
                                        </p:attrNameLst>
                                      </p:cBhvr>
                                      <p:tavLst>
                                        <p:tav tm="0">
                                          <p:val>
                                            <p:strVal val="1+#ppt_w/2"/>
                                          </p:val>
                                        </p:tav>
                                        <p:tav tm="100000">
                                          <p:val>
                                            <p:strVal val="#ppt_x"/>
                                          </p:val>
                                        </p:tav>
                                      </p:tavLst>
                                    </p:anim>
                                    <p:anim calcmode="lin" valueType="num">
                                      <p:cBhvr additive="base">
                                        <p:cTn id="28" dur="500" fill="hold"/>
                                        <p:tgtEl>
                                          <p:spTgt spid="11264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112650"/>
                                        </p:tgtEl>
                                        <p:attrNameLst>
                                          <p:attrName>style.visibility</p:attrName>
                                        </p:attrNameLst>
                                      </p:cBhvr>
                                      <p:to>
                                        <p:strVal val="visible"/>
                                      </p:to>
                                    </p:set>
                                    <p:animEffect transition="in" filter="barn(outVertical)">
                                      <p:cBhvr>
                                        <p:cTn id="33" dur="500"/>
                                        <p:tgtEl>
                                          <p:spTgt spid="112650"/>
                                        </p:tgtEl>
                                      </p:cBhvr>
                                    </p:animEffect>
                                  </p:childTnLst>
                                </p:cTn>
                              </p:par>
                            </p:childTnLst>
                          </p:cTn>
                        </p:par>
                        <p:par>
                          <p:cTn id="34" fill="hold">
                            <p:stCondLst>
                              <p:cond delay="500"/>
                            </p:stCondLst>
                            <p:childTnLst>
                              <p:par>
                                <p:cTn id="35" presetID="2" presetClass="entr" presetSubtype="2" fill="hold" nodeType="afterEffect">
                                  <p:stCondLst>
                                    <p:cond delay="0"/>
                                  </p:stCondLst>
                                  <p:childTnLst>
                                    <p:set>
                                      <p:cBhvr>
                                        <p:cTn id="36" dur="1" fill="hold">
                                          <p:stCondLst>
                                            <p:cond delay="0"/>
                                          </p:stCondLst>
                                        </p:cTn>
                                        <p:tgtEl>
                                          <p:spTgt spid="112651"/>
                                        </p:tgtEl>
                                        <p:attrNameLst>
                                          <p:attrName>style.visibility</p:attrName>
                                        </p:attrNameLst>
                                      </p:cBhvr>
                                      <p:to>
                                        <p:strVal val="visible"/>
                                      </p:to>
                                    </p:set>
                                    <p:anim calcmode="lin" valueType="num">
                                      <p:cBhvr additive="base">
                                        <p:cTn id="37" dur="500" fill="hold"/>
                                        <p:tgtEl>
                                          <p:spTgt spid="112651"/>
                                        </p:tgtEl>
                                        <p:attrNameLst>
                                          <p:attrName>ppt_x</p:attrName>
                                        </p:attrNameLst>
                                      </p:cBhvr>
                                      <p:tavLst>
                                        <p:tav tm="0">
                                          <p:val>
                                            <p:strVal val="1+#ppt_w/2"/>
                                          </p:val>
                                        </p:tav>
                                        <p:tav tm="100000">
                                          <p:val>
                                            <p:strVal val="#ppt_x"/>
                                          </p:val>
                                        </p:tav>
                                      </p:tavLst>
                                    </p:anim>
                                    <p:anim calcmode="lin" valueType="num">
                                      <p:cBhvr additive="base">
                                        <p:cTn id="38" dur="500" fill="hold"/>
                                        <p:tgtEl>
                                          <p:spTgt spid="11265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112652"/>
                                        </p:tgtEl>
                                        <p:attrNameLst>
                                          <p:attrName>style.visibility</p:attrName>
                                        </p:attrNameLst>
                                      </p:cBhvr>
                                      <p:to>
                                        <p:strVal val="visible"/>
                                      </p:to>
                                    </p:set>
                                    <p:animEffect transition="in" filter="barn(outVertical)">
                                      <p:cBhvr>
                                        <p:cTn id="43" dur="500"/>
                                        <p:tgtEl>
                                          <p:spTgt spid="112652"/>
                                        </p:tgtEl>
                                      </p:cBhvr>
                                    </p:animEffect>
                                  </p:childTnLst>
                                </p:cTn>
                              </p:par>
                            </p:childTnLst>
                          </p:cTn>
                        </p:par>
                        <p:par>
                          <p:cTn id="44" fill="hold">
                            <p:stCondLst>
                              <p:cond delay="500"/>
                            </p:stCondLst>
                            <p:childTnLst>
                              <p:par>
                                <p:cTn id="45" presetID="2" presetClass="entr" presetSubtype="2" fill="hold" nodeType="afterEffect">
                                  <p:stCondLst>
                                    <p:cond delay="0"/>
                                  </p:stCondLst>
                                  <p:childTnLst>
                                    <p:set>
                                      <p:cBhvr>
                                        <p:cTn id="46" dur="1" fill="hold">
                                          <p:stCondLst>
                                            <p:cond delay="0"/>
                                          </p:stCondLst>
                                        </p:cTn>
                                        <p:tgtEl>
                                          <p:spTgt spid="112653"/>
                                        </p:tgtEl>
                                        <p:attrNameLst>
                                          <p:attrName>style.visibility</p:attrName>
                                        </p:attrNameLst>
                                      </p:cBhvr>
                                      <p:to>
                                        <p:strVal val="visible"/>
                                      </p:to>
                                    </p:set>
                                    <p:anim calcmode="lin" valueType="num">
                                      <p:cBhvr additive="base">
                                        <p:cTn id="47" dur="500" fill="hold"/>
                                        <p:tgtEl>
                                          <p:spTgt spid="112653"/>
                                        </p:tgtEl>
                                        <p:attrNameLst>
                                          <p:attrName>ppt_x</p:attrName>
                                        </p:attrNameLst>
                                      </p:cBhvr>
                                      <p:tavLst>
                                        <p:tav tm="0">
                                          <p:val>
                                            <p:strVal val="1+#ppt_w/2"/>
                                          </p:val>
                                        </p:tav>
                                        <p:tav tm="100000">
                                          <p:val>
                                            <p:strVal val="#ppt_x"/>
                                          </p:val>
                                        </p:tav>
                                      </p:tavLst>
                                    </p:anim>
                                    <p:anim calcmode="lin" valueType="num">
                                      <p:cBhvr additive="base">
                                        <p:cTn id="48" dur="500" fill="hold"/>
                                        <p:tgtEl>
                                          <p:spTgt spid="11265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2" fill="hold" nodeType="clickEffect">
                                  <p:stCondLst>
                                    <p:cond delay="0"/>
                                  </p:stCondLst>
                                  <p:childTnLst>
                                    <p:set>
                                      <p:cBhvr>
                                        <p:cTn id="52" dur="1" fill="hold">
                                          <p:stCondLst>
                                            <p:cond delay="0"/>
                                          </p:stCondLst>
                                        </p:cTn>
                                        <p:tgtEl>
                                          <p:spTgt spid="112654"/>
                                        </p:tgtEl>
                                        <p:attrNameLst>
                                          <p:attrName>style.visibility</p:attrName>
                                        </p:attrNameLst>
                                      </p:cBhvr>
                                      <p:to>
                                        <p:strVal val="visible"/>
                                      </p:to>
                                    </p:set>
                                    <p:anim calcmode="lin" valueType="num">
                                      <p:cBhvr additive="base">
                                        <p:cTn id="53" dur="500" fill="hold"/>
                                        <p:tgtEl>
                                          <p:spTgt spid="112654"/>
                                        </p:tgtEl>
                                        <p:attrNameLst>
                                          <p:attrName>ppt_x</p:attrName>
                                        </p:attrNameLst>
                                      </p:cBhvr>
                                      <p:tavLst>
                                        <p:tav tm="0">
                                          <p:val>
                                            <p:strVal val="0-#ppt_w/2"/>
                                          </p:val>
                                        </p:tav>
                                        <p:tav tm="100000">
                                          <p:val>
                                            <p:strVal val="#ppt_x"/>
                                          </p:val>
                                        </p:tav>
                                      </p:tavLst>
                                    </p:anim>
                                    <p:anim calcmode="lin" valueType="num">
                                      <p:cBhvr additive="base">
                                        <p:cTn id="54" dur="500" fill="hold"/>
                                        <p:tgtEl>
                                          <p:spTgt spid="112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Modèle Entité / Association (E/A)</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sz="2800" noProof="0" dirty="0">
                <a:solidFill>
                  <a:schemeClr val="tx1">
                    <a:lumMod val="65000"/>
                    <a:lumOff val="35000"/>
                  </a:schemeClr>
                </a:solidFill>
              </a:rPr>
              <a:t>Méthodes de conception de SI</a:t>
            </a:r>
          </a:p>
          <a:p>
            <a:pPr lvl="1"/>
            <a:r>
              <a:rPr lang="fr-FR" sz="2400" noProof="0" dirty="0">
                <a:solidFill>
                  <a:schemeClr val="tx1">
                    <a:lumMod val="65000"/>
                    <a:lumOff val="35000"/>
                  </a:schemeClr>
                </a:solidFill>
              </a:rPr>
              <a:t>E/A</a:t>
            </a:r>
          </a:p>
          <a:p>
            <a:pPr lvl="1"/>
            <a:r>
              <a:rPr lang="fr-FR" sz="2400" noProof="0" dirty="0">
                <a:solidFill>
                  <a:schemeClr val="tx1">
                    <a:lumMod val="65000"/>
                    <a:lumOff val="35000"/>
                  </a:schemeClr>
                </a:solidFill>
              </a:rPr>
              <a:t>UML</a:t>
            </a:r>
          </a:p>
          <a:p>
            <a:pPr lvl="1">
              <a:buNone/>
            </a:pPr>
            <a:endParaRPr lang="fr-FR" sz="2400" noProof="0" dirty="0">
              <a:solidFill>
                <a:schemeClr val="tx1">
                  <a:lumMod val="65000"/>
                  <a:lumOff val="35000"/>
                </a:schemeClr>
              </a:solidFill>
            </a:endParaRPr>
          </a:p>
          <a:p>
            <a:r>
              <a:rPr lang="fr-FR" sz="2800" noProof="0" dirty="0">
                <a:solidFill>
                  <a:schemeClr val="tx1">
                    <a:lumMod val="65000"/>
                    <a:lumOff val="35000"/>
                  </a:schemeClr>
                </a:solidFill>
              </a:rPr>
              <a:t>Méthode E/A</a:t>
            </a:r>
            <a:endParaRPr lang="fr-FR" sz="4000" noProof="0" dirty="0">
              <a:solidFill>
                <a:schemeClr val="tx1">
                  <a:lumMod val="65000"/>
                  <a:lumOff val="35000"/>
                </a:schemeClr>
              </a:solidFill>
            </a:endParaRPr>
          </a:p>
          <a:p>
            <a:pPr lvl="1"/>
            <a:r>
              <a:rPr lang="fr-FR" altLang="fr-FR" sz="2400" noProof="0" dirty="0">
                <a:solidFill>
                  <a:schemeClr val="tx1">
                    <a:lumMod val="65000"/>
                    <a:lumOff val="35000"/>
                  </a:schemeClr>
                </a:solidFill>
              </a:rPr>
              <a:t>Ensemble de </a:t>
            </a:r>
            <a:r>
              <a:rPr lang="fr-FR" altLang="fr-FR" sz="2400" noProof="0" dirty="0">
                <a:solidFill>
                  <a:schemeClr val="accent2"/>
                </a:solidFill>
              </a:rPr>
              <a:t>formalismes graphiques</a:t>
            </a:r>
            <a:br>
              <a:rPr lang="fr-FR" altLang="fr-FR" sz="2400" i="1" noProof="0" dirty="0"/>
            </a:br>
            <a:r>
              <a:rPr lang="fr-FR" altLang="fr-FR" sz="2400" noProof="0" dirty="0">
                <a:solidFill>
                  <a:schemeClr val="tx1">
                    <a:lumMod val="65000"/>
                    <a:lumOff val="35000"/>
                  </a:schemeClr>
                </a:solidFill>
              </a:rPr>
              <a:t>pour la modélisation des données (analyse)</a:t>
            </a:r>
            <a:endParaRPr lang="fr-FR" altLang="fr-FR" sz="2400" noProof="0" dirty="0"/>
          </a:p>
          <a:p>
            <a:pPr>
              <a:buNone/>
            </a:pPr>
            <a:endParaRPr lang="fr-FR" altLang="fr-FR" sz="2400" noProof="0" dirty="0"/>
          </a:p>
          <a:p>
            <a:pPr lvl="1"/>
            <a:r>
              <a:rPr lang="fr-FR" altLang="fr-FR" sz="2400" noProof="0" dirty="0">
                <a:solidFill>
                  <a:schemeClr val="tx1">
                    <a:lumMod val="65000"/>
                    <a:lumOff val="35000"/>
                  </a:schemeClr>
                </a:solidFill>
              </a:rPr>
              <a:t>Mise en œuvre d’une BD : transformation d’un </a:t>
            </a:r>
            <a:r>
              <a:rPr lang="fr-FR" altLang="fr-FR" sz="2400" noProof="0" dirty="0">
                <a:solidFill>
                  <a:schemeClr val="accent2"/>
                </a:solidFill>
              </a:rPr>
              <a:t>modèle conceptuel de données (MCD) E/A </a:t>
            </a:r>
            <a:r>
              <a:rPr lang="fr-FR" altLang="fr-FR" sz="2400" noProof="0" dirty="0">
                <a:solidFill>
                  <a:schemeClr val="tx1">
                    <a:lumMod val="65000"/>
                    <a:lumOff val="35000"/>
                  </a:schemeClr>
                </a:solidFill>
              </a:rPr>
              <a:t>en schéma logique</a:t>
            </a:r>
          </a:p>
          <a:p>
            <a:pPr lvl="1">
              <a:buNone/>
            </a:pPr>
            <a:endParaRPr lang="fr-FR" sz="3600" noProof="0" dirty="0">
              <a:solidFill>
                <a:schemeClr val="tx1">
                  <a:lumMod val="65000"/>
                  <a:lumOff val="35000"/>
                </a:schemeClr>
              </a:solidFill>
            </a:endParaRPr>
          </a:p>
          <a:p>
            <a:endParaRPr lang="fr-FR" sz="4000" noProof="0" dirty="0">
              <a:solidFill>
                <a:schemeClr val="tx1">
                  <a:lumMod val="65000"/>
                  <a:lumOff val="35000"/>
                </a:schemeClr>
              </a:solidFill>
            </a:endParaRPr>
          </a:p>
          <a:p>
            <a:endParaRPr lang="fr-FR" sz="4000" noProof="0" dirty="0">
              <a:solidFill>
                <a:schemeClr val="tx1">
                  <a:lumMod val="65000"/>
                  <a:lumOff val="35000"/>
                </a:schemeClr>
              </a:solidFill>
            </a:endParaRPr>
          </a:p>
        </p:txBody>
      </p:sp>
      <p:sp>
        <p:nvSpPr>
          <p:cNvPr id="9" name="Rectangle 8">
            <a:extLst>
              <a:ext uri="{FF2B5EF4-FFF2-40B4-BE49-F238E27FC236}">
                <a16:creationId xmlns:a16="http://schemas.microsoft.com/office/drawing/2014/main" id="{F83C71FB-E3D6-40C9-BBE5-5952D6A74154}"/>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0" name="Espace réservé du numéro de diapositive 4">
            <a:extLst>
              <a:ext uri="{FF2B5EF4-FFF2-40B4-BE49-F238E27FC236}">
                <a16:creationId xmlns:a16="http://schemas.microsoft.com/office/drawing/2014/main" id="{D5C19CC6-01C2-49BB-A4A6-A07D80998CBC}"/>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14</a:t>
            </a:fld>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Entité et propriétes</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pPr algn="just">
              <a:spcBef>
                <a:spcPts val="0"/>
              </a:spcBef>
            </a:pPr>
            <a:r>
              <a:rPr lang="fr-FR" altLang="fr-FR" noProof="0" dirty="0">
                <a:solidFill>
                  <a:schemeClr val="accent2"/>
                </a:solidFill>
              </a:rPr>
              <a:t>Entité :</a:t>
            </a:r>
            <a:r>
              <a:rPr lang="fr-FR" altLang="fr-FR" noProof="0" dirty="0"/>
              <a:t> </a:t>
            </a:r>
            <a:r>
              <a:rPr lang="fr-FR" altLang="fr-FR" sz="2000" noProof="0" dirty="0">
                <a:solidFill>
                  <a:schemeClr val="tx1">
                    <a:lumMod val="65000"/>
                    <a:lumOff val="35000"/>
                  </a:schemeClr>
                </a:solidFill>
              </a:rPr>
              <a:t>C'est un objet de gestion, un individu, un objet concret, ayant une existence propre et utilisé en tant que tel dans le SI. L'objet possède un identifiant et des propriétés. (Conforme aux choix de gestion de l'entreprise) (ex. CLIENT, FOURNISSEURS, PRODUITS, SALARIES)</a:t>
            </a:r>
          </a:p>
          <a:p>
            <a:pPr algn="just">
              <a:buNone/>
            </a:pPr>
            <a:endParaRPr lang="fr-FR" altLang="fr-FR" sz="2000" noProof="0" dirty="0">
              <a:solidFill>
                <a:schemeClr val="tx1">
                  <a:lumMod val="65000"/>
                  <a:lumOff val="35000"/>
                </a:schemeClr>
              </a:solidFill>
            </a:endParaRPr>
          </a:p>
          <a:p>
            <a:pPr algn="just">
              <a:spcBef>
                <a:spcPts val="0"/>
              </a:spcBef>
            </a:pPr>
            <a:r>
              <a:rPr lang="fr-FR" altLang="fr-FR" noProof="0" dirty="0">
                <a:solidFill>
                  <a:schemeClr val="accent2"/>
                </a:solidFill>
              </a:rPr>
              <a:t>Propriété ou attribut : </a:t>
            </a:r>
            <a:r>
              <a:rPr lang="fr-FR" altLang="fr-FR" sz="2000" noProof="0" dirty="0">
                <a:solidFill>
                  <a:schemeClr val="tx1">
                    <a:lumMod val="65000"/>
                    <a:lumOff val="35000"/>
                  </a:schemeClr>
                </a:solidFill>
              </a:rPr>
              <a:t>Est une donnée élémentaire (conforme au choix de gestion de l'entreprise). Elle décrit les objets et les relations.</a:t>
            </a:r>
          </a:p>
          <a:p>
            <a:pPr marL="381000" lvl="2" indent="0" algn="just">
              <a:spcBef>
                <a:spcPts val="0"/>
              </a:spcBef>
              <a:buNone/>
            </a:pPr>
            <a:r>
              <a:rPr lang="fr-FR" altLang="fr-FR" sz="2000" noProof="0" dirty="0">
                <a:solidFill>
                  <a:schemeClr val="tx1">
                    <a:lumMod val="65000"/>
                    <a:lumOff val="35000"/>
                  </a:schemeClr>
                </a:solidFill>
              </a:rPr>
              <a:t>Une propriété (ou rubrique ou attribut) est une information élémentaire prise sur une entité (ex. Nom et Prénom du client)</a:t>
            </a:r>
          </a:p>
          <a:p>
            <a:pPr marL="381000" lvl="2" indent="0" algn="just">
              <a:spcBef>
                <a:spcPts val="600"/>
              </a:spcBef>
              <a:buNone/>
            </a:pPr>
            <a:endParaRPr lang="fr-FR" altLang="fr-FR" sz="100" noProof="0" dirty="0">
              <a:solidFill>
                <a:schemeClr val="tx1">
                  <a:lumMod val="65000"/>
                  <a:lumOff val="35000"/>
                </a:schemeClr>
              </a:solidFill>
            </a:endParaRPr>
          </a:p>
          <a:p>
            <a:pPr algn="just"/>
            <a:r>
              <a:rPr lang="fr-FR" altLang="fr-FR" noProof="0" dirty="0">
                <a:solidFill>
                  <a:schemeClr val="accent2"/>
                </a:solidFill>
              </a:rPr>
              <a:t>Exemple :</a:t>
            </a:r>
            <a:endParaRPr lang="fr-FR" altLang="fr-FR" sz="2000" noProof="0" dirty="0">
              <a:solidFill>
                <a:schemeClr val="tx1">
                  <a:lumMod val="65000"/>
                  <a:lumOff val="35000"/>
                </a:schemeClr>
              </a:solidFill>
            </a:endParaRPr>
          </a:p>
          <a:p>
            <a:pPr marL="381000" lvl="2" indent="0" algn="just">
              <a:spcBef>
                <a:spcPts val="600"/>
              </a:spcBef>
              <a:buNone/>
            </a:pPr>
            <a:endParaRPr lang="fr-FR" altLang="fr-FR" sz="2000" noProof="0" dirty="0">
              <a:solidFill>
                <a:schemeClr val="tx1">
                  <a:lumMod val="65000"/>
                  <a:lumOff val="35000"/>
                </a:schemeClr>
              </a:solidFill>
            </a:endParaRPr>
          </a:p>
          <a:p>
            <a:pPr marL="381000" lvl="2" indent="0" algn="just">
              <a:spcBef>
                <a:spcPts val="600"/>
              </a:spcBef>
              <a:buNone/>
            </a:pPr>
            <a:endParaRPr lang="fr-FR" altLang="fr-FR" sz="2000"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pic>
        <p:nvPicPr>
          <p:cNvPr id="7" name="Picture 5"/>
          <p:cNvPicPr>
            <a:picLocks noChangeAspect="1" noChangeArrowheads="1"/>
          </p:cNvPicPr>
          <p:nvPr/>
        </p:nvPicPr>
        <p:blipFill>
          <a:blip r:embed="rId2" cstate="print"/>
          <a:srcRect/>
          <a:stretch>
            <a:fillRect/>
          </a:stretch>
        </p:blipFill>
        <p:spPr bwMode="auto">
          <a:xfrm>
            <a:off x="6588224" y="4700165"/>
            <a:ext cx="1447800" cy="1381125"/>
          </a:xfrm>
          <a:prstGeom prst="rect">
            <a:avLst/>
          </a:prstGeom>
          <a:noFill/>
          <a:ln w="9525">
            <a:noFill/>
            <a:miter lim="800000"/>
            <a:headEnd/>
            <a:tailEnd/>
          </a:ln>
        </p:spPr>
      </p:pic>
      <p:sp>
        <p:nvSpPr>
          <p:cNvPr id="10" name="Rectangle 9">
            <a:extLst>
              <a:ext uri="{FF2B5EF4-FFF2-40B4-BE49-F238E27FC236}">
                <a16:creationId xmlns:a16="http://schemas.microsoft.com/office/drawing/2014/main" id="{6E6C3932-FD7B-4BD5-9202-188711C5E8DA}"/>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1" name="Espace réservé du numéro de diapositive 4">
            <a:extLst>
              <a:ext uri="{FF2B5EF4-FFF2-40B4-BE49-F238E27FC236}">
                <a16:creationId xmlns:a16="http://schemas.microsoft.com/office/drawing/2014/main" id="{23C8A886-030E-4139-92AD-CFB13D06A619}"/>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15</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altLang="fr-FR" noProof="0" dirty="0"/>
              <a:t>Domaine, nature d’un attribut</a:t>
            </a:r>
            <a:endParaRPr lang="fr-FR" noProof="0" dirty="0"/>
          </a:p>
        </p:txBody>
      </p:sp>
      <p:sp>
        <p:nvSpPr>
          <p:cNvPr id="8" name="Espace réservé du contenu 7"/>
          <p:cNvSpPr>
            <a:spLocks noGrp="1"/>
          </p:cNvSpPr>
          <p:nvPr>
            <p:ph sz="quarter" idx="4294967295"/>
          </p:nvPr>
        </p:nvSpPr>
        <p:spPr>
          <a:xfrm>
            <a:off x="467544" y="1600200"/>
            <a:ext cx="8153400" cy="4495800"/>
          </a:xfrm>
        </p:spPr>
        <p:txBody>
          <a:bodyPr>
            <a:normAutofit/>
          </a:bodyPr>
          <a:lstStyle/>
          <a:p>
            <a:pPr algn="just"/>
            <a:r>
              <a:rPr lang="fr-FR" altLang="fr-FR" sz="2400" noProof="0" dirty="0">
                <a:solidFill>
                  <a:schemeClr val="accent2"/>
                </a:solidFill>
              </a:rPr>
              <a:t>Domaine : </a:t>
            </a:r>
            <a:r>
              <a:rPr lang="fr-FR" altLang="fr-FR" sz="2000" noProof="0" dirty="0">
                <a:solidFill>
                  <a:schemeClr val="tx1">
                    <a:lumMod val="65000"/>
                    <a:lumOff val="35000"/>
                  </a:schemeClr>
                </a:solidFill>
              </a:rPr>
              <a:t>Ensemble de valeurs d'un attribut, indépendamment de l'entité à laquelle il appartient.</a:t>
            </a:r>
          </a:p>
          <a:p>
            <a:pPr algn="just"/>
            <a:r>
              <a:rPr lang="fr-FR" altLang="fr-FR" sz="2400" noProof="0" dirty="0">
                <a:solidFill>
                  <a:schemeClr val="accent2"/>
                </a:solidFill>
              </a:rPr>
              <a:t>Nature :</a:t>
            </a:r>
            <a:r>
              <a:rPr lang="fr-FR" altLang="fr-FR" noProof="0" dirty="0"/>
              <a:t> </a:t>
            </a:r>
            <a:r>
              <a:rPr lang="fr-FR" altLang="fr-FR" sz="2000" noProof="0" dirty="0">
                <a:solidFill>
                  <a:schemeClr val="tx1">
                    <a:lumMod val="65000"/>
                    <a:lumOff val="35000"/>
                  </a:schemeClr>
                </a:solidFill>
              </a:rPr>
              <a:t>Selon sa </a:t>
            </a:r>
            <a:r>
              <a:rPr lang="fr-FR" altLang="fr-FR" sz="2400" noProof="0" dirty="0">
                <a:solidFill>
                  <a:schemeClr val="accent2"/>
                </a:solidFill>
              </a:rPr>
              <a:t>nature</a:t>
            </a:r>
            <a:r>
              <a:rPr lang="fr-FR" altLang="fr-FR" sz="2000" noProof="0" dirty="0">
                <a:solidFill>
                  <a:schemeClr val="tx1">
                    <a:lumMod val="65000"/>
                    <a:lumOff val="35000"/>
                  </a:schemeClr>
                </a:solidFill>
              </a:rPr>
              <a:t>, un domaine peut être booléen, numérique, caractère, chaîne de caractères, …</a:t>
            </a:r>
            <a:endParaRPr lang="fr-FR" altLang="fr-FR" sz="2400" noProof="0" dirty="0">
              <a:solidFill>
                <a:schemeClr val="bg2"/>
              </a:solidFill>
            </a:endParaRPr>
          </a:p>
          <a:p>
            <a:pPr lvl="1" algn="just"/>
            <a:r>
              <a:rPr lang="fr-FR" altLang="fr-FR" sz="2000" noProof="0" dirty="0">
                <a:solidFill>
                  <a:schemeClr val="tx1">
                    <a:lumMod val="65000"/>
                    <a:lumOff val="35000"/>
                  </a:schemeClr>
                </a:solidFill>
              </a:rPr>
              <a:t>Nombre entier</a:t>
            </a:r>
          </a:p>
          <a:p>
            <a:pPr lvl="1" algn="just"/>
            <a:r>
              <a:rPr lang="fr-FR" altLang="fr-FR" sz="2000" noProof="0" dirty="0">
                <a:solidFill>
                  <a:schemeClr val="tx1">
                    <a:lumMod val="65000"/>
                    <a:lumOff val="35000"/>
                  </a:schemeClr>
                </a:solidFill>
              </a:rPr>
              <a:t>Nombre réel</a:t>
            </a:r>
          </a:p>
          <a:p>
            <a:pPr lvl="1" algn="just"/>
            <a:r>
              <a:rPr lang="fr-FR" altLang="fr-FR" sz="2000" noProof="0" dirty="0">
                <a:solidFill>
                  <a:schemeClr val="tx1">
                    <a:lumMod val="65000"/>
                    <a:lumOff val="35000"/>
                  </a:schemeClr>
                </a:solidFill>
              </a:rPr>
              <a:t>Chaîne de caractères</a:t>
            </a:r>
          </a:p>
          <a:p>
            <a:pPr lvl="1" algn="just"/>
            <a:r>
              <a:rPr lang="fr-FR" altLang="fr-FR" sz="2000" noProof="0" dirty="0">
                <a:solidFill>
                  <a:schemeClr val="tx1">
                    <a:lumMod val="65000"/>
                    <a:lumOff val="35000"/>
                  </a:schemeClr>
                </a:solidFill>
              </a:rPr>
              <a:t>Date</a:t>
            </a:r>
          </a:p>
          <a:p>
            <a:pPr lvl="1" algn="just"/>
            <a:r>
              <a:rPr lang="fr-FR" altLang="fr-FR" sz="2000" noProof="0" dirty="0">
                <a:solidFill>
                  <a:schemeClr val="tx1">
                    <a:lumMod val="65000"/>
                    <a:lumOff val="35000"/>
                  </a:schemeClr>
                </a:solidFill>
              </a:rPr>
              <a:t>…</a:t>
            </a:r>
          </a:p>
          <a:p>
            <a:pPr lvl="1" algn="just">
              <a:buNone/>
            </a:pPr>
            <a:endParaRPr lang="fr-FR" altLang="fr-FR" sz="2000" noProof="0" dirty="0">
              <a:solidFill>
                <a:schemeClr val="tx1">
                  <a:lumMod val="65000"/>
                  <a:lumOff val="35000"/>
                </a:schemeClr>
              </a:solidFill>
            </a:endParaRPr>
          </a:p>
          <a:p>
            <a:pPr algn="just"/>
            <a:r>
              <a:rPr lang="fr-FR" altLang="fr-FR" sz="2400" noProof="0" dirty="0">
                <a:solidFill>
                  <a:schemeClr val="accent2"/>
                </a:solidFill>
              </a:rPr>
              <a:t>Exemple</a:t>
            </a:r>
            <a:r>
              <a:rPr lang="fr-FR" altLang="fr-FR" sz="2300" noProof="0" dirty="0">
                <a:solidFill>
                  <a:schemeClr val="tx1">
                    <a:lumMod val="65000"/>
                    <a:lumOff val="35000"/>
                  </a:schemeClr>
                </a:solidFill>
              </a:rPr>
              <a:t> </a:t>
            </a: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pic>
        <p:nvPicPr>
          <p:cNvPr id="7" name="Picture 6"/>
          <p:cNvPicPr>
            <a:picLocks noChangeAspect="1" noChangeArrowheads="1"/>
          </p:cNvPicPr>
          <p:nvPr/>
        </p:nvPicPr>
        <p:blipFill>
          <a:blip r:embed="rId2" cstate="print"/>
          <a:srcRect/>
          <a:stretch>
            <a:fillRect/>
          </a:stretch>
        </p:blipFill>
        <p:spPr bwMode="auto">
          <a:xfrm>
            <a:off x="6089476" y="4784179"/>
            <a:ext cx="1866900" cy="1381125"/>
          </a:xfrm>
          <a:prstGeom prst="rect">
            <a:avLst/>
          </a:prstGeom>
          <a:noFill/>
          <a:ln w="9525">
            <a:noFill/>
            <a:miter lim="800000"/>
            <a:headEnd/>
            <a:tailEnd/>
          </a:ln>
        </p:spPr>
      </p:pic>
      <p:sp>
        <p:nvSpPr>
          <p:cNvPr id="10" name="Rectangle 9">
            <a:extLst>
              <a:ext uri="{FF2B5EF4-FFF2-40B4-BE49-F238E27FC236}">
                <a16:creationId xmlns:a16="http://schemas.microsoft.com/office/drawing/2014/main" id="{9AD84B51-80FF-4596-B8D4-DBFD7ECEFCE3}"/>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1" name="Espace réservé du numéro de diapositive 4">
            <a:extLst>
              <a:ext uri="{FF2B5EF4-FFF2-40B4-BE49-F238E27FC236}">
                <a16:creationId xmlns:a16="http://schemas.microsoft.com/office/drawing/2014/main" id="{5E3C1D2A-5F83-4C91-94FC-00BF867B8ED0}"/>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16</a:t>
            </a:fld>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Exemple d’entité avec ses attributs</a:t>
            </a:r>
          </a:p>
        </p:txBody>
      </p:sp>
      <p:pic>
        <p:nvPicPr>
          <p:cNvPr id="7" name="Picture 6"/>
          <p:cNvPicPr>
            <a:picLocks noChangeAspect="1" noChangeArrowheads="1"/>
          </p:cNvPicPr>
          <p:nvPr/>
        </p:nvPicPr>
        <p:blipFill>
          <a:blip r:embed="rId2" cstate="print"/>
          <a:srcRect/>
          <a:stretch>
            <a:fillRect/>
          </a:stretch>
        </p:blipFill>
        <p:spPr bwMode="auto">
          <a:xfrm>
            <a:off x="2555776" y="2060848"/>
            <a:ext cx="3933825" cy="2990850"/>
          </a:xfrm>
          <a:prstGeom prst="rect">
            <a:avLst/>
          </a:prstGeom>
          <a:noFill/>
          <a:ln w="9525">
            <a:noFill/>
            <a:miter lim="800000"/>
            <a:headEnd/>
            <a:tailEnd/>
          </a:ln>
        </p:spPr>
      </p:pic>
      <p:sp>
        <p:nvSpPr>
          <p:cNvPr id="8" name="ZoneTexte 7"/>
          <p:cNvSpPr txBox="1"/>
          <p:nvPr/>
        </p:nvSpPr>
        <p:spPr>
          <a:xfrm>
            <a:off x="4211960" y="4077072"/>
            <a:ext cx="1152128" cy="369332"/>
          </a:xfrm>
          <a:prstGeom prst="rect">
            <a:avLst/>
          </a:prstGeom>
          <a:solidFill>
            <a:schemeClr val="bg1"/>
          </a:solidFill>
        </p:spPr>
        <p:txBody>
          <a:bodyPr wrap="square" rtlCol="0">
            <a:spAutoFit/>
          </a:bodyPr>
          <a:lstStyle/>
          <a:p>
            <a:r>
              <a:rPr lang="fr-FR" dirty="0"/>
              <a:t>Chaine[5]</a:t>
            </a:r>
          </a:p>
        </p:txBody>
      </p:sp>
      <p:sp>
        <p:nvSpPr>
          <p:cNvPr id="10" name="Rectangle 9">
            <a:extLst>
              <a:ext uri="{FF2B5EF4-FFF2-40B4-BE49-F238E27FC236}">
                <a16:creationId xmlns:a16="http://schemas.microsoft.com/office/drawing/2014/main" id="{C6912A1F-FAAD-43F8-9BE2-B567A05DF7FC}"/>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1" name="Espace réservé du numéro de diapositive 4">
            <a:extLst>
              <a:ext uri="{FF2B5EF4-FFF2-40B4-BE49-F238E27FC236}">
                <a16:creationId xmlns:a16="http://schemas.microsoft.com/office/drawing/2014/main" id="{DC2CEBF6-5EA9-4313-A2EF-BD3E9823379D}"/>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17</a:t>
            </a:fld>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Instances</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sz="3200" noProof="0" dirty="0">
                <a:solidFill>
                  <a:schemeClr val="accent2"/>
                </a:solidFill>
              </a:rPr>
              <a:t>Entité </a:t>
            </a:r>
            <a:r>
              <a:rPr lang="fr-FR" altLang="fr-FR" sz="3200" noProof="0" dirty="0">
                <a:solidFill>
                  <a:schemeClr val="accent2"/>
                </a:solidFill>
              </a:rPr>
              <a:t>:</a:t>
            </a:r>
            <a:r>
              <a:rPr lang="fr-FR" altLang="fr-FR" sz="3200" noProof="0" dirty="0"/>
              <a:t> </a:t>
            </a:r>
            <a:r>
              <a:rPr lang="fr-FR" altLang="fr-FR" sz="2800" noProof="0" dirty="0">
                <a:solidFill>
                  <a:schemeClr val="tx1">
                    <a:lumMod val="65000"/>
                    <a:lumOff val="35000"/>
                  </a:schemeClr>
                </a:solidFill>
              </a:rPr>
              <a:t>ex. CLIENT</a:t>
            </a:r>
          </a:p>
          <a:p>
            <a:r>
              <a:rPr lang="fr-FR" altLang="fr-FR" sz="3200" noProof="0" dirty="0">
                <a:solidFill>
                  <a:schemeClr val="accent2"/>
                </a:solidFill>
              </a:rPr>
              <a:t>Instances</a:t>
            </a:r>
            <a:r>
              <a:rPr lang="fr-FR" altLang="fr-FR" sz="3200" b="1" noProof="0" dirty="0"/>
              <a:t> </a:t>
            </a:r>
            <a:r>
              <a:rPr lang="fr-FR" altLang="fr-FR" sz="2800" noProof="0" dirty="0">
                <a:solidFill>
                  <a:schemeClr val="tx1">
                    <a:lumMod val="65000"/>
                    <a:lumOff val="35000"/>
                  </a:schemeClr>
                </a:solidFill>
              </a:rPr>
              <a:t>(exemples) de l’entité CLIENT :</a:t>
            </a:r>
            <a:br>
              <a:rPr lang="fr-FR" altLang="fr-FR" sz="2800" noProof="0" dirty="0">
                <a:solidFill>
                  <a:schemeClr val="tx1">
                    <a:lumMod val="65000"/>
                    <a:lumOff val="35000"/>
                  </a:schemeClr>
                </a:solidFill>
              </a:rPr>
            </a:br>
            <a:r>
              <a:rPr lang="fr-FR" altLang="fr-FR" sz="2800" noProof="0" dirty="0">
                <a:solidFill>
                  <a:schemeClr val="tx1">
                    <a:lumMod val="65000"/>
                    <a:lumOff val="35000"/>
                  </a:schemeClr>
                </a:solidFill>
              </a:rPr>
              <a:t>les clients</a:t>
            </a:r>
          </a:p>
          <a:p>
            <a:pPr>
              <a:lnSpc>
                <a:spcPct val="90000"/>
              </a:lnSpc>
            </a:pPr>
            <a:endParaRPr lang="fr-FR" altLang="fr-FR" sz="2800" noProof="0" dirty="0">
              <a:solidFill>
                <a:schemeClr val="tx1">
                  <a:lumMod val="65000"/>
                  <a:lumOff val="35000"/>
                </a:schemeClr>
              </a:solidFill>
            </a:endParaRPr>
          </a:p>
          <a:p>
            <a:pPr lvl="1">
              <a:lnSpc>
                <a:spcPct val="90000"/>
              </a:lnSpc>
            </a:pPr>
            <a:r>
              <a:rPr lang="fr-FR" altLang="fr-FR" sz="2800" noProof="0" dirty="0">
                <a:solidFill>
                  <a:schemeClr val="tx1">
                    <a:lumMod val="65000"/>
                    <a:lumOff val="35000"/>
                  </a:schemeClr>
                </a:solidFill>
              </a:rPr>
              <a:t> Albert Dupont</a:t>
            </a:r>
          </a:p>
          <a:p>
            <a:pPr lvl="1">
              <a:lnSpc>
                <a:spcPct val="90000"/>
              </a:lnSpc>
            </a:pPr>
            <a:r>
              <a:rPr lang="fr-FR" altLang="fr-FR" sz="2800" noProof="0" dirty="0">
                <a:solidFill>
                  <a:schemeClr val="tx1">
                    <a:lumMod val="65000"/>
                    <a:lumOff val="35000"/>
                  </a:schemeClr>
                </a:solidFill>
              </a:rPr>
              <a:t> James West</a:t>
            </a:r>
          </a:p>
          <a:p>
            <a:pPr lvl="1">
              <a:lnSpc>
                <a:spcPct val="90000"/>
              </a:lnSpc>
            </a:pPr>
            <a:r>
              <a:rPr lang="fr-FR" altLang="fr-FR" sz="2800" noProof="0" dirty="0">
                <a:solidFill>
                  <a:schemeClr val="tx1">
                    <a:lumMod val="65000"/>
                    <a:lumOff val="35000"/>
                  </a:schemeClr>
                </a:solidFill>
              </a:rPr>
              <a:t> Marie Martin</a:t>
            </a:r>
          </a:p>
          <a:p>
            <a:pPr lvl="1">
              <a:lnSpc>
                <a:spcPct val="90000"/>
              </a:lnSpc>
            </a:pPr>
            <a:r>
              <a:rPr lang="fr-FR" altLang="fr-FR" sz="2800" noProof="0" dirty="0">
                <a:solidFill>
                  <a:schemeClr val="tx1">
                    <a:lumMod val="65000"/>
                    <a:lumOff val="35000"/>
                  </a:schemeClr>
                </a:solidFill>
              </a:rPr>
              <a:t> Gaston Durand</a:t>
            </a:r>
          </a:p>
          <a:p>
            <a:pPr lvl="1">
              <a:lnSpc>
                <a:spcPct val="90000"/>
              </a:lnSpc>
            </a:pPr>
            <a:r>
              <a:rPr lang="fr-FR" altLang="fr-FR" sz="2800" noProof="0" dirty="0">
                <a:solidFill>
                  <a:schemeClr val="tx1">
                    <a:lumMod val="65000"/>
                    <a:lumOff val="35000"/>
                  </a:schemeClr>
                </a:solidFill>
              </a:rPr>
              <a:t> ...</a:t>
            </a:r>
          </a:p>
          <a:p>
            <a:pPr lvl="1">
              <a:buNone/>
            </a:pPr>
            <a:endParaRPr lang="fr-FR" sz="3200" noProof="0" dirty="0">
              <a:solidFill>
                <a:schemeClr val="tx1">
                  <a:lumMod val="65000"/>
                  <a:lumOff val="35000"/>
                </a:schemeClr>
              </a:solidFill>
            </a:endParaRPr>
          </a:p>
          <a:p>
            <a:endParaRPr lang="fr-FR" sz="3600" noProof="0" dirty="0">
              <a:solidFill>
                <a:schemeClr val="tx1">
                  <a:lumMod val="65000"/>
                  <a:lumOff val="35000"/>
                </a:schemeClr>
              </a:solidFill>
            </a:endParaRPr>
          </a:p>
          <a:p>
            <a:endParaRPr lang="fr-FR" sz="3600"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5FA667B3-588B-49D1-9F6B-987BCA992C32}"/>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31284231-280A-4D78-ACB3-CDC964E3B663}"/>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18</a:t>
            </a:fld>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Identifiant</a:t>
            </a:r>
          </a:p>
        </p:txBody>
      </p:sp>
      <p:sp>
        <p:nvSpPr>
          <p:cNvPr id="8" name="Espace réservé du contenu 7"/>
          <p:cNvSpPr>
            <a:spLocks noGrp="1"/>
          </p:cNvSpPr>
          <p:nvPr>
            <p:ph sz="quarter" idx="4294967295"/>
          </p:nvPr>
        </p:nvSpPr>
        <p:spPr>
          <a:xfrm>
            <a:off x="467544" y="1600200"/>
            <a:ext cx="8676456" cy="4495800"/>
          </a:xfrm>
        </p:spPr>
        <p:txBody>
          <a:bodyPr>
            <a:normAutofit/>
          </a:bodyPr>
          <a:lstStyle/>
          <a:p>
            <a:r>
              <a:rPr lang="fr-FR" noProof="0" dirty="0">
                <a:solidFill>
                  <a:schemeClr val="tx1">
                    <a:lumMod val="65000"/>
                    <a:lumOff val="35000"/>
                  </a:schemeClr>
                </a:solidFill>
              </a:rPr>
              <a:t>Liste des clients</a:t>
            </a:r>
          </a:p>
          <a:p>
            <a:pPr>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r>
              <a:rPr lang="fr-FR" noProof="0" dirty="0">
                <a:solidFill>
                  <a:schemeClr val="tx1">
                    <a:lumMod val="65000"/>
                    <a:lumOff val="35000"/>
                  </a:schemeClr>
                </a:solidFill>
              </a:rPr>
              <a:t>Problème : </a:t>
            </a:r>
            <a:r>
              <a:rPr lang="fr-FR" altLang="fr-FR" noProof="0" dirty="0">
                <a:solidFill>
                  <a:schemeClr val="tx1">
                    <a:lumMod val="65000"/>
                    <a:lumOff val="35000"/>
                  </a:schemeClr>
                </a:solidFill>
              </a:rPr>
              <a:t>Comment distinguer les Dupont ?</a:t>
            </a:r>
            <a:endParaRPr lang="fr-FR" noProof="0" dirty="0">
              <a:solidFill>
                <a:schemeClr val="tx1">
                  <a:lumMod val="65000"/>
                  <a:lumOff val="35000"/>
                </a:schemeClr>
              </a:solidFill>
            </a:endParaRPr>
          </a:p>
        </p:txBody>
      </p:sp>
      <p:sp>
        <p:nvSpPr>
          <p:cNvPr id="7" name="Rectangle 4"/>
          <p:cNvSpPr>
            <a:spLocks noChangeArrowheads="1"/>
          </p:cNvSpPr>
          <p:nvPr/>
        </p:nvSpPr>
        <p:spPr bwMode="auto">
          <a:xfrm>
            <a:off x="1116013" y="2636838"/>
            <a:ext cx="7739619" cy="2554545"/>
          </a:xfrm>
          <a:prstGeom prst="rect">
            <a:avLst/>
          </a:prstGeom>
          <a:noFill/>
          <a:ln w="38100" cmpd="dbl">
            <a:solidFill>
              <a:schemeClr val="tx1"/>
            </a:solidFill>
            <a:miter lim="800000"/>
            <a:headEnd/>
            <a:tailEnd/>
          </a:ln>
        </p:spPr>
        <p:txBody>
          <a:bodyPr wrap="none">
            <a:spAutoFit/>
          </a:bodyPr>
          <a:lstStyle/>
          <a:p>
            <a:pPr eaLnBrk="0" hangingPunct="0"/>
            <a:r>
              <a:rPr lang="fr-FR" altLang="fr-FR" sz="2000" dirty="0">
                <a:solidFill>
                  <a:schemeClr val="accent2"/>
                </a:solidFill>
              </a:rPr>
              <a:t>Nom		Prénom		Date de Naissance	Etc.</a:t>
            </a:r>
          </a:p>
          <a:p>
            <a:pPr eaLnBrk="0" hangingPunct="0"/>
            <a:r>
              <a:rPr lang="fr-FR" altLang="fr-FR" sz="2000" dirty="0">
                <a:solidFill>
                  <a:schemeClr val="tx1">
                    <a:lumMod val="65000"/>
                    <a:lumOff val="35000"/>
                  </a:schemeClr>
                </a:solidFill>
              </a:rPr>
              <a:t>Dupont		Albert		01/06/70		...</a:t>
            </a:r>
          </a:p>
          <a:p>
            <a:pPr eaLnBrk="0" hangingPunct="0"/>
            <a:r>
              <a:rPr lang="fr-FR" altLang="fr-FR" sz="2000" dirty="0">
                <a:solidFill>
                  <a:schemeClr val="tx1">
                    <a:lumMod val="65000"/>
                    <a:lumOff val="35000"/>
                  </a:schemeClr>
                </a:solidFill>
              </a:rPr>
              <a:t>West		James		03/09/63		...</a:t>
            </a:r>
          </a:p>
          <a:p>
            <a:pPr eaLnBrk="0" hangingPunct="0"/>
            <a:r>
              <a:rPr lang="fr-FR" altLang="fr-FR" sz="2000" dirty="0">
                <a:solidFill>
                  <a:schemeClr val="tx1">
                    <a:lumMod val="65000"/>
                    <a:lumOff val="35000"/>
                  </a:schemeClr>
                </a:solidFill>
              </a:rPr>
              <a:t>Martin		Marie		05/06/78		...</a:t>
            </a:r>
          </a:p>
          <a:p>
            <a:pPr eaLnBrk="0" hangingPunct="0"/>
            <a:r>
              <a:rPr lang="fr-FR" altLang="fr-FR" sz="2000" dirty="0">
                <a:solidFill>
                  <a:schemeClr val="tx1">
                    <a:lumMod val="65000"/>
                    <a:lumOff val="35000"/>
                  </a:schemeClr>
                </a:solidFill>
              </a:rPr>
              <a:t>Durand		Gaston		15/11/80		...</a:t>
            </a:r>
          </a:p>
          <a:p>
            <a:pPr eaLnBrk="0" hangingPunct="0"/>
            <a:r>
              <a:rPr lang="fr-FR" altLang="fr-FR" sz="2000" dirty="0">
                <a:solidFill>
                  <a:schemeClr val="tx1">
                    <a:lumMod val="65000"/>
                    <a:lumOff val="35000"/>
                  </a:schemeClr>
                </a:solidFill>
              </a:rPr>
              <a:t>Tessier		Justine		28/02/75			...</a:t>
            </a:r>
          </a:p>
          <a:p>
            <a:pPr eaLnBrk="0" hangingPunct="0"/>
            <a:r>
              <a:rPr lang="fr-FR" altLang="fr-FR" sz="2000" dirty="0">
                <a:solidFill>
                  <a:schemeClr val="tx1">
                    <a:lumMod val="65000"/>
                    <a:lumOff val="35000"/>
                  </a:schemeClr>
                </a:solidFill>
              </a:rPr>
              <a:t>Dupont		Noémie		18/09/57		...</a:t>
            </a:r>
          </a:p>
          <a:p>
            <a:pPr eaLnBrk="0" hangingPunct="0"/>
            <a:r>
              <a:rPr lang="fr-FR" altLang="fr-FR" sz="2000" dirty="0">
                <a:solidFill>
                  <a:schemeClr val="tx1">
                    <a:lumMod val="65000"/>
                    <a:lumOff val="35000"/>
                  </a:schemeClr>
                </a:solidFill>
              </a:rPr>
              <a:t>Dupont		Albert		23/05/33		...</a:t>
            </a:r>
          </a:p>
        </p:txBody>
      </p:sp>
      <p:cxnSp>
        <p:nvCxnSpPr>
          <p:cNvPr id="10" name="Connecteur droit 9"/>
          <p:cNvCxnSpPr/>
          <p:nvPr/>
        </p:nvCxnSpPr>
        <p:spPr>
          <a:xfrm>
            <a:off x="1115616" y="2996952"/>
            <a:ext cx="7704856"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BD94CC5-2CEC-4C0B-9ED7-03FAED50A374}"/>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2" name="Espace réservé du numéro de diapositive 4">
            <a:extLst>
              <a:ext uri="{FF2B5EF4-FFF2-40B4-BE49-F238E27FC236}">
                <a16:creationId xmlns:a16="http://schemas.microsoft.com/office/drawing/2014/main" id="{AD79C62A-15C5-4638-8237-7B7CEC3E7867}"/>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19</a:t>
            </a:fld>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Organisation du cours</a:t>
            </a:r>
          </a:p>
        </p:txBody>
      </p:sp>
      <p:sp>
        <p:nvSpPr>
          <p:cNvPr id="8" name="Espace réservé du contenu 7"/>
          <p:cNvSpPr>
            <a:spLocks noGrp="1"/>
          </p:cNvSpPr>
          <p:nvPr>
            <p:ph sz="quarter" idx="4294967295"/>
          </p:nvPr>
        </p:nvSpPr>
        <p:spPr>
          <a:xfrm>
            <a:off x="523056" y="1600200"/>
            <a:ext cx="8153400" cy="4495800"/>
          </a:xfrm>
        </p:spPr>
        <p:txBody>
          <a:bodyPr>
            <a:normAutofit fontScale="92500" lnSpcReduction="20000"/>
          </a:bodyPr>
          <a:lstStyle/>
          <a:p>
            <a:r>
              <a:rPr lang="fr-FR" noProof="0" dirty="0">
                <a:solidFill>
                  <a:schemeClr val="tx1">
                    <a:lumMod val="65000"/>
                    <a:lumOff val="35000"/>
                  </a:schemeClr>
                </a:solidFill>
              </a:rPr>
              <a:t>21 H CM,  8,75 H TD et 8,75 H TP</a:t>
            </a:r>
          </a:p>
          <a:p>
            <a:pPr>
              <a:buNone/>
            </a:pPr>
            <a:endParaRPr lang="fr-FR" noProof="0" dirty="0">
              <a:solidFill>
                <a:schemeClr val="tx1">
                  <a:lumMod val="65000"/>
                  <a:lumOff val="35000"/>
                </a:schemeClr>
              </a:solidFill>
            </a:endParaRPr>
          </a:p>
          <a:p>
            <a:r>
              <a:rPr lang="fr-FR" noProof="0" dirty="0">
                <a:solidFill>
                  <a:schemeClr val="tx1">
                    <a:lumMod val="65000"/>
                    <a:lumOff val="35000"/>
                  </a:schemeClr>
                </a:solidFill>
              </a:rPr>
              <a:t>Evaluation </a:t>
            </a:r>
          </a:p>
          <a:p>
            <a:pPr lvl="1"/>
            <a:r>
              <a:rPr lang="fr-FR" noProof="0" dirty="0">
                <a:solidFill>
                  <a:schemeClr val="tx1">
                    <a:lumMod val="65000"/>
                    <a:lumOff val="35000"/>
                  </a:schemeClr>
                </a:solidFill>
              </a:rPr>
              <a:t>Epreuve écrite </a:t>
            </a:r>
          </a:p>
          <a:p>
            <a:pPr lvl="1"/>
            <a:r>
              <a:rPr lang="fr-FR" noProof="0" dirty="0">
                <a:solidFill>
                  <a:schemeClr val="tx1">
                    <a:lumMod val="65000"/>
                    <a:lumOff val="35000"/>
                  </a:schemeClr>
                </a:solidFill>
              </a:rPr>
              <a:t>Projet</a:t>
            </a:r>
            <a:r>
              <a:rPr lang="fr-FR" noProof="0" dirty="0"/>
              <a:t>				</a:t>
            </a:r>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r>
              <a:rPr lang="fr-FR" noProof="0" dirty="0">
                <a:solidFill>
                  <a:schemeClr val="tx1">
                    <a:lumMod val="65000"/>
                    <a:lumOff val="35000"/>
                  </a:schemeClr>
                </a:solidFill>
              </a:rPr>
              <a:t>Contenu </a:t>
            </a:r>
          </a:p>
          <a:p>
            <a:pPr lvl="1"/>
            <a:r>
              <a:rPr lang="fr-FR" noProof="0" dirty="0">
                <a:solidFill>
                  <a:schemeClr val="tx1">
                    <a:lumMod val="65000"/>
                    <a:lumOff val="35000"/>
                  </a:schemeClr>
                </a:solidFill>
              </a:rPr>
              <a:t>Systèmes d’information</a:t>
            </a:r>
          </a:p>
          <a:p>
            <a:pPr lvl="1"/>
            <a:r>
              <a:rPr lang="fr-FR" noProof="0" dirty="0">
                <a:solidFill>
                  <a:schemeClr val="tx1">
                    <a:lumMod val="65000"/>
                    <a:lumOff val="35000"/>
                  </a:schemeClr>
                </a:solidFill>
              </a:rPr>
              <a:t>Bases de données relationnelles</a:t>
            </a:r>
          </a:p>
          <a:p>
            <a:pPr lvl="1"/>
            <a:r>
              <a:rPr lang="fr-FR" noProof="0" dirty="0">
                <a:solidFill>
                  <a:schemeClr val="tx1">
                    <a:lumMod val="65000"/>
                    <a:lumOff val="35000"/>
                  </a:schemeClr>
                </a:solidFill>
              </a:rPr>
              <a:t>Langage SQL</a:t>
            </a:r>
          </a:p>
          <a:p>
            <a:pPr lvl="1"/>
            <a:r>
              <a:rPr lang="fr-FR" noProof="0" dirty="0">
                <a:solidFill>
                  <a:schemeClr val="tx1">
                    <a:lumMod val="65000"/>
                    <a:lumOff val="35000"/>
                  </a:schemeClr>
                </a:solidFill>
              </a:rPr>
              <a:t>SGBD ACCESS</a:t>
            </a: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5" name="Espace réservé du numéro de diapositive 4">
            <a:extLst>
              <a:ext uri="{FF2B5EF4-FFF2-40B4-BE49-F238E27FC236}">
                <a16:creationId xmlns:a16="http://schemas.microsoft.com/office/drawing/2014/main" id="{1D70E3A9-51BE-41CB-99A2-2DD0B43DF215}"/>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a:t>
            </a:fld>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Identifiant</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noProof="0" dirty="0">
                <a:solidFill>
                  <a:schemeClr val="tx1">
                    <a:lumMod val="65000"/>
                    <a:lumOff val="35000"/>
                  </a:schemeClr>
                </a:solidFill>
              </a:rPr>
              <a:t>Solution : Ajouter </a:t>
            </a:r>
            <a:r>
              <a:rPr lang="fr-FR" altLang="fr-FR" noProof="0" dirty="0">
                <a:solidFill>
                  <a:schemeClr val="tx1">
                    <a:lumMod val="65000"/>
                    <a:lumOff val="35000"/>
                  </a:schemeClr>
                </a:solidFill>
              </a:rPr>
              <a:t>un attribut </a:t>
            </a:r>
            <a:r>
              <a:rPr lang="fr-FR" altLang="fr-FR" sz="3200" noProof="0" dirty="0">
                <a:solidFill>
                  <a:schemeClr val="accent1">
                    <a:lumMod val="75000"/>
                  </a:schemeClr>
                </a:solidFill>
              </a:rPr>
              <a:t>Numéro</a:t>
            </a:r>
            <a:r>
              <a:rPr lang="fr-FR" altLang="fr-FR" sz="3200" noProof="0" dirty="0">
                <a:solidFill>
                  <a:schemeClr val="accent2"/>
                </a:solidFill>
              </a:rPr>
              <a:t> </a:t>
            </a:r>
            <a:r>
              <a:rPr lang="fr-FR" altLang="fr-FR" noProof="0" dirty="0">
                <a:solidFill>
                  <a:schemeClr val="tx1">
                    <a:lumMod val="65000"/>
                    <a:lumOff val="35000"/>
                  </a:schemeClr>
                </a:solidFill>
              </a:rPr>
              <a:t>de</a:t>
            </a:r>
            <a:r>
              <a:rPr lang="fr-FR" altLang="fr-FR" sz="3200" noProof="0" dirty="0">
                <a:solidFill>
                  <a:schemeClr val="accent2"/>
                </a:solidFill>
              </a:rPr>
              <a:t> </a:t>
            </a:r>
            <a:r>
              <a:rPr lang="fr-FR" altLang="fr-FR" noProof="0" dirty="0">
                <a:solidFill>
                  <a:schemeClr val="tx1">
                    <a:lumMod val="65000"/>
                    <a:lumOff val="35000"/>
                  </a:schemeClr>
                </a:solidFill>
              </a:rPr>
              <a:t>client</a:t>
            </a:r>
            <a:r>
              <a:rPr lang="fr-FR" altLang="fr-FR" sz="3200" noProof="0" dirty="0">
                <a:solidFill>
                  <a:schemeClr val="accent2"/>
                </a:solidFill>
              </a:rPr>
              <a:t> </a:t>
            </a:r>
            <a:r>
              <a:rPr lang="fr-FR" altLang="fr-FR" noProof="0" dirty="0">
                <a:solidFill>
                  <a:schemeClr val="tx1">
                    <a:lumMod val="65000"/>
                    <a:lumOff val="35000"/>
                  </a:schemeClr>
                </a:solidFill>
              </a:rPr>
              <a:t>!</a:t>
            </a: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4"/>
          <p:cNvSpPr>
            <a:spLocks noChangeArrowheads="1"/>
          </p:cNvSpPr>
          <p:nvPr/>
        </p:nvSpPr>
        <p:spPr bwMode="auto">
          <a:xfrm>
            <a:off x="755650" y="2997200"/>
            <a:ext cx="7571303" cy="2554545"/>
          </a:xfrm>
          <a:prstGeom prst="rect">
            <a:avLst/>
          </a:prstGeom>
          <a:noFill/>
          <a:ln w="38100" cmpd="dbl">
            <a:solidFill>
              <a:schemeClr val="tx1"/>
            </a:solidFill>
            <a:miter lim="800000"/>
            <a:headEnd/>
            <a:tailEnd/>
          </a:ln>
        </p:spPr>
        <p:txBody>
          <a:bodyPr wrap="none">
            <a:spAutoFit/>
          </a:bodyPr>
          <a:lstStyle/>
          <a:p>
            <a:pPr eaLnBrk="0" hangingPunct="0"/>
            <a:r>
              <a:rPr lang="fr-FR" altLang="fr-FR" sz="2000" b="1" i="1" u="sng" dirty="0">
                <a:solidFill>
                  <a:schemeClr val="accent1">
                    <a:lumMod val="75000"/>
                  </a:schemeClr>
                </a:solidFill>
              </a:rPr>
              <a:t>Numéro</a:t>
            </a:r>
            <a:r>
              <a:rPr lang="fr-FR" altLang="fr-FR" sz="2000" i="1" u="sng" dirty="0">
                <a:solidFill>
                  <a:schemeClr val="accent2"/>
                </a:solidFill>
              </a:rPr>
              <a:t>		Nom		Prénom		Date de Naissance</a:t>
            </a:r>
            <a:endParaRPr lang="fr-FR" altLang="fr-FR" sz="2000" dirty="0">
              <a:solidFill>
                <a:schemeClr val="accent2"/>
              </a:solidFill>
            </a:endParaRPr>
          </a:p>
          <a:p>
            <a:pPr eaLnBrk="0" hangingPunct="0"/>
            <a:r>
              <a:rPr lang="fr-FR" altLang="fr-FR" sz="2000" dirty="0">
                <a:solidFill>
                  <a:schemeClr val="tx1">
                    <a:lumMod val="65000"/>
                    <a:lumOff val="35000"/>
                  </a:schemeClr>
                </a:solidFill>
              </a:rPr>
              <a:t>1110		Dupont		Albert		01/06/70	</a:t>
            </a:r>
          </a:p>
          <a:p>
            <a:pPr eaLnBrk="0" hangingPunct="0"/>
            <a:r>
              <a:rPr lang="fr-FR" altLang="fr-FR" sz="2000" dirty="0">
                <a:solidFill>
                  <a:schemeClr val="tx1">
                    <a:lumMod val="65000"/>
                    <a:lumOff val="35000"/>
                  </a:schemeClr>
                </a:solidFill>
              </a:rPr>
              <a:t>2002		West		James		03/09/63	</a:t>
            </a:r>
          </a:p>
          <a:p>
            <a:pPr eaLnBrk="0" hangingPunct="0"/>
            <a:r>
              <a:rPr lang="fr-FR" altLang="fr-FR" sz="2000" dirty="0">
                <a:solidFill>
                  <a:schemeClr val="tx1">
                    <a:lumMod val="65000"/>
                    <a:lumOff val="35000"/>
                  </a:schemeClr>
                </a:solidFill>
              </a:rPr>
              <a:t>3333		Martin		Marie		05/06/78</a:t>
            </a:r>
          </a:p>
          <a:p>
            <a:pPr eaLnBrk="0" hangingPunct="0"/>
            <a:r>
              <a:rPr lang="fr-FR" altLang="fr-FR" sz="2000" dirty="0">
                <a:solidFill>
                  <a:schemeClr val="tx1">
                    <a:lumMod val="65000"/>
                    <a:lumOff val="35000"/>
                  </a:schemeClr>
                </a:solidFill>
              </a:rPr>
              <a:t>4042		Durand		Gaston		05/11/80</a:t>
            </a:r>
          </a:p>
          <a:p>
            <a:pPr eaLnBrk="0" hangingPunct="0"/>
            <a:r>
              <a:rPr lang="fr-FR" altLang="fr-FR" sz="2000" dirty="0">
                <a:solidFill>
                  <a:schemeClr val="tx1">
                    <a:lumMod val="65000"/>
                    <a:lumOff val="35000"/>
                  </a:schemeClr>
                </a:solidFill>
              </a:rPr>
              <a:t>5552		Tessier 		Justine		28/02/75</a:t>
            </a:r>
          </a:p>
          <a:p>
            <a:pPr eaLnBrk="0" hangingPunct="0"/>
            <a:r>
              <a:rPr lang="fr-FR" altLang="fr-FR" sz="2000" dirty="0">
                <a:solidFill>
                  <a:schemeClr val="tx1">
                    <a:lumMod val="65000"/>
                    <a:lumOff val="35000"/>
                  </a:schemeClr>
                </a:solidFill>
              </a:rPr>
              <a:t>6789		Dupont		Noémie		18/09/57	</a:t>
            </a:r>
          </a:p>
          <a:p>
            <a:pPr eaLnBrk="0" hangingPunct="0"/>
            <a:r>
              <a:rPr lang="fr-FR" altLang="fr-FR" sz="2000" dirty="0">
                <a:solidFill>
                  <a:schemeClr val="tx1">
                    <a:lumMod val="65000"/>
                    <a:lumOff val="35000"/>
                  </a:schemeClr>
                </a:solidFill>
              </a:rPr>
              <a:t>7000		Dupont		Albert		23/05/33</a:t>
            </a:r>
          </a:p>
        </p:txBody>
      </p:sp>
      <p:sp>
        <p:nvSpPr>
          <p:cNvPr id="9" name="Rectangle 8">
            <a:extLst>
              <a:ext uri="{FF2B5EF4-FFF2-40B4-BE49-F238E27FC236}">
                <a16:creationId xmlns:a16="http://schemas.microsoft.com/office/drawing/2014/main" id="{E1D664EC-A1CE-4596-942B-BAAA5CDBE558}"/>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0" name="Espace réservé du numéro de diapositive 4">
            <a:extLst>
              <a:ext uri="{FF2B5EF4-FFF2-40B4-BE49-F238E27FC236}">
                <a16:creationId xmlns:a16="http://schemas.microsoft.com/office/drawing/2014/main" id="{DD421094-AC67-4F50-885D-735E22DDDC9B}"/>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20</a:t>
            </a:fld>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Identifiant</a:t>
            </a:r>
          </a:p>
        </p:txBody>
      </p:sp>
      <p:sp>
        <p:nvSpPr>
          <p:cNvPr id="8" name="Espace réservé du contenu 7"/>
          <p:cNvSpPr>
            <a:spLocks noGrp="1"/>
          </p:cNvSpPr>
          <p:nvPr>
            <p:ph sz="quarter" idx="4294967295"/>
          </p:nvPr>
        </p:nvSpPr>
        <p:spPr>
          <a:xfrm>
            <a:off x="467544" y="1600200"/>
            <a:ext cx="8153400" cy="4495800"/>
          </a:xfrm>
        </p:spPr>
        <p:txBody>
          <a:bodyPr>
            <a:normAutofit fontScale="85000" lnSpcReduction="20000"/>
          </a:bodyPr>
          <a:lstStyle/>
          <a:p>
            <a:r>
              <a:rPr lang="fr-FR" altLang="fr-FR" sz="2400" noProof="0" dirty="0">
                <a:solidFill>
                  <a:schemeClr val="tx1">
                    <a:lumMod val="65000"/>
                    <a:lumOff val="35000"/>
                  </a:schemeClr>
                </a:solidFill>
              </a:rPr>
              <a:t>Le numéro de client est un attribut </a:t>
            </a:r>
            <a:r>
              <a:rPr lang="fr-FR" altLang="fr-FR" sz="2400" noProof="0" dirty="0">
                <a:solidFill>
                  <a:schemeClr val="accent2"/>
                </a:solidFill>
              </a:rPr>
              <a:t>identifiant</a:t>
            </a:r>
            <a:r>
              <a:rPr lang="fr-FR" altLang="fr-FR" sz="2400" noProof="0" dirty="0">
                <a:solidFill>
                  <a:schemeClr val="tx1">
                    <a:lumMod val="65000"/>
                    <a:lumOff val="35000"/>
                  </a:schemeClr>
                </a:solidFill>
              </a:rPr>
              <a:t>. Un identifiant caractérise</a:t>
            </a:r>
            <a:r>
              <a:rPr lang="fr-FR" altLang="fr-FR" sz="2400" noProof="0" dirty="0"/>
              <a:t> </a:t>
            </a:r>
            <a:r>
              <a:rPr lang="fr-FR" altLang="fr-FR" sz="2400" noProof="0" dirty="0">
                <a:solidFill>
                  <a:schemeClr val="accent2"/>
                </a:solidFill>
              </a:rPr>
              <a:t>de façon unique </a:t>
            </a:r>
            <a:r>
              <a:rPr lang="fr-FR" altLang="fr-FR" sz="2400" noProof="0" dirty="0">
                <a:solidFill>
                  <a:schemeClr val="tx1">
                    <a:lumMod val="65000"/>
                    <a:lumOff val="35000"/>
                  </a:schemeClr>
                </a:solidFill>
              </a:rPr>
              <a:t>les instances d’une entité</a:t>
            </a:r>
          </a:p>
          <a:p>
            <a:pPr>
              <a:lnSpc>
                <a:spcPct val="80000"/>
              </a:lnSpc>
              <a:buNone/>
            </a:pPr>
            <a:endParaRPr lang="fr-FR" altLang="fr-FR" sz="2400" noProof="0" dirty="0"/>
          </a:p>
          <a:p>
            <a:pPr>
              <a:lnSpc>
                <a:spcPct val="80000"/>
              </a:lnSpc>
              <a:buNone/>
            </a:pPr>
            <a:endParaRPr lang="fr-FR" altLang="fr-FR" sz="2400" noProof="0" dirty="0"/>
          </a:p>
          <a:p>
            <a:pPr>
              <a:lnSpc>
                <a:spcPct val="80000"/>
              </a:lnSpc>
              <a:buNone/>
            </a:pPr>
            <a:endParaRPr lang="fr-FR" altLang="fr-FR" sz="2400" noProof="0" dirty="0"/>
          </a:p>
          <a:p>
            <a:pPr>
              <a:lnSpc>
                <a:spcPct val="80000"/>
              </a:lnSpc>
            </a:pPr>
            <a:r>
              <a:rPr lang="fr-FR" altLang="fr-FR" sz="2400" noProof="0" dirty="0">
                <a:solidFill>
                  <a:schemeClr val="accent2"/>
                </a:solidFill>
              </a:rPr>
              <a:t>Convention graphique : </a:t>
            </a:r>
            <a:r>
              <a:rPr lang="fr-FR" altLang="fr-FR" sz="2400" noProof="0" dirty="0">
                <a:solidFill>
                  <a:schemeClr val="tx1">
                    <a:lumMod val="65000"/>
                    <a:lumOff val="35000"/>
                  </a:schemeClr>
                </a:solidFill>
              </a:rPr>
              <a:t>les identifiants sont soulignés</a:t>
            </a:r>
          </a:p>
          <a:p>
            <a:pPr marL="0" indent="0">
              <a:lnSpc>
                <a:spcPct val="80000"/>
              </a:lnSpc>
              <a:buNone/>
            </a:pPr>
            <a:endParaRPr lang="fr-FR" altLang="fr-FR" sz="2400" noProof="0" dirty="0"/>
          </a:p>
          <a:p>
            <a:pPr>
              <a:lnSpc>
                <a:spcPct val="80000"/>
              </a:lnSpc>
            </a:pPr>
            <a:r>
              <a:rPr lang="fr-FR" altLang="fr-FR" sz="2400" noProof="0" dirty="0">
                <a:solidFill>
                  <a:schemeClr val="tx1">
                    <a:lumMod val="65000"/>
                    <a:lumOff val="35000"/>
                  </a:schemeClr>
                </a:solidFill>
              </a:rPr>
              <a:t>Il existe plusieurs types d'identifiants :</a:t>
            </a:r>
          </a:p>
          <a:p>
            <a:pPr marL="838200" lvl="3" algn="just">
              <a:spcBef>
                <a:spcPts val="600"/>
              </a:spcBef>
            </a:pPr>
            <a:r>
              <a:rPr lang="fr-FR" altLang="fr-FR" sz="2600" noProof="0" dirty="0">
                <a:solidFill>
                  <a:schemeClr val="accent1">
                    <a:lumMod val="75000"/>
                  </a:schemeClr>
                </a:solidFill>
              </a:rPr>
              <a:t>code non significatif </a:t>
            </a:r>
            <a:r>
              <a:rPr lang="fr-FR" altLang="fr-FR" sz="2600" noProof="0" dirty="0">
                <a:solidFill>
                  <a:schemeClr val="tx1">
                    <a:lumMod val="65000"/>
                    <a:lumOff val="35000"/>
                  </a:schemeClr>
                </a:solidFill>
              </a:rPr>
              <a:t>: attribution d'un numéro qui est chronologique parfois sémantiquement indépendant de l'entité, uniquement pour l'identifier</a:t>
            </a:r>
          </a:p>
          <a:p>
            <a:pPr marL="838200" lvl="3" algn="just">
              <a:spcBef>
                <a:spcPts val="600"/>
              </a:spcBef>
            </a:pPr>
            <a:r>
              <a:rPr lang="fr-FR" altLang="fr-FR" sz="2600" noProof="0" dirty="0">
                <a:solidFill>
                  <a:schemeClr val="accent1">
                    <a:lumMod val="75000"/>
                  </a:schemeClr>
                </a:solidFill>
              </a:rPr>
              <a:t>code significatif </a:t>
            </a:r>
            <a:r>
              <a:rPr lang="fr-FR" altLang="fr-FR" sz="2600" noProof="0" dirty="0">
                <a:solidFill>
                  <a:schemeClr val="tx1">
                    <a:lumMod val="65000"/>
                    <a:lumOff val="35000"/>
                  </a:schemeClr>
                </a:solidFill>
              </a:rPr>
              <a:t>: dépendant des propriétés de l'entité qu'il identifie</a:t>
            </a:r>
          </a:p>
          <a:p>
            <a:pPr lvl="1">
              <a:buNone/>
            </a:pPr>
            <a:r>
              <a:rPr lang="fr-FR" sz="2800" noProof="0" dirty="0">
                <a:solidFill>
                  <a:schemeClr val="tx1">
                    <a:lumMod val="65000"/>
                    <a:lumOff val="35000"/>
                  </a:schemeClr>
                </a:solidFill>
              </a:rPr>
              <a:t>		(exemple NSS)</a:t>
            </a:r>
          </a:p>
          <a:p>
            <a:endParaRPr lang="fr-FR" sz="3200" noProof="0" dirty="0">
              <a:solidFill>
                <a:schemeClr val="tx1">
                  <a:lumMod val="65000"/>
                  <a:lumOff val="35000"/>
                </a:schemeClr>
              </a:solidFill>
            </a:endParaRPr>
          </a:p>
          <a:p>
            <a:endParaRPr lang="fr-FR" sz="3200" noProof="0" dirty="0">
              <a:solidFill>
                <a:schemeClr val="tx1">
                  <a:lumMod val="65000"/>
                  <a:lumOff val="35000"/>
                </a:schemeClr>
              </a:solidFill>
            </a:endParaRPr>
          </a:p>
        </p:txBody>
      </p:sp>
      <p:pic>
        <p:nvPicPr>
          <p:cNvPr id="7" name="Picture 7"/>
          <p:cNvPicPr>
            <a:picLocks noChangeAspect="1" noChangeArrowheads="1"/>
          </p:cNvPicPr>
          <p:nvPr/>
        </p:nvPicPr>
        <p:blipFill>
          <a:blip r:embed="rId2" cstate="print"/>
          <a:srcRect/>
          <a:stretch>
            <a:fillRect/>
          </a:stretch>
        </p:blipFill>
        <p:spPr bwMode="auto">
          <a:xfrm>
            <a:off x="6804248" y="2060848"/>
            <a:ext cx="1685925" cy="1066800"/>
          </a:xfrm>
          <a:prstGeom prst="rect">
            <a:avLst/>
          </a:prstGeom>
          <a:noFill/>
          <a:ln w="9525">
            <a:noFill/>
            <a:miter lim="800000"/>
            <a:headEnd/>
            <a:tailEnd/>
          </a:ln>
        </p:spPr>
      </p:pic>
      <p:sp>
        <p:nvSpPr>
          <p:cNvPr id="10" name="Rectangle 9">
            <a:extLst>
              <a:ext uri="{FF2B5EF4-FFF2-40B4-BE49-F238E27FC236}">
                <a16:creationId xmlns:a16="http://schemas.microsoft.com/office/drawing/2014/main" id="{C561C506-A473-488B-9C3A-C9E46AD5E12A}"/>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1" name="Espace réservé du numéro de diapositive 4">
            <a:extLst>
              <a:ext uri="{FF2B5EF4-FFF2-40B4-BE49-F238E27FC236}">
                <a16:creationId xmlns:a16="http://schemas.microsoft.com/office/drawing/2014/main" id="{B7AFDC4A-294C-45DD-9870-D2EBAEAA4CEF}"/>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21</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00B26-A55F-4A21-A11A-F51C14B1A198}"/>
              </a:ext>
            </a:extLst>
          </p:cNvPr>
          <p:cNvSpPr>
            <a:spLocks noGrp="1"/>
          </p:cNvSpPr>
          <p:nvPr>
            <p:ph type="title"/>
          </p:nvPr>
        </p:nvSpPr>
        <p:spPr/>
        <p:txBody>
          <a:bodyPr>
            <a:normAutofit fontScale="90000"/>
          </a:bodyPr>
          <a:lstStyle/>
          <a:p>
            <a:r>
              <a:rPr lang="fr-FR" noProof="0" dirty="0"/>
              <a:t>Représentation graphique des entités</a:t>
            </a:r>
          </a:p>
        </p:txBody>
      </p:sp>
      <p:sp>
        <p:nvSpPr>
          <p:cNvPr id="5" name="Rectangle 7">
            <a:extLst>
              <a:ext uri="{FF2B5EF4-FFF2-40B4-BE49-F238E27FC236}">
                <a16:creationId xmlns:a16="http://schemas.microsoft.com/office/drawing/2014/main" id="{4AFA9729-B6CF-491A-9853-CBBF6897C1C8}"/>
              </a:ext>
            </a:extLst>
          </p:cNvPr>
          <p:cNvSpPr>
            <a:spLocks noChangeArrowheads="1"/>
          </p:cNvSpPr>
          <p:nvPr/>
        </p:nvSpPr>
        <p:spPr bwMode="auto">
          <a:xfrm>
            <a:off x="5029200" y="2743200"/>
            <a:ext cx="3657600" cy="3276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endParaRPr lang="fr-FR" sz="2400" dirty="0">
              <a:latin typeface="Times New Roman" pitchFamily="18" charset="0"/>
            </a:endParaRPr>
          </a:p>
        </p:txBody>
      </p:sp>
      <p:sp>
        <p:nvSpPr>
          <p:cNvPr id="6" name="Line 8">
            <a:extLst>
              <a:ext uri="{FF2B5EF4-FFF2-40B4-BE49-F238E27FC236}">
                <a16:creationId xmlns:a16="http://schemas.microsoft.com/office/drawing/2014/main" id="{B2318D87-76F5-442A-AC12-0FCB24875CA1}"/>
              </a:ext>
            </a:extLst>
          </p:cNvPr>
          <p:cNvSpPr>
            <a:spLocks noChangeShapeType="1"/>
          </p:cNvSpPr>
          <p:nvPr/>
        </p:nvSpPr>
        <p:spPr bwMode="auto">
          <a:xfrm>
            <a:off x="5029200" y="3276600"/>
            <a:ext cx="3657600" cy="0"/>
          </a:xfrm>
          <a:prstGeom prst="line">
            <a:avLst/>
          </a:prstGeom>
          <a:noFill/>
          <a:ln w="12700">
            <a:solidFill>
              <a:schemeClr val="tx1"/>
            </a:solidFill>
            <a:round/>
            <a:headEnd type="none" w="sm" len="sm"/>
            <a:tailEnd type="none" w="sm" len="sm"/>
          </a:ln>
          <a:effectLst/>
        </p:spPr>
        <p:txBody>
          <a:bodyPr wrap="none" anchor="ctr"/>
          <a:lstStyle/>
          <a:p>
            <a:endParaRPr lang="fr-FR" dirty="0"/>
          </a:p>
        </p:txBody>
      </p:sp>
      <p:sp>
        <p:nvSpPr>
          <p:cNvPr id="7" name="Text Box 9">
            <a:extLst>
              <a:ext uri="{FF2B5EF4-FFF2-40B4-BE49-F238E27FC236}">
                <a16:creationId xmlns:a16="http://schemas.microsoft.com/office/drawing/2014/main" id="{BD07E53F-3D70-4BE1-A23C-BCB7DBA3F34F}"/>
              </a:ext>
            </a:extLst>
          </p:cNvPr>
          <p:cNvSpPr txBox="1">
            <a:spLocks noChangeArrowheads="1"/>
          </p:cNvSpPr>
          <p:nvPr/>
        </p:nvSpPr>
        <p:spPr bwMode="auto">
          <a:xfrm>
            <a:off x="5877712" y="3386721"/>
            <a:ext cx="1981200" cy="2123658"/>
          </a:xfrm>
          <a:prstGeom prst="rect">
            <a:avLst/>
          </a:prstGeom>
          <a:noFill/>
          <a:ln w="12700">
            <a:noFill/>
            <a:miter lim="800000"/>
            <a:headEnd type="none" w="sm" len="sm"/>
            <a:tailEnd type="none" w="sm" len="sm"/>
          </a:ln>
          <a:effectLst/>
        </p:spPr>
        <p:txBody>
          <a:bodyPr>
            <a:spAutoFit/>
          </a:bodyPr>
          <a:lstStyle/>
          <a:p>
            <a:r>
              <a:rPr lang="fr-FR" sz="2400" b="1" u="sng" dirty="0">
                <a:latin typeface="Times New Roman" pitchFamily="18" charset="0"/>
              </a:rPr>
              <a:t>code</a:t>
            </a:r>
          </a:p>
          <a:p>
            <a:r>
              <a:rPr lang="fr-FR" sz="2400" dirty="0">
                <a:latin typeface="Times New Roman" pitchFamily="18" charset="0"/>
              </a:rPr>
              <a:t>nom</a:t>
            </a:r>
          </a:p>
          <a:p>
            <a:r>
              <a:rPr lang="fr-FR" sz="2400" dirty="0">
                <a:latin typeface="Times New Roman" pitchFamily="18" charset="0"/>
              </a:rPr>
              <a:t>tel</a:t>
            </a:r>
          </a:p>
          <a:p>
            <a:r>
              <a:rPr lang="fr-FR" sz="2400" dirty="0">
                <a:latin typeface="Times New Roman" pitchFamily="18" charset="0"/>
              </a:rPr>
              <a:t>fax</a:t>
            </a:r>
          </a:p>
          <a:p>
            <a:pPr>
              <a:spcBef>
                <a:spcPct val="50000"/>
              </a:spcBef>
            </a:pPr>
            <a:endParaRPr lang="fr-FR" sz="2400" dirty="0">
              <a:latin typeface="Times New Roman" pitchFamily="18" charset="0"/>
            </a:endParaRPr>
          </a:p>
        </p:txBody>
      </p:sp>
      <p:sp>
        <p:nvSpPr>
          <p:cNvPr id="8" name="Rectangle 2">
            <a:extLst>
              <a:ext uri="{FF2B5EF4-FFF2-40B4-BE49-F238E27FC236}">
                <a16:creationId xmlns:a16="http://schemas.microsoft.com/office/drawing/2014/main" id="{384042BB-9970-428E-B599-7A825D460793}"/>
              </a:ext>
            </a:extLst>
          </p:cNvPr>
          <p:cNvSpPr>
            <a:spLocks noChangeArrowheads="1"/>
          </p:cNvSpPr>
          <p:nvPr/>
        </p:nvSpPr>
        <p:spPr bwMode="auto">
          <a:xfrm>
            <a:off x="449113" y="2310645"/>
            <a:ext cx="3657600" cy="3276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endParaRPr lang="fr-FR" sz="2400" dirty="0">
              <a:latin typeface="Times New Roman" pitchFamily="18" charset="0"/>
            </a:endParaRPr>
          </a:p>
        </p:txBody>
      </p:sp>
      <p:sp>
        <p:nvSpPr>
          <p:cNvPr id="9" name="Line 3">
            <a:extLst>
              <a:ext uri="{FF2B5EF4-FFF2-40B4-BE49-F238E27FC236}">
                <a16:creationId xmlns:a16="http://schemas.microsoft.com/office/drawing/2014/main" id="{432D5305-9B0D-4C91-8B2A-A9A12C9362A2}"/>
              </a:ext>
            </a:extLst>
          </p:cNvPr>
          <p:cNvSpPr>
            <a:spLocks noChangeShapeType="1"/>
          </p:cNvSpPr>
          <p:nvPr/>
        </p:nvSpPr>
        <p:spPr bwMode="auto">
          <a:xfrm>
            <a:off x="449113" y="2819400"/>
            <a:ext cx="3657600" cy="0"/>
          </a:xfrm>
          <a:prstGeom prst="line">
            <a:avLst/>
          </a:prstGeom>
          <a:noFill/>
          <a:ln w="12700">
            <a:solidFill>
              <a:schemeClr val="tx1"/>
            </a:solidFill>
            <a:round/>
            <a:headEnd type="none" w="sm" len="sm"/>
            <a:tailEnd type="none" w="sm" len="sm"/>
          </a:ln>
          <a:effectLst/>
        </p:spPr>
        <p:txBody>
          <a:bodyPr wrap="none" anchor="ctr"/>
          <a:lstStyle/>
          <a:p>
            <a:endParaRPr lang="fr-FR" dirty="0"/>
          </a:p>
        </p:txBody>
      </p:sp>
      <p:sp>
        <p:nvSpPr>
          <p:cNvPr id="10" name="Text Box 4">
            <a:extLst>
              <a:ext uri="{FF2B5EF4-FFF2-40B4-BE49-F238E27FC236}">
                <a16:creationId xmlns:a16="http://schemas.microsoft.com/office/drawing/2014/main" id="{64FF383C-6C30-4144-90F5-2D1F7DA6FE32}"/>
              </a:ext>
            </a:extLst>
          </p:cNvPr>
          <p:cNvSpPr txBox="1">
            <a:spLocks noChangeArrowheads="1"/>
          </p:cNvSpPr>
          <p:nvPr/>
        </p:nvSpPr>
        <p:spPr bwMode="auto">
          <a:xfrm>
            <a:off x="1433063" y="2905798"/>
            <a:ext cx="1981200" cy="2123658"/>
          </a:xfrm>
          <a:prstGeom prst="rect">
            <a:avLst/>
          </a:prstGeom>
          <a:noFill/>
          <a:ln w="12700">
            <a:noFill/>
            <a:miter lim="800000"/>
            <a:headEnd type="none" w="sm" len="sm"/>
            <a:tailEnd type="none" w="sm" len="sm"/>
          </a:ln>
          <a:effectLst/>
        </p:spPr>
        <p:txBody>
          <a:bodyPr>
            <a:spAutoFit/>
          </a:bodyPr>
          <a:lstStyle/>
          <a:p>
            <a:r>
              <a:rPr lang="fr-FR" sz="2400" b="1" u="sng" dirty="0">
                <a:latin typeface="Times New Roman" pitchFamily="18" charset="0"/>
              </a:rPr>
              <a:t>référence</a:t>
            </a:r>
          </a:p>
          <a:p>
            <a:r>
              <a:rPr lang="fr-FR" sz="2400" dirty="0">
                <a:latin typeface="Times New Roman" pitchFamily="18" charset="0"/>
              </a:rPr>
              <a:t>libellé</a:t>
            </a:r>
          </a:p>
          <a:p>
            <a:r>
              <a:rPr lang="fr-FR" sz="2400" dirty="0">
                <a:latin typeface="Times New Roman" pitchFamily="18" charset="0"/>
              </a:rPr>
              <a:t>poids</a:t>
            </a:r>
          </a:p>
          <a:p>
            <a:r>
              <a:rPr lang="fr-FR" sz="2400" dirty="0">
                <a:latin typeface="Times New Roman" pitchFamily="18" charset="0"/>
              </a:rPr>
              <a:t>stock</a:t>
            </a:r>
          </a:p>
          <a:p>
            <a:pPr>
              <a:spcBef>
                <a:spcPct val="50000"/>
              </a:spcBef>
            </a:pPr>
            <a:endParaRPr lang="fr-FR" sz="2400" dirty="0">
              <a:latin typeface="Times New Roman" pitchFamily="18" charset="0"/>
            </a:endParaRPr>
          </a:p>
        </p:txBody>
      </p:sp>
      <p:sp>
        <p:nvSpPr>
          <p:cNvPr id="12" name="Rectangle 5">
            <a:extLst>
              <a:ext uri="{FF2B5EF4-FFF2-40B4-BE49-F238E27FC236}">
                <a16:creationId xmlns:a16="http://schemas.microsoft.com/office/drawing/2014/main" id="{E77942D7-3D0D-4D9F-BB23-47FE29F2CBC4}"/>
              </a:ext>
            </a:extLst>
          </p:cNvPr>
          <p:cNvSpPr>
            <a:spLocks noChangeArrowheads="1"/>
          </p:cNvSpPr>
          <p:nvPr/>
        </p:nvSpPr>
        <p:spPr bwMode="auto">
          <a:xfrm>
            <a:off x="1470913" y="2329610"/>
            <a:ext cx="1200150" cy="457200"/>
          </a:xfrm>
          <a:prstGeom prst="rect">
            <a:avLst/>
          </a:prstGeom>
          <a:noFill/>
          <a:ln w="12700">
            <a:noFill/>
            <a:miter lim="800000"/>
            <a:headEnd type="none" w="sm" len="sm"/>
            <a:tailEnd type="none" w="sm" len="sm"/>
          </a:ln>
          <a:effectLst/>
        </p:spPr>
        <p:txBody>
          <a:bodyPr wrap="none">
            <a:spAutoFit/>
          </a:bodyPr>
          <a:lstStyle/>
          <a:p>
            <a:r>
              <a:rPr lang="fr-FR" sz="2400" dirty="0">
                <a:latin typeface="Times New Roman" pitchFamily="18" charset="0"/>
              </a:rPr>
              <a:t>Produits</a:t>
            </a:r>
          </a:p>
        </p:txBody>
      </p:sp>
      <p:sp>
        <p:nvSpPr>
          <p:cNvPr id="13" name="Rectangle 10">
            <a:extLst>
              <a:ext uri="{FF2B5EF4-FFF2-40B4-BE49-F238E27FC236}">
                <a16:creationId xmlns:a16="http://schemas.microsoft.com/office/drawing/2014/main" id="{C0E0A6AB-3CE8-43F5-9A89-D157ED56B194}"/>
              </a:ext>
            </a:extLst>
          </p:cNvPr>
          <p:cNvSpPr>
            <a:spLocks noChangeArrowheads="1"/>
          </p:cNvSpPr>
          <p:nvPr/>
        </p:nvSpPr>
        <p:spPr bwMode="auto">
          <a:xfrm>
            <a:off x="6172200" y="2819400"/>
            <a:ext cx="1758815" cy="461665"/>
          </a:xfrm>
          <a:prstGeom prst="rect">
            <a:avLst/>
          </a:prstGeom>
          <a:noFill/>
          <a:ln w="12700">
            <a:noFill/>
            <a:miter lim="800000"/>
            <a:headEnd type="none" w="sm" len="sm"/>
            <a:tailEnd type="none" w="sm" len="sm"/>
          </a:ln>
          <a:effectLst/>
        </p:spPr>
        <p:txBody>
          <a:bodyPr wrap="none">
            <a:spAutoFit/>
          </a:bodyPr>
          <a:lstStyle/>
          <a:p>
            <a:r>
              <a:rPr lang="fr-FR" sz="2400" dirty="0">
                <a:latin typeface="Times New Roman" pitchFamily="18" charset="0"/>
              </a:rPr>
              <a:t>Fournisseurs</a:t>
            </a:r>
          </a:p>
        </p:txBody>
      </p:sp>
      <p:sp>
        <p:nvSpPr>
          <p:cNvPr id="14" name="Rectangle 13">
            <a:extLst>
              <a:ext uri="{FF2B5EF4-FFF2-40B4-BE49-F238E27FC236}">
                <a16:creationId xmlns:a16="http://schemas.microsoft.com/office/drawing/2014/main" id="{F1CD648D-13B0-4FC9-AFAB-D58F92521981}"/>
              </a:ext>
            </a:extLst>
          </p:cNvPr>
          <p:cNvSpPr>
            <a:spLocks noChangeArrowheads="1"/>
          </p:cNvSpPr>
          <p:nvPr/>
        </p:nvSpPr>
        <p:spPr bwMode="auto">
          <a:xfrm>
            <a:off x="258762" y="5791200"/>
            <a:ext cx="4770438" cy="457200"/>
          </a:xfrm>
          <a:prstGeom prst="rect">
            <a:avLst/>
          </a:prstGeom>
          <a:noFill/>
          <a:ln w="12700">
            <a:noFill/>
            <a:miter lim="800000"/>
            <a:headEnd type="none" w="sm" len="sm"/>
            <a:tailEnd type="none" w="sm" len="sm"/>
          </a:ln>
          <a:effectLst/>
        </p:spPr>
        <p:txBody>
          <a:bodyPr wrap="none">
            <a:spAutoFit/>
          </a:bodyPr>
          <a:lstStyle/>
          <a:p>
            <a:r>
              <a:rPr lang="fr-FR" sz="2400" dirty="0">
                <a:solidFill>
                  <a:srgbClr val="FF6633"/>
                </a:solidFill>
                <a:effectLst>
                  <a:outerShdw blurRad="38100" dist="38100" dir="2700000" algn="tl">
                    <a:srgbClr val="C0C0C0"/>
                  </a:outerShdw>
                </a:effectLst>
                <a:latin typeface="Times New Roman" pitchFamily="18" charset="0"/>
              </a:rPr>
              <a:t>Un</a:t>
            </a:r>
            <a:r>
              <a:rPr lang="fr-FR" sz="2400" dirty="0">
                <a:latin typeface="Times New Roman" pitchFamily="18" charset="0"/>
              </a:rPr>
              <a:t> identifiant O B L I G A T O I R E</a:t>
            </a:r>
          </a:p>
        </p:txBody>
      </p:sp>
      <p:sp>
        <p:nvSpPr>
          <p:cNvPr id="15" name="Rectangle 14">
            <a:extLst>
              <a:ext uri="{FF2B5EF4-FFF2-40B4-BE49-F238E27FC236}">
                <a16:creationId xmlns:a16="http://schemas.microsoft.com/office/drawing/2014/main" id="{BC518420-5D89-4271-93DE-D97C7C11F49D}"/>
              </a:ext>
            </a:extLst>
          </p:cNvPr>
          <p:cNvSpPr>
            <a:spLocks noChangeArrowheads="1"/>
          </p:cNvSpPr>
          <p:nvPr/>
        </p:nvSpPr>
        <p:spPr bwMode="auto">
          <a:xfrm>
            <a:off x="609600" y="1645026"/>
            <a:ext cx="6680034" cy="461665"/>
          </a:xfrm>
          <a:prstGeom prst="rect">
            <a:avLst/>
          </a:prstGeom>
          <a:noFill/>
          <a:ln w="12700">
            <a:noFill/>
            <a:miter lim="800000"/>
            <a:headEnd type="none" w="sm" len="sm"/>
            <a:tailEnd type="none" w="sm" len="sm"/>
          </a:ln>
          <a:effectLst/>
        </p:spPr>
        <p:txBody>
          <a:bodyPr wrap="none">
            <a:spAutoFit/>
          </a:bodyPr>
          <a:lstStyle/>
          <a:p>
            <a:r>
              <a:rPr lang="fr-FR" sz="2400" dirty="0">
                <a:effectLst>
                  <a:outerShdw blurRad="38100" dist="38100" dir="2700000" algn="tl">
                    <a:srgbClr val="C0C0C0"/>
                  </a:outerShdw>
                </a:effectLst>
                <a:latin typeface="Times New Roman" pitchFamily="18" charset="0"/>
              </a:rPr>
              <a:t>Les entités dans des rectangles, l’identifiant souligné</a:t>
            </a:r>
            <a:endParaRPr lang="fr-FR" sz="2400" dirty="0">
              <a:latin typeface="Times New Roman" pitchFamily="18" charset="0"/>
            </a:endParaRPr>
          </a:p>
        </p:txBody>
      </p:sp>
      <p:sp>
        <p:nvSpPr>
          <p:cNvPr id="17" name="Rectangle 16">
            <a:extLst>
              <a:ext uri="{FF2B5EF4-FFF2-40B4-BE49-F238E27FC236}">
                <a16:creationId xmlns:a16="http://schemas.microsoft.com/office/drawing/2014/main" id="{705735E0-0919-462C-9BD1-DC861233A24A}"/>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8" name="Espace réservé du numéro de diapositive 4">
            <a:extLst>
              <a:ext uri="{FF2B5EF4-FFF2-40B4-BE49-F238E27FC236}">
                <a16:creationId xmlns:a16="http://schemas.microsoft.com/office/drawing/2014/main" id="{F175E10A-6DAD-4B50-AF40-87C2E06A403F}"/>
              </a:ext>
            </a:extLst>
          </p:cNvPr>
          <p:cNvSpPr>
            <a:spLocks noGrp="1"/>
          </p:cNvSpPr>
          <p:nvPr>
            <p:ph type="sldNum" sz="quarter" idx="12"/>
          </p:nvPr>
        </p:nvSpPr>
        <p:spPr>
          <a:xfrm>
            <a:off x="0" y="1268760"/>
            <a:ext cx="533400" cy="244476"/>
          </a:xfrm>
        </p:spPr>
        <p:txBody>
          <a:bodyPr>
            <a:normAutofit fontScale="85000" lnSpcReduction="20000"/>
          </a:bodyPr>
          <a:lstStyle/>
          <a:p>
            <a:fld id="{1FA118AA-22E3-4C90-B723-EB25D9AAB233}" type="slidenum">
              <a:rPr lang="fr-FR" smtClean="0"/>
              <a:pPr/>
              <a:t>22</a:t>
            </a:fld>
            <a:endParaRPr lang="fr-FR" dirty="0"/>
          </a:p>
        </p:txBody>
      </p:sp>
    </p:spTree>
    <p:extLst>
      <p:ext uri="{BB962C8B-B14F-4D97-AF65-F5344CB8AC3E}">
        <p14:creationId xmlns:p14="http://schemas.microsoft.com/office/powerpoint/2010/main" val="189526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Association</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2100" noProof="0" dirty="0">
                <a:solidFill>
                  <a:schemeClr val="accent2"/>
                </a:solidFill>
              </a:rPr>
              <a:t>Définition : </a:t>
            </a:r>
            <a:r>
              <a:rPr lang="fr-FR" altLang="fr-FR" sz="2100" noProof="0" dirty="0">
                <a:solidFill>
                  <a:schemeClr val="tx1">
                    <a:lumMod val="65000"/>
                    <a:lumOff val="35000"/>
                  </a:schemeClr>
                </a:solidFill>
              </a:rPr>
              <a:t>liaison perçue entre des entités</a:t>
            </a:r>
            <a:br>
              <a:rPr lang="fr-FR" altLang="fr-FR" sz="2100" noProof="0" dirty="0">
                <a:solidFill>
                  <a:schemeClr val="tx1">
                    <a:lumMod val="65000"/>
                    <a:lumOff val="35000"/>
                  </a:schemeClr>
                </a:solidFill>
              </a:rPr>
            </a:br>
            <a:r>
              <a:rPr lang="fr-FR" altLang="fr-FR" sz="2100" noProof="0" dirty="0">
                <a:solidFill>
                  <a:schemeClr val="tx1">
                    <a:lumMod val="65000"/>
                    <a:lumOff val="35000"/>
                  </a:schemeClr>
                </a:solidFill>
              </a:rPr>
              <a:t>ex. Les clients commandent des produits</a:t>
            </a:r>
            <a:endParaRPr lang="fr-FR" altLang="fr-FR" sz="2100" noProof="0" dirty="0"/>
          </a:p>
          <a:p>
            <a:pPr>
              <a:buNone/>
            </a:pPr>
            <a:endParaRPr lang="fr-FR" altLang="fr-FR" sz="2100" noProof="0" dirty="0"/>
          </a:p>
          <a:p>
            <a:endParaRPr lang="fr-FR" altLang="fr-FR" sz="2100" noProof="0" dirty="0"/>
          </a:p>
          <a:p>
            <a:endParaRPr lang="fr-FR" altLang="fr-FR" sz="2100" noProof="0" dirty="0">
              <a:solidFill>
                <a:schemeClr val="tx1">
                  <a:lumMod val="65000"/>
                  <a:lumOff val="35000"/>
                </a:schemeClr>
              </a:solidFill>
            </a:endParaRPr>
          </a:p>
          <a:p>
            <a:endParaRPr lang="fr-FR" altLang="fr-FR" sz="2100" noProof="0" dirty="0">
              <a:solidFill>
                <a:schemeClr val="tx1">
                  <a:lumMod val="65000"/>
                  <a:lumOff val="35000"/>
                </a:schemeClr>
              </a:solidFill>
            </a:endParaRPr>
          </a:p>
          <a:p>
            <a:r>
              <a:rPr lang="fr-FR" altLang="fr-FR" sz="2100" noProof="0" dirty="0">
                <a:solidFill>
                  <a:schemeClr val="tx1">
                    <a:lumMod val="65000"/>
                    <a:lumOff val="35000"/>
                  </a:schemeClr>
                </a:solidFill>
              </a:rPr>
              <a:t>Les entités CLIENT et PRODUIT peuvent être qualifiées de  participantes à l’association COMMANDE</a:t>
            </a:r>
          </a:p>
          <a:p>
            <a:endParaRPr lang="fr-FR" altLang="fr-FR" sz="2100" noProof="0" dirty="0"/>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p:cNvSpPr/>
          <p:nvPr/>
        </p:nvSpPr>
        <p:spPr>
          <a:xfrm>
            <a:off x="971550" y="2781747"/>
            <a:ext cx="1368425"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CLIENT</a:t>
            </a:r>
          </a:p>
        </p:txBody>
      </p:sp>
      <p:sp>
        <p:nvSpPr>
          <p:cNvPr id="9" name="Rectangle 8"/>
          <p:cNvSpPr/>
          <p:nvPr/>
        </p:nvSpPr>
        <p:spPr>
          <a:xfrm>
            <a:off x="5940425" y="2781747"/>
            <a:ext cx="1439863"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PRODUIT</a:t>
            </a:r>
          </a:p>
        </p:txBody>
      </p:sp>
      <p:cxnSp>
        <p:nvCxnSpPr>
          <p:cNvPr id="10" name="Connecteur droit 9"/>
          <p:cNvCxnSpPr>
            <a:stCxn id="7" idx="3"/>
            <a:endCxn id="9" idx="1"/>
          </p:cNvCxnSpPr>
          <p:nvPr/>
        </p:nvCxnSpPr>
        <p:spPr>
          <a:xfrm>
            <a:off x="2339975" y="3034159"/>
            <a:ext cx="360045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3059113" y="2708722"/>
            <a:ext cx="2305050" cy="576262"/>
          </a:xfrm>
          <a:prstGeom prst="ellipse">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solidFill>
                  <a:schemeClr val="tx1"/>
                </a:solidFill>
              </a:rPr>
              <a:t>COMMANDE</a:t>
            </a:r>
          </a:p>
        </p:txBody>
      </p:sp>
      <p:sp>
        <p:nvSpPr>
          <p:cNvPr id="13" name="Rectangle 12">
            <a:extLst>
              <a:ext uri="{FF2B5EF4-FFF2-40B4-BE49-F238E27FC236}">
                <a16:creationId xmlns:a16="http://schemas.microsoft.com/office/drawing/2014/main" id="{D602CF55-C50E-4802-9338-B9AC49DD5ADE}"/>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4" name="Espace réservé du numéro de diapositive 4">
            <a:extLst>
              <a:ext uri="{FF2B5EF4-FFF2-40B4-BE49-F238E27FC236}">
                <a16:creationId xmlns:a16="http://schemas.microsoft.com/office/drawing/2014/main" id="{6BD00191-38B4-4CE9-8F86-843C98B02357}"/>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23</a:t>
            </a:fld>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107FB-9453-4D9B-8B97-209CB28EAD6B}"/>
              </a:ext>
            </a:extLst>
          </p:cNvPr>
          <p:cNvSpPr>
            <a:spLocks noGrp="1"/>
          </p:cNvSpPr>
          <p:nvPr>
            <p:ph type="title"/>
          </p:nvPr>
        </p:nvSpPr>
        <p:spPr>
          <a:xfrm>
            <a:off x="609600" y="228600"/>
            <a:ext cx="8153400" cy="990600"/>
          </a:xfrm>
        </p:spPr>
        <p:txBody>
          <a:bodyPr/>
          <a:lstStyle/>
          <a:p>
            <a:r>
              <a:rPr lang="fr-FR" noProof="0" dirty="0"/>
              <a:t>Degré d’une association</a:t>
            </a:r>
          </a:p>
        </p:txBody>
      </p:sp>
      <p:sp>
        <p:nvSpPr>
          <p:cNvPr id="3" name="Rectangle 2">
            <a:extLst>
              <a:ext uri="{FF2B5EF4-FFF2-40B4-BE49-F238E27FC236}">
                <a16:creationId xmlns:a16="http://schemas.microsoft.com/office/drawing/2014/main" id="{8C0B2A7A-634A-4734-8368-2295CFD4DA8F}"/>
              </a:ext>
            </a:extLst>
          </p:cNvPr>
          <p:cNvSpPr/>
          <p:nvPr/>
        </p:nvSpPr>
        <p:spPr>
          <a:xfrm>
            <a:off x="609600" y="2060848"/>
            <a:ext cx="7706816" cy="2862322"/>
          </a:xfrm>
          <a:prstGeom prst="rect">
            <a:avLst/>
          </a:prstGeom>
        </p:spPr>
        <p:txBody>
          <a:bodyPr wrap="square">
            <a:spAutoFit/>
          </a:bodyPr>
          <a:lstStyle/>
          <a:p>
            <a:r>
              <a:rPr lang="fr-FR" altLang="fr-FR" sz="3600" dirty="0">
                <a:solidFill>
                  <a:schemeClr val="accent2"/>
                </a:solidFill>
              </a:rPr>
              <a:t>Degré</a:t>
            </a:r>
            <a:r>
              <a:rPr lang="fr-FR" altLang="fr-FR" sz="3600" dirty="0"/>
              <a:t> </a:t>
            </a:r>
            <a:r>
              <a:rPr lang="fr-FR" altLang="fr-FR" sz="3600" dirty="0">
                <a:solidFill>
                  <a:schemeClr val="tx1">
                    <a:lumMod val="65000"/>
                    <a:lumOff val="35000"/>
                  </a:schemeClr>
                </a:solidFill>
              </a:rPr>
              <a:t>ou</a:t>
            </a:r>
            <a:r>
              <a:rPr lang="fr-FR" altLang="fr-FR" sz="3600" dirty="0"/>
              <a:t> </a:t>
            </a:r>
            <a:r>
              <a:rPr lang="fr-FR" altLang="fr-FR" sz="3600" dirty="0">
                <a:solidFill>
                  <a:schemeClr val="accent2"/>
                </a:solidFill>
              </a:rPr>
              <a:t>arité</a:t>
            </a:r>
            <a:r>
              <a:rPr lang="fr-FR" altLang="fr-FR" sz="3600" dirty="0"/>
              <a:t> </a:t>
            </a:r>
            <a:r>
              <a:rPr lang="fr-FR" altLang="fr-FR" sz="3600" dirty="0">
                <a:solidFill>
                  <a:schemeClr val="tx1">
                    <a:lumMod val="65000"/>
                    <a:lumOff val="35000"/>
                  </a:schemeClr>
                </a:solidFill>
              </a:rPr>
              <a:t>d’une association : nombre d’entités participantes.</a:t>
            </a:r>
            <a:br>
              <a:rPr lang="fr-FR" altLang="fr-FR" sz="3600" dirty="0">
                <a:solidFill>
                  <a:schemeClr val="tx1">
                    <a:lumMod val="65000"/>
                    <a:lumOff val="35000"/>
                  </a:schemeClr>
                </a:solidFill>
              </a:rPr>
            </a:br>
            <a:endParaRPr lang="fr-FR" altLang="fr-FR" sz="3600" dirty="0">
              <a:solidFill>
                <a:schemeClr val="tx1">
                  <a:lumMod val="65000"/>
                  <a:lumOff val="35000"/>
                </a:schemeClr>
              </a:solidFill>
            </a:endParaRPr>
          </a:p>
          <a:p>
            <a:r>
              <a:rPr lang="fr-FR" altLang="fr-FR" sz="3600" dirty="0">
                <a:solidFill>
                  <a:schemeClr val="tx1">
                    <a:lumMod val="65000"/>
                    <a:lumOff val="35000"/>
                  </a:schemeClr>
                </a:solidFill>
              </a:rPr>
              <a:t>En général : </a:t>
            </a:r>
            <a:r>
              <a:rPr lang="fr-FR" altLang="fr-FR" sz="3600" dirty="0">
                <a:solidFill>
                  <a:schemeClr val="accent2"/>
                </a:solidFill>
              </a:rPr>
              <a:t>associations binaires </a:t>
            </a:r>
            <a:r>
              <a:rPr lang="fr-FR" altLang="fr-FR" sz="3600" dirty="0">
                <a:solidFill>
                  <a:schemeClr val="tx1">
                    <a:lumMod val="65000"/>
                    <a:lumOff val="35000"/>
                  </a:schemeClr>
                </a:solidFill>
              </a:rPr>
              <a:t>(de degré 2)</a:t>
            </a:r>
          </a:p>
        </p:txBody>
      </p:sp>
      <p:sp>
        <p:nvSpPr>
          <p:cNvPr id="4" name="Rectangle 3">
            <a:extLst>
              <a:ext uri="{FF2B5EF4-FFF2-40B4-BE49-F238E27FC236}">
                <a16:creationId xmlns:a16="http://schemas.microsoft.com/office/drawing/2014/main" id="{4C275F55-08AE-4064-BF47-75CC3F24C55F}"/>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5" name="Espace réservé du numéro de diapositive 4">
            <a:extLst>
              <a:ext uri="{FF2B5EF4-FFF2-40B4-BE49-F238E27FC236}">
                <a16:creationId xmlns:a16="http://schemas.microsoft.com/office/drawing/2014/main" id="{FE196DC4-4B7F-4D3F-83C0-78189BCBD496}"/>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24</a:t>
            </a:fld>
            <a:endParaRPr lang="fr-FR" dirty="0"/>
          </a:p>
        </p:txBody>
      </p:sp>
    </p:spTree>
    <p:extLst>
      <p:ext uri="{BB962C8B-B14F-4D97-AF65-F5344CB8AC3E}">
        <p14:creationId xmlns:p14="http://schemas.microsoft.com/office/powerpoint/2010/main" val="93200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050">
            <a:extLst>
              <a:ext uri="{FF2B5EF4-FFF2-40B4-BE49-F238E27FC236}">
                <a16:creationId xmlns:a16="http://schemas.microsoft.com/office/drawing/2014/main" id="{FE7F63B1-A487-4257-87AC-281A341D9EA1}"/>
              </a:ext>
            </a:extLst>
          </p:cNvPr>
          <p:cNvSpPr>
            <a:spLocks noGrp="1" noChangeArrowheads="1"/>
          </p:cNvSpPr>
          <p:nvPr>
            <p:ph type="body" idx="1"/>
          </p:nvPr>
        </p:nvSpPr>
        <p:spPr/>
        <p:txBody>
          <a:bodyPr lIns="92075" tIns="46038" rIns="92075" bIns="46038"/>
          <a:lstStyle/>
          <a:p>
            <a:pPr marL="0" indent="0">
              <a:buNone/>
            </a:pPr>
            <a:r>
              <a:rPr lang="fr-FR" altLang="fr-FR" sz="3200" i="1" u="sng" noProof="0" dirty="0">
                <a:solidFill>
                  <a:schemeClr val="tx2"/>
                </a:solidFill>
                <a:latin typeface="+mj-lt"/>
                <a:ea typeface="+mj-ea"/>
                <a:cs typeface="+mj-cs"/>
              </a:rPr>
              <a:t>Association Binaire </a:t>
            </a:r>
            <a:r>
              <a:rPr lang="fr-FR" altLang="fr-FR" noProof="0" dirty="0"/>
              <a:t>(… “Classique!”)</a:t>
            </a:r>
          </a:p>
          <a:p>
            <a:pPr marL="0" indent="0" eaLnBrk="1" hangingPunct="1"/>
            <a:endParaRPr lang="fr-FR" altLang="fr-FR" noProof="0" dirty="0"/>
          </a:p>
        </p:txBody>
      </p:sp>
      <p:sp>
        <p:nvSpPr>
          <p:cNvPr id="39942" name="Rectangle 2052">
            <a:extLst>
              <a:ext uri="{FF2B5EF4-FFF2-40B4-BE49-F238E27FC236}">
                <a16:creationId xmlns:a16="http://schemas.microsoft.com/office/drawing/2014/main" id="{749286F5-F183-41AE-BF1E-11F12958F5BD}"/>
              </a:ext>
            </a:extLst>
          </p:cNvPr>
          <p:cNvSpPr>
            <a:spLocks noChangeArrowheads="1"/>
          </p:cNvSpPr>
          <p:nvPr/>
        </p:nvSpPr>
        <p:spPr bwMode="auto">
          <a:xfrm>
            <a:off x="1905000" y="32004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err="1">
                <a:latin typeface="Times New Roman" panose="02020603050405020304" pitchFamily="18" charset="0"/>
              </a:rPr>
              <a:t>Numéro</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nom</a:t>
            </a:r>
          </a:p>
          <a:p>
            <a:pPr algn="ctr" eaLnBrk="1" hangingPunct="1"/>
            <a:r>
              <a:rPr lang="en-US" altLang="fr-FR" sz="2400" dirty="0">
                <a:latin typeface="Times New Roman" panose="02020603050405020304" pitchFamily="18" charset="0"/>
              </a:rPr>
              <a:t>prénom</a:t>
            </a:r>
          </a:p>
        </p:txBody>
      </p:sp>
      <p:sp>
        <p:nvSpPr>
          <p:cNvPr id="39943" name="Rectangle 2053">
            <a:extLst>
              <a:ext uri="{FF2B5EF4-FFF2-40B4-BE49-F238E27FC236}">
                <a16:creationId xmlns:a16="http://schemas.microsoft.com/office/drawing/2014/main" id="{1AEB0B06-4DF5-4060-86B7-D85FF6BCACCC}"/>
              </a:ext>
            </a:extLst>
          </p:cNvPr>
          <p:cNvSpPr>
            <a:spLocks noChangeArrowheads="1"/>
          </p:cNvSpPr>
          <p:nvPr/>
        </p:nvSpPr>
        <p:spPr bwMode="auto">
          <a:xfrm>
            <a:off x="5867400" y="31242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code</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lieu</a:t>
            </a:r>
          </a:p>
        </p:txBody>
      </p:sp>
      <p:sp>
        <p:nvSpPr>
          <p:cNvPr id="39944" name="Text Box 2054">
            <a:extLst>
              <a:ext uri="{FF2B5EF4-FFF2-40B4-BE49-F238E27FC236}">
                <a16:creationId xmlns:a16="http://schemas.microsoft.com/office/drawing/2014/main" id="{02928173-21AA-4666-9DE4-DCD62F407EE5}"/>
              </a:ext>
            </a:extLst>
          </p:cNvPr>
          <p:cNvSpPr txBox="1">
            <a:spLocks noChangeArrowheads="1"/>
          </p:cNvSpPr>
          <p:nvPr/>
        </p:nvSpPr>
        <p:spPr bwMode="auto">
          <a:xfrm>
            <a:off x="1752600" y="2743200"/>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Personnel</a:t>
            </a:r>
          </a:p>
        </p:txBody>
      </p:sp>
      <p:sp>
        <p:nvSpPr>
          <p:cNvPr id="39945" name="Text Box 2055">
            <a:extLst>
              <a:ext uri="{FF2B5EF4-FFF2-40B4-BE49-F238E27FC236}">
                <a16:creationId xmlns:a16="http://schemas.microsoft.com/office/drawing/2014/main" id="{612CA5F4-61E3-4B1B-89FA-1E53D341286C}"/>
              </a:ext>
            </a:extLst>
          </p:cNvPr>
          <p:cNvSpPr txBox="1">
            <a:spLocks noChangeArrowheads="1"/>
          </p:cNvSpPr>
          <p:nvPr/>
        </p:nvSpPr>
        <p:spPr bwMode="auto">
          <a:xfrm>
            <a:off x="6019800" y="26670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Service</a:t>
            </a:r>
          </a:p>
        </p:txBody>
      </p:sp>
      <p:sp>
        <p:nvSpPr>
          <p:cNvPr id="39946" name="Oval 2056">
            <a:extLst>
              <a:ext uri="{FF2B5EF4-FFF2-40B4-BE49-F238E27FC236}">
                <a16:creationId xmlns:a16="http://schemas.microsoft.com/office/drawing/2014/main" id="{EA321649-BC4F-47DB-A261-5FD3ECA3679A}"/>
              </a:ext>
            </a:extLst>
          </p:cNvPr>
          <p:cNvSpPr>
            <a:spLocks noChangeArrowheads="1"/>
          </p:cNvSpPr>
          <p:nvPr/>
        </p:nvSpPr>
        <p:spPr bwMode="auto">
          <a:xfrm>
            <a:off x="4267200" y="4343400"/>
            <a:ext cx="685800" cy="381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fr-FR" altLang="fr-FR" dirty="0"/>
          </a:p>
        </p:txBody>
      </p:sp>
      <p:sp>
        <p:nvSpPr>
          <p:cNvPr id="39947" name="Line 2057">
            <a:extLst>
              <a:ext uri="{FF2B5EF4-FFF2-40B4-BE49-F238E27FC236}">
                <a16:creationId xmlns:a16="http://schemas.microsoft.com/office/drawing/2014/main" id="{4826EA54-1C65-4F19-82D7-82B6758E2EE7}"/>
              </a:ext>
            </a:extLst>
          </p:cNvPr>
          <p:cNvSpPr>
            <a:spLocks noChangeShapeType="1"/>
          </p:cNvSpPr>
          <p:nvPr/>
        </p:nvSpPr>
        <p:spPr bwMode="auto">
          <a:xfrm>
            <a:off x="3276600" y="3886200"/>
            <a:ext cx="10668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39948" name="Line 2058">
            <a:extLst>
              <a:ext uri="{FF2B5EF4-FFF2-40B4-BE49-F238E27FC236}">
                <a16:creationId xmlns:a16="http://schemas.microsoft.com/office/drawing/2014/main" id="{E6347B45-D410-49B8-BCBA-BEEC1550E352}"/>
              </a:ext>
            </a:extLst>
          </p:cNvPr>
          <p:cNvSpPr>
            <a:spLocks noChangeShapeType="1"/>
          </p:cNvSpPr>
          <p:nvPr/>
        </p:nvSpPr>
        <p:spPr bwMode="auto">
          <a:xfrm flipV="1">
            <a:off x="4953000" y="39624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39951" name="Text Box 2061">
            <a:extLst>
              <a:ext uri="{FF2B5EF4-FFF2-40B4-BE49-F238E27FC236}">
                <a16:creationId xmlns:a16="http://schemas.microsoft.com/office/drawing/2014/main" id="{E4C85460-C9AF-4AFE-B7D7-217ADCAF94BE}"/>
              </a:ext>
            </a:extLst>
          </p:cNvPr>
          <p:cNvSpPr txBox="1">
            <a:spLocks noChangeArrowheads="1"/>
          </p:cNvSpPr>
          <p:nvPr/>
        </p:nvSpPr>
        <p:spPr bwMode="auto">
          <a:xfrm>
            <a:off x="4191000" y="4724400"/>
            <a:ext cx="1292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travailler</a:t>
            </a:r>
          </a:p>
        </p:txBody>
      </p:sp>
      <p:sp>
        <p:nvSpPr>
          <p:cNvPr id="17" name="Rectangle 2051">
            <a:extLst>
              <a:ext uri="{FF2B5EF4-FFF2-40B4-BE49-F238E27FC236}">
                <a16:creationId xmlns:a16="http://schemas.microsoft.com/office/drawing/2014/main" id="{09C4A88E-4A94-4CBB-A2D6-63EBF09E53D3}"/>
              </a:ext>
            </a:extLst>
          </p:cNvPr>
          <p:cNvSpPr txBox="1">
            <a:spLocks noChangeArrowheads="1"/>
          </p:cNvSpPr>
          <p:nvPr/>
        </p:nvSpPr>
        <p:spPr>
          <a:xfrm>
            <a:off x="1269206" y="19431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endParaRPr lang="en-US" altLang="fr-FR" dirty="0"/>
          </a:p>
        </p:txBody>
      </p:sp>
      <p:sp>
        <p:nvSpPr>
          <p:cNvPr id="19" name="Titre 1">
            <a:extLst>
              <a:ext uri="{FF2B5EF4-FFF2-40B4-BE49-F238E27FC236}">
                <a16:creationId xmlns:a16="http://schemas.microsoft.com/office/drawing/2014/main" id="{A0CA8D42-FEC7-4E11-A34A-9EFEBB7277A9}"/>
              </a:ext>
            </a:extLst>
          </p:cNvPr>
          <p:cNvSpPr txBox="1">
            <a:spLocks/>
          </p:cNvSpPr>
          <p:nvPr/>
        </p:nvSpPr>
        <p:spPr>
          <a:xfrm>
            <a:off x="638527" y="1468"/>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fr-FR" dirty="0"/>
              <a:t>Degré d’une association</a:t>
            </a:r>
          </a:p>
        </p:txBody>
      </p:sp>
      <p:sp>
        <p:nvSpPr>
          <p:cNvPr id="15" name="Rectangle 14">
            <a:extLst>
              <a:ext uri="{FF2B5EF4-FFF2-40B4-BE49-F238E27FC236}">
                <a16:creationId xmlns:a16="http://schemas.microsoft.com/office/drawing/2014/main" id="{DCFBF0E9-3435-4334-A1E8-CDC003321145}"/>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8" name="Espace réservé du numéro de diapositive 4">
            <a:extLst>
              <a:ext uri="{FF2B5EF4-FFF2-40B4-BE49-F238E27FC236}">
                <a16:creationId xmlns:a16="http://schemas.microsoft.com/office/drawing/2014/main" id="{ED64A95B-2EDC-4C6E-857E-1E63D164233D}"/>
              </a:ext>
            </a:extLst>
          </p:cNvPr>
          <p:cNvSpPr txBox="1">
            <a:spLocks/>
          </p:cNvSpPr>
          <p:nvPr/>
        </p:nvSpPr>
        <p:spPr>
          <a:xfrm>
            <a:off x="79248" y="1820862"/>
            <a:ext cx="533400" cy="244476"/>
          </a:xfrm>
          <a:prstGeom prst="rect">
            <a:avLst/>
          </a:prstGeom>
        </p:spPr>
        <p:txBody>
          <a:bodyPr vert="horz" anchor="ctr" anchorCtr="0">
            <a:normAutofit fontScale="85000" lnSpcReduction="20000"/>
          </a:bodyPr>
          <a:lstStyle>
            <a:defPPr>
              <a:defRPr lang="fr-FR"/>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A118AA-22E3-4C90-B723-EB25D9AAB233}" type="slidenum">
              <a:rPr lang="fr-FR" smtClean="0"/>
              <a:pPr/>
              <a:t>25</a:t>
            </a:fld>
            <a:endParaRPr lang="fr-FR" dirty="0"/>
          </a:p>
        </p:txBody>
      </p:sp>
      <p:sp>
        <p:nvSpPr>
          <p:cNvPr id="20" name="Espace réservé du numéro de diapositive 4">
            <a:extLst>
              <a:ext uri="{FF2B5EF4-FFF2-40B4-BE49-F238E27FC236}">
                <a16:creationId xmlns:a16="http://schemas.microsoft.com/office/drawing/2014/main" id="{3823F445-829D-4C60-AE60-A23E3115E97B}"/>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25</a:t>
            </a:fld>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95300" y="1202726"/>
            <a:ext cx="8153400" cy="990600"/>
          </a:xfrm>
        </p:spPr>
        <p:txBody>
          <a:bodyPr>
            <a:normAutofit/>
          </a:bodyPr>
          <a:lstStyle/>
          <a:p>
            <a:r>
              <a:rPr lang="fr-FR" sz="3200" noProof="0" dirty="0"/>
              <a:t>Association récursive</a:t>
            </a:r>
          </a:p>
        </p:txBody>
      </p:sp>
      <p:sp>
        <p:nvSpPr>
          <p:cNvPr id="8" name="Espace réservé du contenu 7"/>
          <p:cNvSpPr>
            <a:spLocks noGrp="1"/>
          </p:cNvSpPr>
          <p:nvPr>
            <p:ph sz="quarter" idx="4294967295"/>
          </p:nvPr>
        </p:nvSpPr>
        <p:spPr>
          <a:xfrm>
            <a:off x="467544" y="2127370"/>
            <a:ext cx="8153400" cy="3968630"/>
          </a:xfrm>
        </p:spPr>
        <p:txBody>
          <a:bodyPr>
            <a:normAutofit/>
          </a:bodyPr>
          <a:lstStyle/>
          <a:p>
            <a:r>
              <a:rPr lang="fr-FR" altLang="fr-FR" sz="2400" noProof="0" dirty="0">
                <a:solidFill>
                  <a:schemeClr val="accent2"/>
                </a:solidFill>
              </a:rPr>
              <a:t> </a:t>
            </a:r>
            <a:r>
              <a:rPr lang="fr-FR" altLang="fr-FR" sz="2100" noProof="0" dirty="0">
                <a:solidFill>
                  <a:schemeClr val="tx1">
                    <a:lumMod val="65000"/>
                    <a:lumOff val="35000"/>
                  </a:schemeClr>
                </a:solidFill>
              </a:rPr>
              <a:t>Association récursive : une même instance d’entité peut jouer plusieurs rôles dans la même association</a:t>
            </a:r>
            <a:br>
              <a:rPr lang="fr-FR" altLang="fr-FR" sz="2100" noProof="0" dirty="0">
                <a:solidFill>
                  <a:schemeClr val="tx1">
                    <a:lumMod val="65000"/>
                    <a:lumOff val="35000"/>
                  </a:schemeClr>
                </a:solidFill>
              </a:rPr>
            </a:br>
            <a:r>
              <a:rPr lang="fr-FR" altLang="fr-FR" sz="2100" noProof="0" dirty="0">
                <a:solidFill>
                  <a:schemeClr val="tx1">
                    <a:lumMod val="65000"/>
                    <a:lumOff val="35000"/>
                  </a:schemeClr>
                </a:solidFill>
              </a:rPr>
              <a:t>(ex. employés et supérieurs hiérarchiques).</a:t>
            </a:r>
          </a:p>
          <a:p>
            <a:pPr lvl="1"/>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pic>
        <p:nvPicPr>
          <p:cNvPr id="9" name="Picture 6"/>
          <p:cNvPicPr>
            <a:picLocks noChangeAspect="1" noChangeArrowheads="1"/>
          </p:cNvPicPr>
          <p:nvPr/>
        </p:nvPicPr>
        <p:blipFill>
          <a:blip r:embed="rId2" cstate="print"/>
          <a:srcRect/>
          <a:stretch>
            <a:fillRect/>
          </a:stretch>
        </p:blipFill>
        <p:spPr bwMode="auto">
          <a:xfrm>
            <a:off x="2411413" y="3500438"/>
            <a:ext cx="4824412" cy="2371725"/>
          </a:xfrm>
          <a:prstGeom prst="rect">
            <a:avLst/>
          </a:prstGeom>
          <a:noFill/>
          <a:ln w="9525">
            <a:noFill/>
            <a:miter lim="800000"/>
            <a:headEnd/>
            <a:tailEnd/>
          </a:ln>
        </p:spPr>
      </p:pic>
      <p:sp>
        <p:nvSpPr>
          <p:cNvPr id="10" name="Ellipse 9"/>
          <p:cNvSpPr/>
          <p:nvPr/>
        </p:nvSpPr>
        <p:spPr>
          <a:xfrm>
            <a:off x="4427538" y="4221163"/>
            <a:ext cx="720725" cy="1152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1" name="Titre 1">
            <a:extLst>
              <a:ext uri="{FF2B5EF4-FFF2-40B4-BE49-F238E27FC236}">
                <a16:creationId xmlns:a16="http://schemas.microsoft.com/office/drawing/2014/main" id="{9255F65B-A7C9-4F09-9048-F661C32BF90F}"/>
              </a:ext>
            </a:extLst>
          </p:cNvPr>
          <p:cNvSpPr txBox="1">
            <a:spLocks/>
          </p:cNvSpPr>
          <p:nvPr/>
        </p:nvSpPr>
        <p:spPr>
          <a:xfrm>
            <a:off x="638527" y="1468"/>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fr-FR" dirty="0"/>
              <a:t>Degré d’une association</a:t>
            </a:r>
          </a:p>
        </p:txBody>
      </p:sp>
      <p:sp>
        <p:nvSpPr>
          <p:cNvPr id="12" name="Rectangle 11">
            <a:extLst>
              <a:ext uri="{FF2B5EF4-FFF2-40B4-BE49-F238E27FC236}">
                <a16:creationId xmlns:a16="http://schemas.microsoft.com/office/drawing/2014/main" id="{FAD3050A-B6CC-4237-9D66-EFD69A681FF8}"/>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3" name="Espace réservé du numéro de diapositive 4">
            <a:extLst>
              <a:ext uri="{FF2B5EF4-FFF2-40B4-BE49-F238E27FC236}">
                <a16:creationId xmlns:a16="http://schemas.microsoft.com/office/drawing/2014/main" id="{7645744B-300D-4D51-B1DE-1EE1C864A91A}"/>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26</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1E3204DF-BCE8-4D90-BDA5-C0B93FBC9E9D}"/>
              </a:ext>
            </a:extLst>
          </p:cNvPr>
          <p:cNvSpPr>
            <a:spLocks noGrp="1" noChangeArrowheads="1"/>
          </p:cNvSpPr>
          <p:nvPr>
            <p:ph type="title"/>
          </p:nvPr>
        </p:nvSpPr>
        <p:spPr>
          <a:xfrm>
            <a:off x="599956" y="1394460"/>
            <a:ext cx="4479026" cy="771525"/>
          </a:xfrm>
        </p:spPr>
        <p:txBody>
          <a:bodyPr>
            <a:normAutofit/>
          </a:bodyPr>
          <a:lstStyle/>
          <a:p>
            <a:r>
              <a:rPr lang="fr-FR" altLang="fr-FR" sz="3200" noProof="0" dirty="0"/>
              <a:t>Association Ternaire</a:t>
            </a:r>
          </a:p>
        </p:txBody>
      </p:sp>
      <p:sp>
        <p:nvSpPr>
          <p:cNvPr id="40965" name="Rectangle 3">
            <a:extLst>
              <a:ext uri="{FF2B5EF4-FFF2-40B4-BE49-F238E27FC236}">
                <a16:creationId xmlns:a16="http://schemas.microsoft.com/office/drawing/2014/main" id="{3ADDF6C1-AFC3-48D9-9B2E-17BF5C5E9F9A}"/>
              </a:ext>
            </a:extLst>
          </p:cNvPr>
          <p:cNvSpPr>
            <a:spLocks noChangeArrowheads="1"/>
          </p:cNvSpPr>
          <p:nvPr/>
        </p:nvSpPr>
        <p:spPr bwMode="auto">
          <a:xfrm>
            <a:off x="990600" y="38862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ref</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nom</a:t>
            </a:r>
          </a:p>
          <a:p>
            <a:pPr algn="ctr" eaLnBrk="1" hangingPunct="1"/>
            <a:r>
              <a:rPr lang="en-US" altLang="fr-FR" sz="2400" dirty="0">
                <a:latin typeface="Times New Roman" panose="02020603050405020304" pitchFamily="18" charset="0"/>
              </a:rPr>
              <a:t>prénom</a:t>
            </a:r>
          </a:p>
        </p:txBody>
      </p:sp>
      <p:sp>
        <p:nvSpPr>
          <p:cNvPr id="40966" name="Rectangle 4">
            <a:extLst>
              <a:ext uri="{FF2B5EF4-FFF2-40B4-BE49-F238E27FC236}">
                <a16:creationId xmlns:a16="http://schemas.microsoft.com/office/drawing/2014/main" id="{52B181C7-1EE0-4C88-91A7-56D6EC942C95}"/>
              </a:ext>
            </a:extLst>
          </p:cNvPr>
          <p:cNvSpPr>
            <a:spLocks noChangeArrowheads="1"/>
          </p:cNvSpPr>
          <p:nvPr/>
        </p:nvSpPr>
        <p:spPr bwMode="auto">
          <a:xfrm>
            <a:off x="7391400" y="33528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code</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lieu</a:t>
            </a:r>
          </a:p>
        </p:txBody>
      </p:sp>
      <p:sp>
        <p:nvSpPr>
          <p:cNvPr id="40967" name="Text Box 5">
            <a:extLst>
              <a:ext uri="{FF2B5EF4-FFF2-40B4-BE49-F238E27FC236}">
                <a16:creationId xmlns:a16="http://schemas.microsoft.com/office/drawing/2014/main" id="{AAC86B0D-AAAF-44E2-A242-E38A82EFD049}"/>
              </a:ext>
            </a:extLst>
          </p:cNvPr>
          <p:cNvSpPr txBox="1">
            <a:spLocks noChangeArrowheads="1"/>
          </p:cNvSpPr>
          <p:nvPr/>
        </p:nvSpPr>
        <p:spPr bwMode="auto">
          <a:xfrm>
            <a:off x="990600" y="3352800"/>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Personnel</a:t>
            </a:r>
          </a:p>
        </p:txBody>
      </p:sp>
      <p:sp>
        <p:nvSpPr>
          <p:cNvPr id="40968" name="Text Box 6">
            <a:extLst>
              <a:ext uri="{FF2B5EF4-FFF2-40B4-BE49-F238E27FC236}">
                <a16:creationId xmlns:a16="http://schemas.microsoft.com/office/drawing/2014/main" id="{7DC9748E-16D9-45D4-A775-F52C6049BA60}"/>
              </a:ext>
            </a:extLst>
          </p:cNvPr>
          <p:cNvSpPr txBox="1">
            <a:spLocks noChangeArrowheads="1"/>
          </p:cNvSpPr>
          <p:nvPr/>
        </p:nvSpPr>
        <p:spPr bwMode="auto">
          <a:xfrm>
            <a:off x="7467600" y="2819400"/>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Client</a:t>
            </a:r>
          </a:p>
        </p:txBody>
      </p:sp>
      <p:sp>
        <p:nvSpPr>
          <p:cNvPr id="40969" name="Line 7">
            <a:extLst>
              <a:ext uri="{FF2B5EF4-FFF2-40B4-BE49-F238E27FC236}">
                <a16:creationId xmlns:a16="http://schemas.microsoft.com/office/drawing/2014/main" id="{1380359A-6D02-4609-B9AF-32D8C5E56D06}"/>
              </a:ext>
            </a:extLst>
          </p:cNvPr>
          <p:cNvSpPr>
            <a:spLocks noChangeShapeType="1"/>
          </p:cNvSpPr>
          <p:nvPr/>
        </p:nvSpPr>
        <p:spPr bwMode="auto">
          <a:xfrm flipV="1">
            <a:off x="2362200" y="4267200"/>
            <a:ext cx="2057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40970" name="Line 8">
            <a:extLst>
              <a:ext uri="{FF2B5EF4-FFF2-40B4-BE49-F238E27FC236}">
                <a16:creationId xmlns:a16="http://schemas.microsoft.com/office/drawing/2014/main" id="{18C5235F-2CFD-457C-8CA0-DD69C317D22B}"/>
              </a:ext>
            </a:extLst>
          </p:cNvPr>
          <p:cNvSpPr>
            <a:spLocks noChangeShapeType="1"/>
          </p:cNvSpPr>
          <p:nvPr/>
        </p:nvSpPr>
        <p:spPr bwMode="auto">
          <a:xfrm flipV="1">
            <a:off x="5105400" y="3810000"/>
            <a:ext cx="2286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40973" name="Text Box 11">
            <a:extLst>
              <a:ext uri="{FF2B5EF4-FFF2-40B4-BE49-F238E27FC236}">
                <a16:creationId xmlns:a16="http://schemas.microsoft.com/office/drawing/2014/main" id="{CFEA9021-80E2-4571-B7D1-EF5CB6F42B01}"/>
              </a:ext>
            </a:extLst>
          </p:cNvPr>
          <p:cNvSpPr txBox="1">
            <a:spLocks noChangeArrowheads="1"/>
          </p:cNvSpPr>
          <p:nvPr/>
        </p:nvSpPr>
        <p:spPr bwMode="auto">
          <a:xfrm>
            <a:off x="3994150" y="5303649"/>
            <a:ext cx="172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déplacement</a:t>
            </a:r>
          </a:p>
        </p:txBody>
      </p:sp>
      <p:sp>
        <p:nvSpPr>
          <p:cNvPr id="40974" name="Rectangle 12">
            <a:extLst>
              <a:ext uri="{FF2B5EF4-FFF2-40B4-BE49-F238E27FC236}">
                <a16:creationId xmlns:a16="http://schemas.microsoft.com/office/drawing/2014/main" id="{C09DC182-273F-4B4C-BF70-C173DA2C45B6}"/>
              </a:ext>
            </a:extLst>
          </p:cNvPr>
          <p:cNvSpPr>
            <a:spLocks noChangeArrowheads="1"/>
          </p:cNvSpPr>
          <p:nvPr/>
        </p:nvSpPr>
        <p:spPr bwMode="auto">
          <a:xfrm>
            <a:off x="5029200" y="20193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numéro</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marque</a:t>
            </a:r>
          </a:p>
        </p:txBody>
      </p:sp>
      <p:sp>
        <p:nvSpPr>
          <p:cNvPr id="40975" name="Text Box 13">
            <a:extLst>
              <a:ext uri="{FF2B5EF4-FFF2-40B4-BE49-F238E27FC236}">
                <a16:creationId xmlns:a16="http://schemas.microsoft.com/office/drawing/2014/main" id="{168BBF69-19C1-40C6-B97B-C903A914E12E}"/>
              </a:ext>
            </a:extLst>
          </p:cNvPr>
          <p:cNvSpPr txBox="1">
            <a:spLocks noChangeArrowheads="1"/>
          </p:cNvSpPr>
          <p:nvPr/>
        </p:nvSpPr>
        <p:spPr bwMode="auto">
          <a:xfrm>
            <a:off x="5145538" y="1600200"/>
            <a:ext cx="128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Véhicule</a:t>
            </a:r>
          </a:p>
        </p:txBody>
      </p:sp>
      <p:sp>
        <p:nvSpPr>
          <p:cNvPr id="40976" name="Line 14">
            <a:extLst>
              <a:ext uri="{FF2B5EF4-FFF2-40B4-BE49-F238E27FC236}">
                <a16:creationId xmlns:a16="http://schemas.microsoft.com/office/drawing/2014/main" id="{49D160BF-E61A-4664-B048-5C880AF3FE2C}"/>
              </a:ext>
            </a:extLst>
          </p:cNvPr>
          <p:cNvSpPr>
            <a:spLocks noChangeShapeType="1"/>
          </p:cNvSpPr>
          <p:nvPr/>
        </p:nvSpPr>
        <p:spPr bwMode="auto">
          <a:xfrm flipV="1">
            <a:off x="4774182" y="3179763"/>
            <a:ext cx="255018" cy="8914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40978" name="Oval 16">
            <a:extLst>
              <a:ext uri="{FF2B5EF4-FFF2-40B4-BE49-F238E27FC236}">
                <a16:creationId xmlns:a16="http://schemas.microsoft.com/office/drawing/2014/main" id="{6704EFCA-8B2D-42F0-B999-09627879F448}"/>
              </a:ext>
            </a:extLst>
          </p:cNvPr>
          <p:cNvSpPr>
            <a:spLocks noChangeArrowheads="1"/>
          </p:cNvSpPr>
          <p:nvPr/>
        </p:nvSpPr>
        <p:spPr bwMode="auto">
          <a:xfrm>
            <a:off x="4038600" y="3964670"/>
            <a:ext cx="1676400" cy="106680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dirty="0">
                <a:latin typeface="Times New Roman" panose="02020603050405020304" pitchFamily="18" charset="0"/>
              </a:rPr>
              <a:t>Date</a:t>
            </a:r>
          </a:p>
          <a:p>
            <a:pPr algn="ctr" eaLnBrk="1" hangingPunct="1"/>
            <a:r>
              <a:rPr lang="en-US" altLang="fr-FR" sz="2400" dirty="0">
                <a:latin typeface="Times New Roman" panose="02020603050405020304" pitchFamily="18" charset="0"/>
              </a:rPr>
              <a:t>Motif</a:t>
            </a:r>
          </a:p>
        </p:txBody>
      </p:sp>
      <p:sp>
        <p:nvSpPr>
          <p:cNvPr id="20" name="Titre 1">
            <a:extLst>
              <a:ext uri="{FF2B5EF4-FFF2-40B4-BE49-F238E27FC236}">
                <a16:creationId xmlns:a16="http://schemas.microsoft.com/office/drawing/2014/main" id="{25D81BFB-3C3C-41D6-9AFF-E1FDE20CE8DD}"/>
              </a:ext>
            </a:extLst>
          </p:cNvPr>
          <p:cNvSpPr txBox="1">
            <a:spLocks/>
          </p:cNvSpPr>
          <p:nvPr/>
        </p:nvSpPr>
        <p:spPr>
          <a:xfrm>
            <a:off x="800100" y="14922"/>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fr-FR" dirty="0"/>
              <a:t>Degré d’une association</a:t>
            </a:r>
          </a:p>
        </p:txBody>
      </p:sp>
      <p:sp>
        <p:nvSpPr>
          <p:cNvPr id="18" name="Rectangle 17">
            <a:extLst>
              <a:ext uri="{FF2B5EF4-FFF2-40B4-BE49-F238E27FC236}">
                <a16:creationId xmlns:a16="http://schemas.microsoft.com/office/drawing/2014/main" id="{85F6A484-6ADF-4448-B4FD-3A4EF059A798}"/>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21" name="Espace réservé du numéro de diapositive 4">
            <a:extLst>
              <a:ext uri="{FF2B5EF4-FFF2-40B4-BE49-F238E27FC236}">
                <a16:creationId xmlns:a16="http://schemas.microsoft.com/office/drawing/2014/main" id="{4A5ED34E-DD4D-45E1-8C01-3B6747AD6A60}"/>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27</a:t>
            </a:fld>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Cardinalité</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sz="2400" noProof="0" dirty="0">
                <a:solidFill>
                  <a:schemeClr val="accent2"/>
                </a:solidFill>
              </a:rPr>
              <a:t>Définition : </a:t>
            </a:r>
            <a:r>
              <a:rPr lang="fr-FR" altLang="fr-FR" sz="2100" noProof="0" dirty="0">
                <a:solidFill>
                  <a:schemeClr val="tx1">
                    <a:lumMod val="65000"/>
                    <a:lumOff val="35000"/>
                  </a:schemeClr>
                </a:solidFill>
              </a:rPr>
              <a:t>Indicateur qui montre combien d’instances de l’entité considérée peuvent être liées à une instance de l’autre entité participant à l’association</a:t>
            </a:r>
          </a:p>
          <a:p>
            <a:pPr>
              <a:buNone/>
            </a:pPr>
            <a:endParaRPr lang="fr-FR" altLang="fr-FR" sz="2100" noProof="0" dirty="0">
              <a:solidFill>
                <a:schemeClr val="tx1">
                  <a:lumMod val="65000"/>
                  <a:lumOff val="35000"/>
                </a:schemeClr>
              </a:solidFill>
            </a:endParaRPr>
          </a:p>
          <a:p>
            <a:r>
              <a:rPr lang="fr-FR" altLang="fr-FR" sz="2400" noProof="0" dirty="0">
                <a:solidFill>
                  <a:schemeClr val="tx1">
                    <a:lumMod val="65000"/>
                    <a:lumOff val="35000"/>
                  </a:schemeClr>
                </a:solidFill>
              </a:rPr>
              <a:t>Participations minimale et maximale </a:t>
            </a:r>
            <a:r>
              <a:rPr lang="fr-FR" altLang="fr-FR" sz="2100" noProof="0" dirty="0">
                <a:solidFill>
                  <a:schemeClr val="tx1">
                    <a:lumMod val="65000"/>
                    <a:lumOff val="35000"/>
                  </a:schemeClr>
                </a:solidFill>
              </a:rPr>
              <a:t>des entités à une association.</a:t>
            </a:r>
          </a:p>
          <a:p>
            <a:pPr lvl="1">
              <a:lnSpc>
                <a:spcPct val="90000"/>
              </a:lnSpc>
              <a:defRPr/>
            </a:pPr>
            <a:r>
              <a:rPr lang="fr-FR" altLang="fr-FR" sz="2100" noProof="0" dirty="0">
                <a:solidFill>
                  <a:schemeClr val="tx1">
                    <a:lumMod val="65000"/>
                    <a:lumOff val="35000"/>
                  </a:schemeClr>
                </a:solidFill>
              </a:rPr>
              <a:t> 1,1		Un et un seul</a:t>
            </a:r>
          </a:p>
          <a:p>
            <a:pPr lvl="1">
              <a:lnSpc>
                <a:spcPct val="90000"/>
              </a:lnSpc>
              <a:defRPr/>
            </a:pPr>
            <a:r>
              <a:rPr lang="fr-FR" altLang="fr-FR" sz="2100" noProof="0" dirty="0">
                <a:solidFill>
                  <a:schemeClr val="tx1">
                    <a:lumMod val="65000"/>
                    <a:lumOff val="35000"/>
                  </a:schemeClr>
                </a:solidFill>
              </a:rPr>
              <a:t> 0,1		Zéro ou un</a:t>
            </a:r>
          </a:p>
          <a:p>
            <a:pPr lvl="1">
              <a:lnSpc>
                <a:spcPct val="90000"/>
              </a:lnSpc>
              <a:defRPr/>
            </a:pPr>
            <a:r>
              <a:rPr lang="fr-FR" altLang="fr-FR" sz="2100" noProof="0" dirty="0">
                <a:solidFill>
                  <a:schemeClr val="tx1">
                    <a:lumMod val="65000"/>
                    <a:lumOff val="35000"/>
                  </a:schemeClr>
                </a:solidFill>
              </a:rPr>
              <a:t> 0,N		Zéro ou plus</a:t>
            </a:r>
          </a:p>
          <a:p>
            <a:pPr lvl="1">
              <a:lnSpc>
                <a:spcPct val="90000"/>
              </a:lnSpc>
              <a:defRPr/>
            </a:pPr>
            <a:r>
              <a:rPr lang="fr-FR" altLang="fr-FR" sz="2100" noProof="0" dirty="0">
                <a:solidFill>
                  <a:schemeClr val="tx1">
                    <a:lumMod val="65000"/>
                    <a:lumOff val="35000"/>
                  </a:schemeClr>
                </a:solidFill>
              </a:rPr>
              <a:t> 1,N		Un ou plus</a:t>
            </a: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64553666-CBF2-4E15-B38C-564B90E94EA6}"/>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EBA112D5-0954-47B1-BC23-CFA39ED5FECC}"/>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28</a:t>
            </a:fld>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Association </a:t>
            </a:r>
            <a:r>
              <a:rPr lang="fr-FR" altLang="fr-FR" noProof="0" dirty="0"/>
              <a:t>« </a:t>
            </a:r>
            <a:r>
              <a:rPr lang="fr-FR" noProof="0" dirty="0"/>
              <a:t>1-1 </a:t>
            </a:r>
            <a:r>
              <a:rPr lang="fr-FR" altLang="fr-FR" noProof="0" dirty="0"/>
              <a:t>»</a:t>
            </a:r>
            <a:endParaRPr lang="fr-FR" noProof="0" dirty="0"/>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noProof="0" dirty="0">
                <a:solidFill>
                  <a:schemeClr val="tx1">
                    <a:lumMod val="65000"/>
                    <a:lumOff val="35000"/>
                  </a:schemeClr>
                </a:solidFill>
              </a:rPr>
              <a:t>Eemple</a:t>
            </a:r>
          </a:p>
          <a:p>
            <a:pPr lvl="1"/>
            <a:r>
              <a:rPr lang="fr-FR" altLang="fr-FR" noProof="0" dirty="0">
                <a:solidFill>
                  <a:schemeClr val="tx1">
                    <a:lumMod val="65000"/>
                    <a:lumOff val="35000"/>
                  </a:schemeClr>
                </a:solidFill>
              </a:rPr>
              <a:t>Un étudiant donné possède une seule carte. Une carte est possédée par un seule étudiant.</a:t>
            </a:r>
          </a:p>
          <a:p>
            <a:pPr>
              <a:buNone/>
            </a:pPr>
            <a:endParaRPr lang="fr-FR" noProof="0" dirty="0">
              <a:solidFill>
                <a:schemeClr val="tx1">
                  <a:lumMod val="65000"/>
                  <a:lumOff val="35000"/>
                </a:schemeClr>
              </a:solidFill>
            </a:endParaRPr>
          </a:p>
        </p:txBody>
      </p:sp>
      <p:sp>
        <p:nvSpPr>
          <p:cNvPr id="14" name="Rectangle 13">
            <a:extLst>
              <a:ext uri="{FF2B5EF4-FFF2-40B4-BE49-F238E27FC236}">
                <a16:creationId xmlns:a16="http://schemas.microsoft.com/office/drawing/2014/main" id="{A39ECAEA-38B3-44BA-877B-95D385B9998F}"/>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5" name="Espace réservé du numéro de diapositive 4">
            <a:extLst>
              <a:ext uri="{FF2B5EF4-FFF2-40B4-BE49-F238E27FC236}">
                <a16:creationId xmlns:a16="http://schemas.microsoft.com/office/drawing/2014/main" id="{58AE6931-1FED-4AA4-BC69-614E70C6058D}"/>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29</a:t>
            </a:fld>
            <a:endParaRPr lang="fr-FR" dirty="0"/>
          </a:p>
        </p:txBody>
      </p:sp>
      <p:sp>
        <p:nvSpPr>
          <p:cNvPr id="13" name="Rectangle 12">
            <a:extLst>
              <a:ext uri="{FF2B5EF4-FFF2-40B4-BE49-F238E27FC236}">
                <a16:creationId xmlns:a16="http://schemas.microsoft.com/office/drawing/2014/main" id="{DB28B2E5-182E-4526-9307-64EC3F01973E}"/>
              </a:ext>
            </a:extLst>
          </p:cNvPr>
          <p:cNvSpPr/>
          <p:nvPr/>
        </p:nvSpPr>
        <p:spPr>
          <a:xfrm>
            <a:off x="971550" y="4149899"/>
            <a:ext cx="1368425"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Etudiant</a:t>
            </a:r>
          </a:p>
        </p:txBody>
      </p:sp>
      <p:sp>
        <p:nvSpPr>
          <p:cNvPr id="16" name="Rectangle 15">
            <a:extLst>
              <a:ext uri="{FF2B5EF4-FFF2-40B4-BE49-F238E27FC236}">
                <a16:creationId xmlns:a16="http://schemas.microsoft.com/office/drawing/2014/main" id="{7B4C85FD-9A74-4985-8AE0-88BA689B4AC1}"/>
              </a:ext>
            </a:extLst>
          </p:cNvPr>
          <p:cNvSpPr/>
          <p:nvPr/>
        </p:nvSpPr>
        <p:spPr>
          <a:xfrm>
            <a:off x="5940425" y="4149899"/>
            <a:ext cx="1657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Carte étudiant</a:t>
            </a:r>
          </a:p>
        </p:txBody>
      </p:sp>
      <p:cxnSp>
        <p:nvCxnSpPr>
          <p:cNvPr id="17" name="Connecteur droit 16">
            <a:extLst>
              <a:ext uri="{FF2B5EF4-FFF2-40B4-BE49-F238E27FC236}">
                <a16:creationId xmlns:a16="http://schemas.microsoft.com/office/drawing/2014/main" id="{3B5EFF32-E9C1-4148-9397-78D4E5E96483}"/>
              </a:ext>
            </a:extLst>
          </p:cNvPr>
          <p:cNvCxnSpPr>
            <a:cxnSpLocks/>
            <a:stCxn id="13" idx="3"/>
            <a:endCxn id="16" idx="1"/>
          </p:cNvCxnSpPr>
          <p:nvPr/>
        </p:nvCxnSpPr>
        <p:spPr>
          <a:xfrm>
            <a:off x="2339975" y="4401518"/>
            <a:ext cx="360045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E75EC91A-A704-4F04-A975-CC7256F538FD}"/>
              </a:ext>
            </a:extLst>
          </p:cNvPr>
          <p:cNvSpPr/>
          <p:nvPr/>
        </p:nvSpPr>
        <p:spPr>
          <a:xfrm>
            <a:off x="3059113" y="4076874"/>
            <a:ext cx="2305050" cy="576262"/>
          </a:xfrm>
          <a:prstGeom prst="ellipse">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solidFill>
                  <a:schemeClr val="tx1"/>
                </a:solidFill>
              </a:rPr>
              <a:t>Possède</a:t>
            </a:r>
          </a:p>
        </p:txBody>
      </p:sp>
      <p:sp>
        <p:nvSpPr>
          <p:cNvPr id="19" name="ZoneTexte 18">
            <a:extLst>
              <a:ext uri="{FF2B5EF4-FFF2-40B4-BE49-F238E27FC236}">
                <a16:creationId xmlns:a16="http://schemas.microsoft.com/office/drawing/2014/main" id="{40FB4A2C-E5E8-4F02-8CFA-BD8A5B110CF0}"/>
              </a:ext>
            </a:extLst>
          </p:cNvPr>
          <p:cNvSpPr txBox="1">
            <a:spLocks noChangeArrowheads="1"/>
          </p:cNvSpPr>
          <p:nvPr/>
        </p:nvSpPr>
        <p:spPr bwMode="auto">
          <a:xfrm>
            <a:off x="2339975" y="4005436"/>
            <a:ext cx="647700" cy="368300"/>
          </a:xfrm>
          <a:prstGeom prst="rect">
            <a:avLst/>
          </a:prstGeom>
          <a:noFill/>
          <a:ln w="9525">
            <a:noFill/>
            <a:miter lim="800000"/>
            <a:headEnd/>
            <a:tailEnd/>
          </a:ln>
        </p:spPr>
        <p:txBody>
          <a:bodyPr>
            <a:spAutoFit/>
          </a:bodyPr>
          <a:lstStyle/>
          <a:p>
            <a:r>
              <a:rPr lang="fr-FR" altLang="fr-FR" dirty="0"/>
              <a:t>1,1</a:t>
            </a:r>
          </a:p>
        </p:txBody>
      </p:sp>
      <p:sp>
        <p:nvSpPr>
          <p:cNvPr id="20" name="ZoneTexte 19">
            <a:extLst>
              <a:ext uri="{FF2B5EF4-FFF2-40B4-BE49-F238E27FC236}">
                <a16:creationId xmlns:a16="http://schemas.microsoft.com/office/drawing/2014/main" id="{E95DD301-B57F-48D2-8084-6067C02F68A0}"/>
              </a:ext>
            </a:extLst>
          </p:cNvPr>
          <p:cNvSpPr txBox="1">
            <a:spLocks noChangeArrowheads="1"/>
          </p:cNvSpPr>
          <p:nvPr/>
        </p:nvSpPr>
        <p:spPr bwMode="auto">
          <a:xfrm>
            <a:off x="5292725" y="3932411"/>
            <a:ext cx="647700" cy="369888"/>
          </a:xfrm>
          <a:prstGeom prst="rect">
            <a:avLst/>
          </a:prstGeom>
          <a:noFill/>
          <a:ln w="9525">
            <a:noFill/>
            <a:miter lim="800000"/>
            <a:headEnd/>
            <a:tailEnd/>
          </a:ln>
        </p:spPr>
        <p:txBody>
          <a:bodyPr>
            <a:spAutoFit/>
          </a:bodyPr>
          <a:lstStyle/>
          <a:p>
            <a:r>
              <a:rPr lang="fr-FR" altLang="fr-FR" dirty="0"/>
              <a:t>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Systèmes d’information</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noProof="0" dirty="0">
                <a:solidFill>
                  <a:schemeClr val="tx1">
                    <a:lumMod val="65000"/>
                    <a:lumOff val="35000"/>
                  </a:schemeClr>
                </a:solidFill>
              </a:rPr>
              <a:t>Introduction</a:t>
            </a:r>
          </a:p>
          <a:p>
            <a:pPr lvl="1">
              <a:buNone/>
            </a:pPr>
            <a:endParaRPr lang="fr-FR" noProof="0" dirty="0">
              <a:solidFill>
                <a:schemeClr val="tx1">
                  <a:lumMod val="65000"/>
                  <a:lumOff val="35000"/>
                </a:schemeClr>
              </a:solidFill>
            </a:endParaRPr>
          </a:p>
          <a:p>
            <a:r>
              <a:rPr lang="fr-FR" noProof="0" dirty="0">
                <a:solidFill>
                  <a:schemeClr val="tx1">
                    <a:lumMod val="65000"/>
                    <a:lumOff val="35000"/>
                  </a:schemeClr>
                </a:solidFill>
              </a:rPr>
              <a:t>Modèle Entité / Association</a:t>
            </a:r>
          </a:p>
          <a:p>
            <a:endParaRPr lang="fr-FR" noProof="0" dirty="0">
              <a:solidFill>
                <a:schemeClr val="tx1">
                  <a:lumMod val="65000"/>
                  <a:lumOff val="35000"/>
                </a:schemeClr>
              </a:solidFill>
            </a:endParaRPr>
          </a:p>
          <a:p>
            <a:r>
              <a:rPr lang="fr-FR" noProof="0" dirty="0">
                <a:solidFill>
                  <a:schemeClr val="tx1">
                    <a:lumMod val="65000"/>
                    <a:lumOff val="35000"/>
                  </a:schemeClr>
                </a:solidFill>
              </a:rPr>
              <a:t>Exemple</a:t>
            </a: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9" name="Rectangle 8">
            <a:extLst>
              <a:ext uri="{FF2B5EF4-FFF2-40B4-BE49-F238E27FC236}">
                <a16:creationId xmlns:a16="http://schemas.microsoft.com/office/drawing/2014/main" id="{8733AF9D-E604-4DDD-93E8-AB0FF2C9429E}"/>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0" name="Espace réservé du numéro de diapositive 4">
            <a:extLst>
              <a:ext uri="{FF2B5EF4-FFF2-40B4-BE49-F238E27FC236}">
                <a16:creationId xmlns:a16="http://schemas.microsoft.com/office/drawing/2014/main" id="{AD035121-7AA1-4B4C-8AA6-E36DCB1355A9}"/>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a:t>
            </a:fld>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Association </a:t>
            </a:r>
            <a:r>
              <a:rPr lang="fr-FR" altLang="fr-FR" noProof="0" dirty="0"/>
              <a:t>« </a:t>
            </a:r>
            <a:r>
              <a:rPr lang="fr-FR" noProof="0" dirty="0"/>
              <a:t>1- N  </a:t>
            </a:r>
            <a:r>
              <a:rPr lang="fr-FR" altLang="fr-FR" noProof="0" dirty="0"/>
              <a:t>»</a:t>
            </a:r>
            <a:endParaRPr lang="fr-FR" noProof="0" dirty="0"/>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noProof="0" dirty="0">
                <a:solidFill>
                  <a:schemeClr val="tx1">
                    <a:lumMod val="65000"/>
                    <a:lumOff val="35000"/>
                  </a:schemeClr>
                </a:solidFill>
              </a:rPr>
              <a:t>Exemple : </a:t>
            </a:r>
            <a:r>
              <a:rPr lang="fr-FR" altLang="fr-FR" noProof="0" dirty="0">
                <a:solidFill>
                  <a:schemeClr val="tx1">
                    <a:lumMod val="65000"/>
                    <a:lumOff val="35000"/>
                  </a:schemeClr>
                </a:solidFill>
              </a:rPr>
              <a:t>Un client donné passe plusieurs commandes. Une commande donnée n’est que par un seul client.</a:t>
            </a:r>
          </a:p>
          <a:p>
            <a:pPr>
              <a:buNone/>
            </a:pPr>
            <a:endParaRPr lang="fr-FR" altLang="fr-FR" noProof="0" dirty="0">
              <a:solidFill>
                <a:schemeClr val="tx1">
                  <a:lumMod val="65000"/>
                  <a:lumOff val="35000"/>
                </a:schemeClr>
              </a:solidFill>
            </a:endParaRPr>
          </a:p>
          <a:p>
            <a:pPr>
              <a:buNone/>
            </a:pPr>
            <a:endParaRPr lang="fr-FR" altLang="fr-FR" noProof="0" dirty="0">
              <a:solidFill>
                <a:schemeClr val="tx1">
                  <a:lumMod val="65000"/>
                  <a:lumOff val="35000"/>
                </a:schemeClr>
              </a:solidFill>
            </a:endParaRPr>
          </a:p>
          <a:p>
            <a:pPr>
              <a:buNone/>
            </a:pPr>
            <a:endParaRPr lang="fr-FR" altLang="fr-FR" noProof="0" dirty="0">
              <a:solidFill>
                <a:schemeClr val="tx1">
                  <a:lumMod val="65000"/>
                  <a:lumOff val="35000"/>
                </a:schemeClr>
              </a:solidFill>
            </a:endParaRPr>
          </a:p>
          <a:p>
            <a:pPr lvl="1"/>
            <a:endParaRPr lang="fr-FR" noProof="0" dirty="0">
              <a:solidFill>
                <a:schemeClr val="tx1">
                  <a:lumMod val="65000"/>
                  <a:lumOff val="35000"/>
                </a:schemeClr>
              </a:solidFill>
            </a:endParaRPr>
          </a:p>
          <a:p>
            <a:r>
              <a:rPr lang="fr-FR" altLang="fr-FR" noProof="0" dirty="0">
                <a:solidFill>
                  <a:schemeClr val="tx1">
                    <a:lumMod val="65000"/>
                    <a:lumOff val="35000"/>
                  </a:schemeClr>
                </a:solidFill>
              </a:rPr>
              <a:t>NB :</a:t>
            </a:r>
            <a:r>
              <a:rPr lang="fr-FR" altLang="fr-FR" sz="2800" noProof="0" dirty="0">
                <a:solidFill>
                  <a:schemeClr val="bg2"/>
                </a:solidFill>
              </a:rPr>
              <a:t> </a:t>
            </a:r>
            <a:r>
              <a:rPr lang="fr-FR" altLang="fr-FR" noProof="0" dirty="0">
                <a:solidFill>
                  <a:schemeClr val="tx1">
                    <a:lumMod val="65000"/>
                    <a:lumOff val="35000"/>
                  </a:schemeClr>
                </a:solidFill>
              </a:rPr>
              <a:t>La cardinalité </a:t>
            </a:r>
            <a:r>
              <a:rPr lang="fr-FR" altLang="fr-FR" sz="2800" noProof="0" dirty="0">
                <a:solidFill>
                  <a:schemeClr val="accent2"/>
                </a:solidFill>
              </a:rPr>
              <a:t>un à plusieurs </a:t>
            </a:r>
            <a:r>
              <a:rPr lang="fr-FR" altLang="fr-FR" noProof="0" dirty="0">
                <a:solidFill>
                  <a:schemeClr val="tx1">
                    <a:lumMod val="65000"/>
                    <a:lumOff val="35000"/>
                  </a:schemeClr>
                </a:solidFill>
              </a:rPr>
              <a:t>(1,N) peut aussi être</a:t>
            </a:r>
            <a:r>
              <a:rPr lang="fr-FR" altLang="fr-FR" sz="2800" noProof="0" dirty="0"/>
              <a:t> </a:t>
            </a:r>
            <a:r>
              <a:rPr lang="fr-FR" altLang="fr-FR" sz="2800" noProof="0" dirty="0">
                <a:solidFill>
                  <a:schemeClr val="accent2"/>
                </a:solidFill>
              </a:rPr>
              <a:t>zéro à plusieurs </a:t>
            </a:r>
            <a:r>
              <a:rPr lang="fr-FR" altLang="fr-FR" noProof="0" dirty="0">
                <a:solidFill>
                  <a:schemeClr val="tx1">
                    <a:lumMod val="65000"/>
                    <a:lumOff val="35000"/>
                  </a:schemeClr>
                </a:solidFill>
              </a:rPr>
              <a:t>(0,N).</a:t>
            </a:r>
          </a:p>
          <a:p>
            <a:pPr lvl="1">
              <a:buNone/>
            </a:pPr>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p:cNvSpPr/>
          <p:nvPr/>
        </p:nvSpPr>
        <p:spPr>
          <a:xfrm>
            <a:off x="971550" y="4149899"/>
            <a:ext cx="1368425"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CLIENT</a:t>
            </a:r>
          </a:p>
        </p:txBody>
      </p:sp>
      <p:sp>
        <p:nvSpPr>
          <p:cNvPr id="9" name="Rectangle 8"/>
          <p:cNvSpPr/>
          <p:nvPr/>
        </p:nvSpPr>
        <p:spPr>
          <a:xfrm>
            <a:off x="5940425" y="4149899"/>
            <a:ext cx="1439863"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Commande</a:t>
            </a:r>
          </a:p>
        </p:txBody>
      </p:sp>
      <p:cxnSp>
        <p:nvCxnSpPr>
          <p:cNvPr id="10" name="Connecteur droit 9"/>
          <p:cNvCxnSpPr>
            <a:stCxn id="7" idx="3"/>
            <a:endCxn id="9" idx="1"/>
          </p:cNvCxnSpPr>
          <p:nvPr/>
        </p:nvCxnSpPr>
        <p:spPr>
          <a:xfrm>
            <a:off x="2339975" y="4402311"/>
            <a:ext cx="360045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3059113" y="4076874"/>
            <a:ext cx="2305050" cy="576262"/>
          </a:xfrm>
          <a:prstGeom prst="ellipse">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solidFill>
                  <a:schemeClr val="tx1"/>
                </a:solidFill>
              </a:rPr>
              <a:t>Passe</a:t>
            </a:r>
          </a:p>
        </p:txBody>
      </p:sp>
      <p:sp>
        <p:nvSpPr>
          <p:cNvPr id="12" name="ZoneTexte 18"/>
          <p:cNvSpPr txBox="1">
            <a:spLocks noChangeArrowheads="1"/>
          </p:cNvSpPr>
          <p:nvPr/>
        </p:nvSpPr>
        <p:spPr bwMode="auto">
          <a:xfrm>
            <a:off x="2339975" y="4005436"/>
            <a:ext cx="647700" cy="368300"/>
          </a:xfrm>
          <a:prstGeom prst="rect">
            <a:avLst/>
          </a:prstGeom>
          <a:noFill/>
          <a:ln w="9525">
            <a:noFill/>
            <a:miter lim="800000"/>
            <a:headEnd/>
            <a:tailEnd/>
          </a:ln>
        </p:spPr>
        <p:txBody>
          <a:bodyPr>
            <a:spAutoFit/>
          </a:bodyPr>
          <a:lstStyle/>
          <a:p>
            <a:r>
              <a:rPr lang="fr-FR" altLang="fr-FR" dirty="0"/>
              <a:t>1,N</a:t>
            </a:r>
          </a:p>
        </p:txBody>
      </p:sp>
      <p:sp>
        <p:nvSpPr>
          <p:cNvPr id="13" name="ZoneTexte 19"/>
          <p:cNvSpPr txBox="1">
            <a:spLocks noChangeArrowheads="1"/>
          </p:cNvSpPr>
          <p:nvPr/>
        </p:nvSpPr>
        <p:spPr bwMode="auto">
          <a:xfrm>
            <a:off x="5292725" y="3932411"/>
            <a:ext cx="647700" cy="369888"/>
          </a:xfrm>
          <a:prstGeom prst="rect">
            <a:avLst/>
          </a:prstGeom>
          <a:noFill/>
          <a:ln w="9525">
            <a:noFill/>
            <a:miter lim="800000"/>
            <a:headEnd/>
            <a:tailEnd/>
          </a:ln>
        </p:spPr>
        <p:txBody>
          <a:bodyPr>
            <a:spAutoFit/>
          </a:bodyPr>
          <a:lstStyle/>
          <a:p>
            <a:r>
              <a:rPr lang="fr-FR" altLang="fr-FR" dirty="0"/>
              <a:t>1,1</a:t>
            </a:r>
          </a:p>
        </p:txBody>
      </p:sp>
      <p:sp>
        <p:nvSpPr>
          <p:cNvPr id="15" name="Rectangle 14">
            <a:extLst>
              <a:ext uri="{FF2B5EF4-FFF2-40B4-BE49-F238E27FC236}">
                <a16:creationId xmlns:a16="http://schemas.microsoft.com/office/drawing/2014/main" id="{05E6ABD5-7A09-4A20-9DC7-1CEE8E761056}"/>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6" name="Espace réservé du numéro de diapositive 4">
            <a:extLst>
              <a:ext uri="{FF2B5EF4-FFF2-40B4-BE49-F238E27FC236}">
                <a16:creationId xmlns:a16="http://schemas.microsoft.com/office/drawing/2014/main" id="{B0F6EE71-F688-4B0F-A8EA-58E43BD4689C}"/>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30</a:t>
            </a:fld>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altLang="fr-FR" noProof="0" dirty="0"/>
              <a:t>Associations « N-N »</a:t>
            </a:r>
            <a:endParaRPr lang="fr-FR" noProof="0" dirty="0"/>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noProof="0" dirty="0">
                <a:solidFill>
                  <a:schemeClr val="tx1">
                    <a:lumMod val="65000"/>
                    <a:lumOff val="35000"/>
                  </a:schemeClr>
                </a:solidFill>
              </a:rPr>
              <a:t>Exemple : Un client donné commande plusieurs produits. Un produit donné est commandé par plusieurs clients</a:t>
            </a:r>
          </a:p>
          <a:p>
            <a:pPr>
              <a:buNone/>
            </a:pPr>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r>
              <a:rPr lang="fr-FR" noProof="0" dirty="0">
                <a:solidFill>
                  <a:schemeClr val="tx1">
                    <a:lumMod val="65000"/>
                    <a:lumOff val="35000"/>
                  </a:schemeClr>
                </a:solidFill>
              </a:rPr>
              <a:t>NB : </a:t>
            </a:r>
            <a:r>
              <a:rPr lang="fr-FR" altLang="fr-FR" noProof="0" dirty="0">
                <a:solidFill>
                  <a:schemeClr val="tx1">
                    <a:lumMod val="65000"/>
                    <a:lumOff val="35000"/>
                  </a:schemeClr>
                </a:solidFill>
              </a:rPr>
              <a:t>Les cardinalités </a:t>
            </a:r>
            <a:r>
              <a:rPr lang="fr-FR" altLang="fr-FR" sz="2800" noProof="0" dirty="0">
                <a:solidFill>
                  <a:schemeClr val="accent2"/>
                </a:solidFill>
              </a:rPr>
              <a:t>un à plusieurs </a:t>
            </a:r>
            <a:r>
              <a:rPr lang="fr-FR" altLang="fr-FR" noProof="0" dirty="0">
                <a:solidFill>
                  <a:schemeClr val="tx1">
                    <a:lumMod val="65000"/>
                    <a:lumOff val="35000"/>
                  </a:schemeClr>
                </a:solidFill>
              </a:rPr>
              <a:t>(1,N) peuvent aussi être</a:t>
            </a:r>
            <a:r>
              <a:rPr lang="fr-FR" altLang="fr-FR" sz="2800" noProof="0" dirty="0"/>
              <a:t> </a:t>
            </a:r>
            <a:r>
              <a:rPr lang="fr-FR" altLang="fr-FR" sz="2800" noProof="0" dirty="0">
                <a:solidFill>
                  <a:schemeClr val="accent2"/>
                </a:solidFill>
              </a:rPr>
              <a:t>zéro à plusieurs </a:t>
            </a:r>
            <a:r>
              <a:rPr lang="fr-FR" altLang="fr-FR" noProof="0" dirty="0">
                <a:solidFill>
                  <a:schemeClr val="tx1">
                    <a:lumMod val="65000"/>
                    <a:lumOff val="35000"/>
                  </a:schemeClr>
                </a:solidFill>
              </a:rPr>
              <a:t>(0,N)</a:t>
            </a: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p:cNvSpPr/>
          <p:nvPr/>
        </p:nvSpPr>
        <p:spPr>
          <a:xfrm>
            <a:off x="900113" y="4149899"/>
            <a:ext cx="1368425"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CLIENT</a:t>
            </a:r>
          </a:p>
        </p:txBody>
      </p:sp>
      <p:sp>
        <p:nvSpPr>
          <p:cNvPr id="9" name="Rectangle 8"/>
          <p:cNvSpPr/>
          <p:nvPr/>
        </p:nvSpPr>
        <p:spPr>
          <a:xfrm>
            <a:off x="5867400" y="4149899"/>
            <a:ext cx="14414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PRODUIT</a:t>
            </a:r>
          </a:p>
        </p:txBody>
      </p:sp>
      <p:cxnSp>
        <p:nvCxnSpPr>
          <p:cNvPr id="10" name="Connecteur droit 9"/>
          <p:cNvCxnSpPr>
            <a:stCxn id="7" idx="3"/>
            <a:endCxn id="9" idx="1"/>
          </p:cNvCxnSpPr>
          <p:nvPr/>
        </p:nvCxnSpPr>
        <p:spPr>
          <a:xfrm>
            <a:off x="2268538" y="4402311"/>
            <a:ext cx="35988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2987675" y="4076874"/>
            <a:ext cx="2305050" cy="576262"/>
          </a:xfrm>
          <a:prstGeom prst="ellipse">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solidFill>
                  <a:schemeClr val="tx1"/>
                </a:solidFill>
              </a:rPr>
              <a:t>COMMANDE</a:t>
            </a:r>
          </a:p>
        </p:txBody>
      </p:sp>
      <p:sp>
        <p:nvSpPr>
          <p:cNvPr id="12" name="ZoneTexte 11"/>
          <p:cNvSpPr txBox="1">
            <a:spLocks noChangeArrowheads="1"/>
          </p:cNvSpPr>
          <p:nvPr/>
        </p:nvSpPr>
        <p:spPr bwMode="auto">
          <a:xfrm>
            <a:off x="2268538" y="4005436"/>
            <a:ext cx="647700" cy="369888"/>
          </a:xfrm>
          <a:prstGeom prst="rect">
            <a:avLst/>
          </a:prstGeom>
          <a:noFill/>
          <a:ln w="9525">
            <a:noFill/>
            <a:miter lim="800000"/>
            <a:headEnd/>
            <a:tailEnd/>
          </a:ln>
        </p:spPr>
        <p:txBody>
          <a:bodyPr>
            <a:spAutoFit/>
          </a:bodyPr>
          <a:lstStyle/>
          <a:p>
            <a:r>
              <a:rPr lang="fr-FR" altLang="fr-FR" dirty="0"/>
              <a:t>1,N</a:t>
            </a:r>
          </a:p>
        </p:txBody>
      </p:sp>
      <p:sp>
        <p:nvSpPr>
          <p:cNvPr id="13" name="ZoneTexte 12"/>
          <p:cNvSpPr txBox="1">
            <a:spLocks noChangeArrowheads="1"/>
          </p:cNvSpPr>
          <p:nvPr/>
        </p:nvSpPr>
        <p:spPr bwMode="auto">
          <a:xfrm>
            <a:off x="5219700" y="3933999"/>
            <a:ext cx="647700" cy="368300"/>
          </a:xfrm>
          <a:prstGeom prst="rect">
            <a:avLst/>
          </a:prstGeom>
          <a:noFill/>
          <a:ln w="9525">
            <a:noFill/>
            <a:miter lim="800000"/>
            <a:headEnd/>
            <a:tailEnd/>
          </a:ln>
        </p:spPr>
        <p:txBody>
          <a:bodyPr>
            <a:spAutoFit/>
          </a:bodyPr>
          <a:lstStyle/>
          <a:p>
            <a:r>
              <a:rPr lang="fr-FR" altLang="fr-FR" dirty="0"/>
              <a:t>1,N</a:t>
            </a:r>
          </a:p>
        </p:txBody>
      </p:sp>
      <p:sp>
        <p:nvSpPr>
          <p:cNvPr id="15" name="Rectangle 14">
            <a:extLst>
              <a:ext uri="{FF2B5EF4-FFF2-40B4-BE49-F238E27FC236}">
                <a16:creationId xmlns:a16="http://schemas.microsoft.com/office/drawing/2014/main" id="{23EA1CFB-33C1-44F7-B535-7B5A88A463DB}"/>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6" name="Espace réservé du numéro de diapositive 4">
            <a:extLst>
              <a:ext uri="{FF2B5EF4-FFF2-40B4-BE49-F238E27FC236}">
                <a16:creationId xmlns:a16="http://schemas.microsoft.com/office/drawing/2014/main" id="{C065D4C8-542A-4E63-A0E4-6E13601C8F7D}"/>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31</a:t>
            </a:fld>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fontScale="90000"/>
          </a:bodyPr>
          <a:lstStyle/>
          <a:p>
            <a:r>
              <a:rPr lang="fr-FR" altLang="fr-FR" noProof="0" dirty="0"/>
              <a:t>Associations porteuses de propriétés</a:t>
            </a:r>
            <a:endParaRPr lang="fr-FR" noProof="0" dirty="0"/>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noProof="0" dirty="0">
                <a:solidFill>
                  <a:schemeClr val="tx1">
                    <a:lumMod val="65000"/>
                    <a:lumOff val="35000"/>
                  </a:schemeClr>
                </a:solidFill>
              </a:rPr>
              <a:t>…</a:t>
            </a:r>
            <a:r>
              <a:rPr lang="fr-FR" altLang="fr-FR" noProof="0" dirty="0">
                <a:solidFill>
                  <a:schemeClr val="tx1">
                    <a:lumMod val="65000"/>
                    <a:lumOff val="35000"/>
                  </a:schemeClr>
                </a:solidFill>
              </a:rPr>
              <a:t>Dans une </a:t>
            </a:r>
            <a:r>
              <a:rPr lang="fr-FR" altLang="fr-FR" noProof="0" dirty="0">
                <a:solidFill>
                  <a:schemeClr val="accent2"/>
                </a:solidFill>
              </a:rPr>
              <a:t>association N-N</a:t>
            </a:r>
            <a:r>
              <a:rPr lang="fr-FR" altLang="fr-FR" noProof="0" dirty="0">
                <a:solidFill>
                  <a:schemeClr val="tx1">
                    <a:lumMod val="65000"/>
                    <a:lumOff val="35000"/>
                  </a:schemeClr>
                </a:solidFill>
              </a:rPr>
              <a:t>, il est possible de caractériser l’association par des attributs.</a:t>
            </a:r>
            <a:br>
              <a:rPr lang="fr-FR" altLang="fr-FR" noProof="0" dirty="0">
                <a:solidFill>
                  <a:schemeClr val="tx1">
                    <a:lumMod val="65000"/>
                    <a:lumOff val="35000"/>
                  </a:schemeClr>
                </a:solidFill>
              </a:rPr>
            </a:br>
            <a:br>
              <a:rPr lang="fr-FR" altLang="fr-FR" noProof="0" dirty="0">
                <a:solidFill>
                  <a:schemeClr val="tx1">
                    <a:lumMod val="65000"/>
                    <a:lumOff val="35000"/>
                  </a:schemeClr>
                </a:solidFill>
              </a:rPr>
            </a:br>
            <a:r>
              <a:rPr lang="fr-FR" altLang="fr-FR" noProof="0" dirty="0">
                <a:solidFill>
                  <a:schemeClr val="tx1">
                    <a:lumMod val="65000"/>
                    <a:lumOff val="35000"/>
                  </a:schemeClr>
                </a:solidFill>
              </a:rPr>
              <a:t>Exemple : Une commande est passée à une Date donnée et concerne une Quantité de produit fixée.</a:t>
            </a:r>
          </a:p>
          <a:p>
            <a:pPr lvl="1"/>
            <a:endParaRPr lang="fr-FR" noProof="0" dirty="0">
              <a:solidFill>
                <a:schemeClr val="tx1">
                  <a:lumMod val="65000"/>
                  <a:lumOff val="35000"/>
                </a:schemeClr>
              </a:solidFill>
            </a:endParaRPr>
          </a:p>
          <a:p>
            <a:pPr>
              <a:buNone/>
            </a:pPr>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p:cNvSpPr/>
          <p:nvPr/>
        </p:nvSpPr>
        <p:spPr>
          <a:xfrm>
            <a:off x="900113" y="4942234"/>
            <a:ext cx="1368425"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CLIENT</a:t>
            </a:r>
          </a:p>
        </p:txBody>
      </p:sp>
      <p:sp>
        <p:nvSpPr>
          <p:cNvPr id="9" name="Rectangle 8"/>
          <p:cNvSpPr/>
          <p:nvPr/>
        </p:nvSpPr>
        <p:spPr>
          <a:xfrm>
            <a:off x="5867400" y="4942234"/>
            <a:ext cx="1441450"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PRODUIT</a:t>
            </a:r>
          </a:p>
        </p:txBody>
      </p:sp>
      <p:cxnSp>
        <p:nvCxnSpPr>
          <p:cNvPr id="10" name="Connecteur droit 9"/>
          <p:cNvCxnSpPr>
            <a:stCxn id="7" idx="3"/>
            <a:endCxn id="9" idx="1"/>
          </p:cNvCxnSpPr>
          <p:nvPr/>
        </p:nvCxnSpPr>
        <p:spPr>
          <a:xfrm>
            <a:off x="2268538" y="5194647"/>
            <a:ext cx="35988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2987675" y="4510434"/>
            <a:ext cx="2305050" cy="1366838"/>
          </a:xfrm>
          <a:prstGeom prst="ellipse">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solidFill>
                  <a:schemeClr val="tx1"/>
                </a:solidFill>
              </a:rPr>
              <a:t>COMMANDE</a:t>
            </a:r>
          </a:p>
          <a:p>
            <a:pPr algn="ctr">
              <a:defRPr/>
            </a:pPr>
            <a:endParaRPr lang="fr-FR" dirty="0">
              <a:solidFill>
                <a:schemeClr val="tx1"/>
              </a:solidFill>
            </a:endParaRPr>
          </a:p>
          <a:p>
            <a:pPr algn="ctr">
              <a:defRPr/>
            </a:pPr>
            <a:r>
              <a:rPr lang="fr-FR" dirty="0">
                <a:solidFill>
                  <a:schemeClr val="tx1"/>
                </a:solidFill>
              </a:rPr>
              <a:t>Date</a:t>
            </a:r>
          </a:p>
          <a:p>
            <a:pPr algn="ctr">
              <a:defRPr/>
            </a:pPr>
            <a:r>
              <a:rPr lang="fr-FR" dirty="0">
                <a:solidFill>
                  <a:schemeClr val="tx1"/>
                </a:solidFill>
              </a:rPr>
              <a:t>Quantité</a:t>
            </a:r>
          </a:p>
        </p:txBody>
      </p:sp>
      <p:sp>
        <p:nvSpPr>
          <p:cNvPr id="12" name="ZoneTexte 11"/>
          <p:cNvSpPr txBox="1">
            <a:spLocks noChangeArrowheads="1"/>
          </p:cNvSpPr>
          <p:nvPr/>
        </p:nvSpPr>
        <p:spPr bwMode="auto">
          <a:xfrm>
            <a:off x="2268538" y="4797772"/>
            <a:ext cx="647700" cy="369887"/>
          </a:xfrm>
          <a:prstGeom prst="rect">
            <a:avLst/>
          </a:prstGeom>
          <a:noFill/>
          <a:ln w="9525">
            <a:noFill/>
            <a:miter lim="800000"/>
            <a:headEnd/>
            <a:tailEnd/>
          </a:ln>
        </p:spPr>
        <p:txBody>
          <a:bodyPr>
            <a:spAutoFit/>
          </a:bodyPr>
          <a:lstStyle/>
          <a:p>
            <a:r>
              <a:rPr lang="fr-FR" altLang="fr-FR" dirty="0"/>
              <a:t>1,N</a:t>
            </a:r>
          </a:p>
        </p:txBody>
      </p:sp>
      <p:sp>
        <p:nvSpPr>
          <p:cNvPr id="13" name="ZoneTexte 12"/>
          <p:cNvSpPr txBox="1">
            <a:spLocks noChangeArrowheads="1"/>
          </p:cNvSpPr>
          <p:nvPr/>
        </p:nvSpPr>
        <p:spPr bwMode="auto">
          <a:xfrm>
            <a:off x="5219700" y="4726334"/>
            <a:ext cx="647700" cy="368300"/>
          </a:xfrm>
          <a:prstGeom prst="rect">
            <a:avLst/>
          </a:prstGeom>
          <a:noFill/>
          <a:ln w="9525">
            <a:noFill/>
            <a:miter lim="800000"/>
            <a:headEnd/>
            <a:tailEnd/>
          </a:ln>
        </p:spPr>
        <p:txBody>
          <a:bodyPr>
            <a:spAutoFit/>
          </a:bodyPr>
          <a:lstStyle/>
          <a:p>
            <a:r>
              <a:rPr lang="fr-FR" altLang="fr-FR" dirty="0"/>
              <a:t>1,N</a:t>
            </a:r>
          </a:p>
        </p:txBody>
      </p:sp>
      <p:cxnSp>
        <p:nvCxnSpPr>
          <p:cNvPr id="14" name="Connecteur droit 13"/>
          <p:cNvCxnSpPr>
            <a:stCxn id="11" idx="2"/>
            <a:endCxn id="11" idx="6"/>
          </p:cNvCxnSpPr>
          <p:nvPr/>
        </p:nvCxnSpPr>
        <p:spPr>
          <a:xfrm rot="10800000" flipH="1">
            <a:off x="2987675" y="5193059"/>
            <a:ext cx="230505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45926B-5A9A-4B2B-905E-46124FCA864D}"/>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7" name="Espace réservé du numéro de diapositive 4">
            <a:extLst>
              <a:ext uri="{FF2B5EF4-FFF2-40B4-BE49-F238E27FC236}">
                <a16:creationId xmlns:a16="http://schemas.microsoft.com/office/drawing/2014/main" id="{735D56F1-5867-4330-8F2D-CAA5AD0A4124}"/>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32</a:t>
            </a:fld>
            <a:endParaRPr lang="fr-F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noProof="0" dirty="0"/>
              <a:t>Exemple</a:t>
            </a:r>
          </a:p>
        </p:txBody>
      </p:sp>
      <p:sp>
        <p:nvSpPr>
          <p:cNvPr id="8" name="Espace réservé du contenu 7"/>
          <p:cNvSpPr>
            <a:spLocks noGrp="1"/>
          </p:cNvSpPr>
          <p:nvPr>
            <p:ph sz="quarter" idx="4294967295"/>
          </p:nvPr>
        </p:nvSpPr>
        <p:spPr>
          <a:xfrm>
            <a:off x="467544" y="1600200"/>
            <a:ext cx="8153400" cy="4495800"/>
          </a:xfrm>
        </p:spPr>
        <p:txBody>
          <a:bodyPr>
            <a:normAutofit fontScale="92500" lnSpcReduction="20000"/>
          </a:bodyPr>
          <a:lstStyle/>
          <a:p>
            <a:r>
              <a:rPr lang="fr-FR" altLang="fr-FR" sz="3200" noProof="0" dirty="0">
                <a:solidFill>
                  <a:schemeClr val="accent2"/>
                </a:solidFill>
              </a:rPr>
              <a:t>Notes d’examen :</a:t>
            </a:r>
          </a:p>
          <a:p>
            <a:pPr>
              <a:lnSpc>
                <a:spcPct val="90000"/>
              </a:lnSpc>
            </a:pPr>
            <a:endParaRPr lang="fr-FR" altLang="fr-FR" sz="2800" noProof="0" dirty="0"/>
          </a:p>
          <a:p>
            <a:pPr>
              <a:lnSpc>
                <a:spcPct val="90000"/>
              </a:lnSpc>
            </a:pPr>
            <a:r>
              <a:rPr lang="fr-FR" altLang="fr-FR" sz="2000" noProof="0" dirty="0">
                <a:solidFill>
                  <a:schemeClr val="tx1">
                    <a:lumMod val="65000"/>
                    <a:lumOff val="35000"/>
                  </a:schemeClr>
                </a:solidFill>
              </a:rPr>
              <a:t>Les étudiants sont caractérisés par un numéro unique, leur nom, prénom, date de naissance, rue, code postal et ville.</a:t>
            </a:r>
          </a:p>
          <a:p>
            <a:pPr>
              <a:lnSpc>
                <a:spcPct val="90000"/>
              </a:lnSpc>
            </a:pPr>
            <a:endParaRPr lang="fr-FR" altLang="fr-FR" sz="2000" noProof="0" dirty="0">
              <a:solidFill>
                <a:schemeClr val="tx1">
                  <a:lumMod val="65000"/>
                  <a:lumOff val="35000"/>
                </a:schemeClr>
              </a:solidFill>
            </a:endParaRPr>
          </a:p>
          <a:p>
            <a:pPr>
              <a:lnSpc>
                <a:spcPct val="90000"/>
              </a:lnSpc>
            </a:pPr>
            <a:r>
              <a:rPr lang="fr-FR" altLang="fr-FR" sz="2000" noProof="0" dirty="0">
                <a:solidFill>
                  <a:schemeClr val="tx1">
                    <a:lumMod val="65000"/>
                    <a:lumOff val="35000"/>
                  </a:schemeClr>
                </a:solidFill>
              </a:rPr>
              <a:t>Ils passent des épreuves et obtiennent une note pour chacune.</a:t>
            </a:r>
          </a:p>
          <a:p>
            <a:pPr>
              <a:lnSpc>
                <a:spcPct val="90000"/>
              </a:lnSpc>
            </a:pPr>
            <a:endParaRPr lang="fr-FR" altLang="fr-FR" sz="2000" noProof="0" dirty="0">
              <a:solidFill>
                <a:schemeClr val="tx1">
                  <a:lumMod val="65000"/>
                  <a:lumOff val="35000"/>
                </a:schemeClr>
              </a:solidFill>
            </a:endParaRPr>
          </a:p>
          <a:p>
            <a:pPr>
              <a:lnSpc>
                <a:spcPct val="90000"/>
              </a:lnSpc>
            </a:pPr>
            <a:r>
              <a:rPr lang="fr-FR" altLang="fr-FR" sz="2000" noProof="0" dirty="0">
                <a:solidFill>
                  <a:schemeClr val="tx1">
                    <a:lumMod val="65000"/>
                    <a:lumOff val="35000"/>
                  </a:schemeClr>
                </a:solidFill>
              </a:rPr>
              <a:t>Les épreuves sont caractérisées par un code, ainsi que la date et le lieu auxquels elles se déroulent.</a:t>
            </a:r>
          </a:p>
          <a:p>
            <a:pPr>
              <a:lnSpc>
                <a:spcPct val="90000"/>
              </a:lnSpc>
            </a:pPr>
            <a:endParaRPr lang="fr-FR" altLang="fr-FR" sz="2000" noProof="0" dirty="0">
              <a:solidFill>
                <a:schemeClr val="tx1">
                  <a:lumMod val="65000"/>
                  <a:lumOff val="35000"/>
                </a:schemeClr>
              </a:solidFill>
            </a:endParaRPr>
          </a:p>
          <a:p>
            <a:r>
              <a:rPr lang="fr-FR" altLang="fr-FR" sz="2000" noProof="0" dirty="0">
                <a:solidFill>
                  <a:schemeClr val="tx1">
                    <a:lumMod val="65000"/>
                    <a:lumOff val="35000"/>
                  </a:schemeClr>
                </a:solidFill>
              </a:rPr>
              <a:t>Chaque épreuve relève d'une matière unique (mais une matière donnée peut donner lieu à plusieurs épreuves).</a:t>
            </a:r>
          </a:p>
          <a:p>
            <a:endParaRPr lang="fr-FR" altLang="fr-FR" sz="2000" noProof="0" dirty="0">
              <a:solidFill>
                <a:schemeClr val="tx1">
                  <a:lumMod val="65000"/>
                  <a:lumOff val="35000"/>
                </a:schemeClr>
              </a:solidFill>
            </a:endParaRPr>
          </a:p>
          <a:p>
            <a:r>
              <a:rPr lang="fr-FR" altLang="fr-FR" sz="2000" noProof="0" dirty="0">
                <a:solidFill>
                  <a:schemeClr val="tx1">
                    <a:lumMod val="65000"/>
                    <a:lumOff val="35000"/>
                  </a:schemeClr>
                </a:solidFill>
              </a:rPr>
              <a:t>Les matières sont caractérisées par un code et un intitulé.</a:t>
            </a:r>
          </a:p>
          <a:p>
            <a:pPr>
              <a:lnSpc>
                <a:spcPct val="90000"/>
              </a:lnSpc>
            </a:pPr>
            <a:endParaRPr lang="fr-FR" altLang="fr-FR" sz="2000" noProof="0" dirty="0">
              <a:solidFill>
                <a:schemeClr val="tx1">
                  <a:lumMod val="65000"/>
                  <a:lumOff val="35000"/>
                </a:schemeClr>
              </a:solidFill>
            </a:endParaRPr>
          </a:p>
          <a:p>
            <a:endParaRPr lang="fr-FR" altLang="fr-FR" noProof="0" dirty="0">
              <a:solidFill>
                <a:schemeClr val="accent2"/>
              </a:solidFill>
            </a:endParaRPr>
          </a:p>
          <a:p>
            <a:pPr marL="609600" indent="-609600">
              <a:lnSpc>
                <a:spcPct val="90000"/>
              </a:lnSpc>
            </a:pPr>
            <a:endParaRPr lang="fr-FR" altLang="fr-FR" sz="1600" noProof="0" dirty="0">
              <a:solidFill>
                <a:schemeClr val="bg2"/>
              </a:solidFill>
            </a:endParaRPr>
          </a:p>
          <a:p>
            <a:pPr marL="609600" indent="-609600">
              <a:lnSpc>
                <a:spcPct val="90000"/>
              </a:lnSpc>
              <a:buClr>
                <a:srgbClr val="FF3300"/>
              </a:buClr>
              <a:buFont typeface="+mj-lt"/>
              <a:buAutoNum type="arabicPeriod"/>
            </a:pPr>
            <a:endParaRPr lang="fr-FR" altLang="fr-FR" noProof="0" dirty="0">
              <a:solidFill>
                <a:schemeClr val="tx1">
                  <a:lumMod val="65000"/>
                  <a:lumOff val="35000"/>
                </a:schemeClr>
              </a:solidFill>
            </a:endParaRPr>
          </a:p>
          <a:p>
            <a:pPr lvl="1"/>
            <a:endParaRPr lang="fr-FR" noProof="0" dirty="0">
              <a:solidFill>
                <a:schemeClr val="tx1">
                  <a:lumMod val="65000"/>
                  <a:lumOff val="35000"/>
                </a:schemeClr>
              </a:solidFill>
            </a:endParaRPr>
          </a:p>
          <a:p>
            <a:pPr>
              <a:buNone/>
            </a:pPr>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50A4DD66-A8B2-4832-959D-217812FC064A}"/>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8BC8657D-995D-43E9-BF64-11BD21296476}"/>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33</a:t>
            </a:fld>
            <a:endParaRPr lang="fr-F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noProof="0" dirty="0"/>
              <a:t>Exemple MCD </a:t>
            </a:r>
            <a:r>
              <a:rPr lang="fr-FR" sz="2700" noProof="0" dirty="0"/>
              <a:t>(</a:t>
            </a:r>
            <a:r>
              <a:rPr lang="fr-FR" sz="3200" b="1" noProof="0" dirty="0"/>
              <a:t>M</a:t>
            </a:r>
            <a:r>
              <a:rPr lang="fr-FR" sz="2700" noProof="0" dirty="0"/>
              <a:t>odèle </a:t>
            </a:r>
            <a:r>
              <a:rPr lang="fr-FR" sz="3200" b="1" dirty="0"/>
              <a:t>C</a:t>
            </a:r>
            <a:r>
              <a:rPr lang="fr-FR" sz="2700" noProof="0" dirty="0"/>
              <a:t>onceptuel de </a:t>
            </a:r>
            <a:r>
              <a:rPr lang="fr-FR" sz="3200" b="1" dirty="0"/>
              <a:t>D</a:t>
            </a:r>
            <a:r>
              <a:rPr lang="fr-FR" sz="2700" noProof="0" dirty="0"/>
              <a:t>onnées)</a:t>
            </a:r>
            <a:endParaRPr lang="fr-FR" noProof="0" dirty="0"/>
          </a:p>
        </p:txBody>
      </p:sp>
      <p:graphicFrame>
        <p:nvGraphicFramePr>
          <p:cNvPr id="5" name="Tableau 4"/>
          <p:cNvGraphicFramePr>
            <a:graphicFrameLocks noGrp="1"/>
          </p:cNvGraphicFramePr>
          <p:nvPr>
            <p:extLst>
              <p:ext uri="{D42A27DB-BD31-4B8C-83A1-F6EECF244321}">
                <p14:modId xmlns:p14="http://schemas.microsoft.com/office/powerpoint/2010/main" val="3837926679"/>
              </p:ext>
            </p:extLst>
          </p:nvPr>
        </p:nvGraphicFramePr>
        <p:xfrm>
          <a:off x="323230" y="1729854"/>
          <a:ext cx="1296442" cy="2415218"/>
        </p:xfrm>
        <a:graphic>
          <a:graphicData uri="http://schemas.openxmlformats.org/drawingml/2006/table">
            <a:tbl>
              <a:tblPr firstRow="1" bandRow="1">
                <a:tableStyleId>{5C22544A-7EE6-4342-B048-85BDC9FD1C3A}</a:tableStyleId>
              </a:tblPr>
              <a:tblGrid>
                <a:gridCol w="1296442">
                  <a:extLst>
                    <a:ext uri="{9D8B030D-6E8A-4147-A177-3AD203B41FA5}">
                      <a16:colId xmlns:a16="http://schemas.microsoft.com/office/drawing/2014/main" val="20000"/>
                    </a:ext>
                  </a:extLst>
                </a:gridCol>
              </a:tblGrid>
              <a:tr h="403002">
                <a:tc>
                  <a:txBody>
                    <a:bodyPr/>
                    <a:lstStyle/>
                    <a:p>
                      <a:r>
                        <a:rPr lang="fr-FR" sz="1800" dirty="0"/>
                        <a:t>ETUDIANT</a:t>
                      </a:r>
                    </a:p>
                  </a:txBody>
                  <a:tcPr marL="91483" marR="91483" marT="45732" marB="45732"/>
                </a:tc>
                <a:extLst>
                  <a:ext uri="{0D108BD9-81ED-4DB2-BD59-A6C34878D82A}">
                    <a16:rowId xmlns:a16="http://schemas.microsoft.com/office/drawing/2014/main" val="10000"/>
                  </a:ext>
                </a:extLst>
              </a:tr>
              <a:tr h="2012216">
                <a:tc>
                  <a:txBody>
                    <a:bodyPr/>
                    <a:lstStyle/>
                    <a:p>
                      <a:r>
                        <a:rPr lang="fr-FR" sz="1800" u="sng" dirty="0"/>
                        <a:t>NumEtu</a:t>
                      </a:r>
                    </a:p>
                    <a:p>
                      <a:r>
                        <a:rPr lang="fr-FR" sz="1800" dirty="0"/>
                        <a:t>Nom</a:t>
                      </a:r>
                    </a:p>
                    <a:p>
                      <a:r>
                        <a:rPr lang="fr-FR" sz="1800" dirty="0"/>
                        <a:t>Prénom</a:t>
                      </a:r>
                    </a:p>
                    <a:p>
                      <a:r>
                        <a:rPr lang="fr-FR" sz="1800" dirty="0"/>
                        <a:t>DateNaiss</a:t>
                      </a:r>
                    </a:p>
                    <a:p>
                      <a:r>
                        <a:rPr lang="fr-FR" sz="1800" dirty="0"/>
                        <a:t>Rue</a:t>
                      </a:r>
                    </a:p>
                    <a:p>
                      <a:r>
                        <a:rPr lang="fr-FR" sz="1800" dirty="0"/>
                        <a:t>CP</a:t>
                      </a:r>
                    </a:p>
                    <a:p>
                      <a:r>
                        <a:rPr lang="fr-FR" sz="1800" dirty="0"/>
                        <a:t>Ville</a:t>
                      </a:r>
                    </a:p>
                  </a:txBody>
                  <a:tcPr marL="91483" marR="91483" marT="45732" marB="45732"/>
                </a:tc>
                <a:extLst>
                  <a:ext uri="{0D108BD9-81ED-4DB2-BD59-A6C34878D82A}">
                    <a16:rowId xmlns:a16="http://schemas.microsoft.com/office/drawing/2014/main" val="10001"/>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82834129"/>
              </p:ext>
            </p:extLst>
          </p:nvPr>
        </p:nvGraphicFramePr>
        <p:xfrm>
          <a:off x="3995590" y="1917155"/>
          <a:ext cx="1416958" cy="1280533"/>
        </p:xfrm>
        <a:graphic>
          <a:graphicData uri="http://schemas.openxmlformats.org/drawingml/2006/table">
            <a:tbl>
              <a:tblPr firstRow="1" bandRow="1">
                <a:tableStyleId>{5C22544A-7EE6-4342-B048-85BDC9FD1C3A}</a:tableStyleId>
              </a:tblPr>
              <a:tblGrid>
                <a:gridCol w="1416958">
                  <a:extLst>
                    <a:ext uri="{9D8B030D-6E8A-4147-A177-3AD203B41FA5}">
                      <a16:colId xmlns:a16="http://schemas.microsoft.com/office/drawing/2014/main" val="20000"/>
                    </a:ext>
                  </a:extLst>
                </a:gridCol>
              </a:tblGrid>
              <a:tr h="359717">
                <a:tc>
                  <a:txBody>
                    <a:bodyPr/>
                    <a:lstStyle/>
                    <a:p>
                      <a:r>
                        <a:rPr lang="fr-FR" sz="1800" dirty="0"/>
                        <a:t>EPREUVE</a:t>
                      </a:r>
                    </a:p>
                  </a:txBody>
                  <a:tcPr marL="91441" marR="91441" marT="45737" marB="45737"/>
                </a:tc>
                <a:extLst>
                  <a:ext uri="{0D108BD9-81ED-4DB2-BD59-A6C34878D82A}">
                    <a16:rowId xmlns:a16="http://schemas.microsoft.com/office/drawing/2014/main" val="10000"/>
                  </a:ext>
                </a:extLst>
              </a:tr>
              <a:tr h="914739">
                <a:tc>
                  <a:txBody>
                    <a:bodyPr/>
                    <a:lstStyle/>
                    <a:p>
                      <a:r>
                        <a:rPr lang="fr-FR" sz="1800" u="sng" dirty="0"/>
                        <a:t>CodeEpreuve</a:t>
                      </a:r>
                    </a:p>
                    <a:p>
                      <a:r>
                        <a:rPr lang="fr-FR" sz="1800" u="none" dirty="0"/>
                        <a:t>Date</a:t>
                      </a:r>
                    </a:p>
                    <a:p>
                      <a:r>
                        <a:rPr lang="fr-FR" sz="1800" u="none" dirty="0"/>
                        <a:t>Lieu</a:t>
                      </a:r>
                    </a:p>
                  </a:txBody>
                  <a:tcPr marL="91441" marR="91441" marT="45737" marB="45737"/>
                </a:tc>
                <a:extLst>
                  <a:ext uri="{0D108BD9-81ED-4DB2-BD59-A6C34878D82A}">
                    <a16:rowId xmlns:a16="http://schemas.microsoft.com/office/drawing/2014/main" val="10001"/>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2722200462"/>
              </p:ext>
            </p:extLst>
          </p:nvPr>
        </p:nvGraphicFramePr>
        <p:xfrm>
          <a:off x="7803436" y="2034333"/>
          <a:ext cx="1110632" cy="1005808"/>
        </p:xfrm>
        <a:graphic>
          <a:graphicData uri="http://schemas.openxmlformats.org/drawingml/2006/table">
            <a:tbl>
              <a:tblPr firstRow="1" bandRow="1">
                <a:tableStyleId>{5C22544A-7EE6-4342-B048-85BDC9FD1C3A}</a:tableStyleId>
              </a:tblPr>
              <a:tblGrid>
                <a:gridCol w="1110632">
                  <a:extLst>
                    <a:ext uri="{9D8B030D-6E8A-4147-A177-3AD203B41FA5}">
                      <a16:colId xmlns:a16="http://schemas.microsoft.com/office/drawing/2014/main" val="20000"/>
                    </a:ext>
                  </a:extLst>
                </a:gridCol>
              </a:tblGrid>
              <a:tr h="360040">
                <a:tc>
                  <a:txBody>
                    <a:bodyPr/>
                    <a:lstStyle/>
                    <a:p>
                      <a:r>
                        <a:rPr lang="fr-FR" sz="1800" dirty="0"/>
                        <a:t>MATIERE</a:t>
                      </a:r>
                    </a:p>
                  </a:txBody>
                  <a:tcPr marL="91484" marR="91484" marT="45712" marB="45712"/>
                </a:tc>
                <a:extLst>
                  <a:ext uri="{0D108BD9-81ED-4DB2-BD59-A6C34878D82A}">
                    <a16:rowId xmlns:a16="http://schemas.microsoft.com/office/drawing/2014/main" val="10000"/>
                  </a:ext>
                </a:extLst>
              </a:tr>
              <a:tr h="639974">
                <a:tc>
                  <a:txBody>
                    <a:bodyPr/>
                    <a:lstStyle/>
                    <a:p>
                      <a:r>
                        <a:rPr lang="fr-FR" sz="1800" u="sng" dirty="0"/>
                        <a:t>CodeMat</a:t>
                      </a:r>
                    </a:p>
                    <a:p>
                      <a:r>
                        <a:rPr lang="fr-FR" sz="1800" u="none" dirty="0"/>
                        <a:t>Intitulé</a:t>
                      </a:r>
                    </a:p>
                  </a:txBody>
                  <a:tcPr marL="91484" marR="91484" marT="45712" marB="45712"/>
                </a:tc>
                <a:extLst>
                  <a:ext uri="{0D108BD9-81ED-4DB2-BD59-A6C34878D82A}">
                    <a16:rowId xmlns:a16="http://schemas.microsoft.com/office/drawing/2014/main" val="10001"/>
                  </a:ext>
                </a:extLst>
              </a:tr>
            </a:tbl>
          </a:graphicData>
        </a:graphic>
      </p:graphicFrame>
      <p:sp>
        <p:nvSpPr>
          <p:cNvPr id="11" name="Ellipse 10"/>
          <p:cNvSpPr/>
          <p:nvPr/>
        </p:nvSpPr>
        <p:spPr>
          <a:xfrm>
            <a:off x="5946526" y="2317826"/>
            <a:ext cx="1289287" cy="720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RELEVE</a:t>
            </a:r>
          </a:p>
        </p:txBody>
      </p:sp>
      <p:cxnSp>
        <p:nvCxnSpPr>
          <p:cNvPr id="13" name="Connecteur droit 12"/>
          <p:cNvCxnSpPr>
            <a:cxnSpLocks/>
            <a:stCxn id="11" idx="6"/>
          </p:cNvCxnSpPr>
          <p:nvPr/>
        </p:nvCxnSpPr>
        <p:spPr>
          <a:xfrm flipV="1">
            <a:off x="7235813" y="2670773"/>
            <a:ext cx="552653" cy="7354"/>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122962" y="2421979"/>
            <a:ext cx="1295723" cy="70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PASSE</a:t>
            </a:r>
          </a:p>
        </p:txBody>
      </p:sp>
      <p:cxnSp>
        <p:nvCxnSpPr>
          <p:cNvPr id="16" name="Connecteur droit 15"/>
          <p:cNvCxnSpPr>
            <a:cxnSpLocks/>
            <a:stCxn id="14" idx="2"/>
          </p:cNvCxnSpPr>
          <p:nvPr/>
        </p:nvCxnSpPr>
        <p:spPr>
          <a:xfrm flipH="1">
            <a:off x="1608912" y="2774926"/>
            <a:ext cx="514050" cy="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a:cxnSpLocks/>
          </p:cNvCxnSpPr>
          <p:nvPr/>
        </p:nvCxnSpPr>
        <p:spPr>
          <a:xfrm>
            <a:off x="3461612" y="2732992"/>
            <a:ext cx="53397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ZoneTexte 39"/>
          <p:cNvSpPr txBox="1">
            <a:spLocks noChangeArrowheads="1"/>
          </p:cNvSpPr>
          <p:nvPr/>
        </p:nvSpPr>
        <p:spPr bwMode="auto">
          <a:xfrm>
            <a:off x="1609274" y="2335449"/>
            <a:ext cx="576262" cy="368300"/>
          </a:xfrm>
          <a:prstGeom prst="rect">
            <a:avLst/>
          </a:prstGeom>
          <a:noFill/>
          <a:ln w="9525">
            <a:noFill/>
            <a:miter lim="800000"/>
            <a:headEnd/>
            <a:tailEnd/>
          </a:ln>
        </p:spPr>
        <p:txBody>
          <a:bodyPr>
            <a:spAutoFit/>
          </a:bodyPr>
          <a:lstStyle/>
          <a:p>
            <a:r>
              <a:rPr lang="fr-FR" altLang="fr-FR" dirty="0"/>
              <a:t>0,N</a:t>
            </a:r>
          </a:p>
        </p:txBody>
      </p:sp>
      <p:sp>
        <p:nvSpPr>
          <p:cNvPr id="19" name="ZoneTexte 40"/>
          <p:cNvSpPr txBox="1">
            <a:spLocks noChangeArrowheads="1"/>
          </p:cNvSpPr>
          <p:nvPr/>
        </p:nvSpPr>
        <p:spPr bwMode="auto">
          <a:xfrm>
            <a:off x="3373426" y="2363105"/>
            <a:ext cx="576262" cy="369887"/>
          </a:xfrm>
          <a:prstGeom prst="rect">
            <a:avLst/>
          </a:prstGeom>
          <a:noFill/>
          <a:ln w="9525">
            <a:noFill/>
            <a:miter lim="800000"/>
            <a:headEnd/>
            <a:tailEnd/>
          </a:ln>
        </p:spPr>
        <p:txBody>
          <a:bodyPr>
            <a:spAutoFit/>
          </a:bodyPr>
          <a:lstStyle/>
          <a:p>
            <a:r>
              <a:rPr lang="fr-FR" altLang="fr-FR" dirty="0"/>
              <a:t>0,N</a:t>
            </a:r>
          </a:p>
        </p:txBody>
      </p:sp>
      <p:sp>
        <p:nvSpPr>
          <p:cNvPr id="20" name="ZoneTexte 41"/>
          <p:cNvSpPr txBox="1">
            <a:spLocks noChangeArrowheads="1"/>
          </p:cNvSpPr>
          <p:nvPr/>
        </p:nvSpPr>
        <p:spPr bwMode="auto">
          <a:xfrm>
            <a:off x="5485723" y="2273916"/>
            <a:ext cx="647700" cy="368300"/>
          </a:xfrm>
          <a:prstGeom prst="rect">
            <a:avLst/>
          </a:prstGeom>
          <a:noFill/>
          <a:ln w="9525">
            <a:noFill/>
            <a:miter lim="800000"/>
            <a:headEnd/>
            <a:tailEnd/>
          </a:ln>
        </p:spPr>
        <p:txBody>
          <a:bodyPr>
            <a:spAutoFit/>
          </a:bodyPr>
          <a:lstStyle/>
          <a:p>
            <a:r>
              <a:rPr lang="fr-FR" altLang="fr-FR" dirty="0"/>
              <a:t>1,1</a:t>
            </a:r>
          </a:p>
        </p:txBody>
      </p:sp>
      <p:sp>
        <p:nvSpPr>
          <p:cNvPr id="21" name="ZoneTexte 42"/>
          <p:cNvSpPr txBox="1">
            <a:spLocks noChangeArrowheads="1"/>
          </p:cNvSpPr>
          <p:nvPr/>
        </p:nvSpPr>
        <p:spPr bwMode="auto">
          <a:xfrm>
            <a:off x="7172933" y="2297463"/>
            <a:ext cx="647700" cy="369887"/>
          </a:xfrm>
          <a:prstGeom prst="rect">
            <a:avLst/>
          </a:prstGeom>
          <a:noFill/>
          <a:ln w="9525">
            <a:noFill/>
            <a:miter lim="800000"/>
            <a:headEnd/>
            <a:tailEnd/>
          </a:ln>
        </p:spPr>
        <p:txBody>
          <a:bodyPr>
            <a:spAutoFit/>
          </a:bodyPr>
          <a:lstStyle/>
          <a:p>
            <a:r>
              <a:rPr lang="fr-FR" altLang="fr-FR" dirty="0"/>
              <a:t>1,N</a:t>
            </a:r>
          </a:p>
        </p:txBody>
      </p:sp>
      <p:cxnSp>
        <p:nvCxnSpPr>
          <p:cNvPr id="44" name="Connecteur droit 43"/>
          <p:cNvCxnSpPr>
            <a:cxnSpLocks/>
            <a:endCxn id="11" idx="2"/>
          </p:cNvCxnSpPr>
          <p:nvPr/>
        </p:nvCxnSpPr>
        <p:spPr>
          <a:xfrm>
            <a:off x="5464757" y="2670773"/>
            <a:ext cx="481769" cy="735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AC0AD0B-A63B-43EC-8244-910396FA03F2}"/>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23" name="Espace réservé du numéro de diapositive 4">
            <a:extLst>
              <a:ext uri="{FF2B5EF4-FFF2-40B4-BE49-F238E27FC236}">
                <a16:creationId xmlns:a16="http://schemas.microsoft.com/office/drawing/2014/main" id="{FDBC716F-9484-490C-9E9F-3D2027ED73B1}"/>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34</a:t>
            </a:fld>
            <a:endParaRPr lang="fr-F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fontScale="90000"/>
          </a:bodyPr>
          <a:lstStyle/>
          <a:p>
            <a:r>
              <a:rPr lang="fr-FR" noProof="0" dirty="0"/>
              <a:t>Base de données relationnelles</a:t>
            </a:r>
            <a:br>
              <a:rPr lang="fr-FR" noProof="0" dirty="0"/>
            </a:br>
            <a:r>
              <a:rPr lang="fr-FR" noProof="0" dirty="0"/>
              <a:t>Relations et attributs</a:t>
            </a:r>
          </a:p>
        </p:txBody>
      </p:sp>
      <p:sp>
        <p:nvSpPr>
          <p:cNvPr id="8" name="Espace réservé du contenu 7"/>
          <p:cNvSpPr>
            <a:spLocks noGrp="1"/>
          </p:cNvSpPr>
          <p:nvPr>
            <p:ph sz="quarter" idx="4294967295"/>
          </p:nvPr>
        </p:nvSpPr>
        <p:spPr>
          <a:xfrm>
            <a:off x="251520" y="1600200"/>
            <a:ext cx="8892480" cy="4495800"/>
          </a:xfrm>
        </p:spPr>
        <p:txBody>
          <a:bodyPr>
            <a:normAutofit/>
          </a:bodyPr>
          <a:lstStyle/>
          <a:p>
            <a:r>
              <a:rPr lang="fr-FR" sz="2200" noProof="0" dirty="0">
                <a:solidFill>
                  <a:schemeClr val="accent2"/>
                </a:solidFill>
              </a:rPr>
              <a:t>Une base de données relationnelle </a:t>
            </a:r>
            <a:r>
              <a:rPr lang="fr-FR" sz="2200" noProof="0" dirty="0">
                <a:solidFill>
                  <a:schemeClr val="tx1">
                    <a:lumMod val="65000"/>
                    <a:lumOff val="35000"/>
                  </a:schemeClr>
                </a:solidFill>
              </a:rPr>
              <a:t>est un ensemble de </a:t>
            </a:r>
            <a:r>
              <a:rPr lang="fr-FR" sz="2200" noProof="0" dirty="0">
                <a:solidFill>
                  <a:schemeClr val="accent2"/>
                </a:solidFill>
              </a:rPr>
              <a:t>relations </a:t>
            </a:r>
            <a:r>
              <a:rPr lang="fr-FR" sz="2200" noProof="0" dirty="0">
                <a:solidFill>
                  <a:schemeClr val="tx1">
                    <a:lumMod val="65000"/>
                    <a:lumOff val="35000"/>
                  </a:schemeClr>
                </a:solidFill>
              </a:rPr>
              <a:t>R</a:t>
            </a:r>
          </a:p>
          <a:p>
            <a:pPr>
              <a:buNone/>
            </a:pPr>
            <a:endParaRPr lang="fr-FR" sz="2200" noProof="0" dirty="0">
              <a:solidFill>
                <a:schemeClr val="accent2"/>
              </a:solidFill>
            </a:endParaRPr>
          </a:p>
          <a:p>
            <a:pPr>
              <a:lnSpc>
                <a:spcPct val="90000"/>
              </a:lnSpc>
            </a:pPr>
            <a:r>
              <a:rPr lang="fr-FR" altLang="fr-FR" sz="2200" noProof="0" dirty="0">
                <a:solidFill>
                  <a:schemeClr val="accent2"/>
                </a:solidFill>
              </a:rPr>
              <a:t>Une relation R </a:t>
            </a:r>
            <a:r>
              <a:rPr lang="fr-FR" altLang="fr-FR" sz="2200" noProof="0" dirty="0">
                <a:solidFill>
                  <a:schemeClr val="tx1">
                    <a:lumMod val="65000"/>
                    <a:lumOff val="35000"/>
                  </a:schemeClr>
                </a:solidFill>
              </a:rPr>
              <a:t>est un ensemble d’attributs {A1, A2, …, An}</a:t>
            </a:r>
          </a:p>
          <a:p>
            <a:pPr>
              <a:lnSpc>
                <a:spcPct val="90000"/>
              </a:lnSpc>
              <a:buNone/>
            </a:pPr>
            <a:endParaRPr lang="fr-FR" altLang="fr-FR" sz="2200" noProof="0" dirty="0">
              <a:solidFill>
                <a:schemeClr val="tx1">
                  <a:lumMod val="65000"/>
                  <a:lumOff val="35000"/>
                </a:schemeClr>
              </a:solidFill>
            </a:endParaRPr>
          </a:p>
          <a:p>
            <a:pPr lvl="1">
              <a:lnSpc>
                <a:spcPct val="90000"/>
              </a:lnSpc>
            </a:pPr>
            <a:r>
              <a:rPr lang="fr-FR" altLang="fr-FR" sz="2200" noProof="0" dirty="0">
                <a:solidFill>
                  <a:schemeClr val="tx1">
                    <a:lumMod val="65000"/>
                    <a:lumOff val="35000"/>
                  </a:schemeClr>
                </a:solidFill>
              </a:rPr>
              <a:t>ex. La relation EPREUVE est l’ensemble des attributs {CodeEpreuve, Date, Lieu}</a:t>
            </a:r>
          </a:p>
          <a:p>
            <a:pPr>
              <a:lnSpc>
                <a:spcPct val="90000"/>
              </a:lnSpc>
              <a:buNone/>
            </a:pPr>
            <a:endParaRPr lang="fr-FR" altLang="fr-FR" sz="2200" noProof="0" dirty="0">
              <a:solidFill>
                <a:schemeClr val="tx1">
                  <a:lumMod val="65000"/>
                  <a:lumOff val="35000"/>
                </a:schemeClr>
              </a:solidFill>
            </a:endParaRPr>
          </a:p>
          <a:p>
            <a:pPr>
              <a:lnSpc>
                <a:spcPct val="90000"/>
              </a:lnSpc>
            </a:pPr>
            <a:r>
              <a:rPr lang="fr-FR" altLang="fr-FR" sz="2200" noProof="0" dirty="0">
                <a:solidFill>
                  <a:schemeClr val="tx1">
                    <a:lumMod val="65000"/>
                    <a:lumOff val="35000"/>
                  </a:schemeClr>
                </a:solidFill>
              </a:rPr>
              <a:t>Chaque attribut Ai prend ses valeurs dans un domaine dom(Ai).</a:t>
            </a:r>
          </a:p>
          <a:p>
            <a:pPr>
              <a:lnSpc>
                <a:spcPct val="90000"/>
              </a:lnSpc>
              <a:buNone/>
            </a:pPr>
            <a:endParaRPr lang="fr-FR" altLang="fr-FR" sz="2200" noProof="0" dirty="0">
              <a:solidFill>
                <a:schemeClr val="tx1">
                  <a:lumMod val="65000"/>
                  <a:lumOff val="35000"/>
                </a:schemeClr>
              </a:solidFill>
            </a:endParaRPr>
          </a:p>
          <a:p>
            <a:pPr lvl="1">
              <a:lnSpc>
                <a:spcPct val="90000"/>
              </a:lnSpc>
            </a:pPr>
            <a:r>
              <a:rPr lang="fr-FR" altLang="fr-FR" sz="2200" noProof="0" dirty="0">
                <a:solidFill>
                  <a:schemeClr val="tx1">
                    <a:lumMod val="65000"/>
                    <a:lumOff val="35000"/>
                  </a:schemeClr>
                </a:solidFill>
              </a:rPr>
              <a:t>ex. Note </a:t>
            </a:r>
            <a:r>
              <a:rPr lang="fr-FR" altLang="fr-FR" sz="2200" noProof="0" dirty="0">
                <a:solidFill>
                  <a:schemeClr val="tx1">
                    <a:lumMod val="65000"/>
                    <a:lumOff val="35000"/>
                  </a:schemeClr>
                </a:solidFill>
                <a:sym typeface="Symbol" pitchFamily="18" charset="2"/>
              </a:rPr>
              <a:t> [0, 20] </a:t>
            </a:r>
            <a:br>
              <a:rPr lang="fr-FR" altLang="fr-FR" sz="2200" noProof="0" dirty="0">
                <a:solidFill>
                  <a:schemeClr val="tx1">
                    <a:lumMod val="65000"/>
                    <a:lumOff val="35000"/>
                  </a:schemeClr>
                </a:solidFill>
                <a:sym typeface="Symbol" pitchFamily="18" charset="2"/>
              </a:rPr>
            </a:br>
            <a:r>
              <a:rPr lang="fr-FR" altLang="fr-FR" sz="2200" noProof="0" dirty="0">
                <a:solidFill>
                  <a:schemeClr val="tx1">
                    <a:lumMod val="65000"/>
                    <a:lumOff val="35000"/>
                  </a:schemeClr>
                </a:solidFill>
                <a:sym typeface="Symbol" pitchFamily="18" charset="2"/>
              </a:rPr>
              <a:t>	  Lieu  {'Amphi 136', 'Amphi 236', 'Salle 201', 'Salle 301', …}</a:t>
            </a:r>
          </a:p>
          <a:p>
            <a:pPr lvl="1">
              <a:buNone/>
            </a:pPr>
            <a:endParaRPr lang="fr-FR" sz="2200"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D1209A73-9C8E-490D-8ED2-F867007AC70C}"/>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A94D7055-0BA4-4DE2-9103-74D546AC7F35}"/>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35</a:t>
            </a:fld>
            <a:endParaRPr lang="fr-F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Relations, n-uplets</a:t>
            </a:r>
          </a:p>
        </p:txBody>
      </p:sp>
      <p:sp>
        <p:nvSpPr>
          <p:cNvPr id="8" name="Espace réservé du contenu 7"/>
          <p:cNvSpPr>
            <a:spLocks noGrp="1"/>
          </p:cNvSpPr>
          <p:nvPr>
            <p:ph sz="quarter" idx="4294967295"/>
          </p:nvPr>
        </p:nvSpPr>
        <p:spPr>
          <a:xfrm>
            <a:off x="467544" y="1600200"/>
            <a:ext cx="8153400" cy="4495800"/>
          </a:xfrm>
        </p:spPr>
        <p:txBody>
          <a:bodyPr>
            <a:normAutofit fontScale="77500" lnSpcReduction="20000"/>
          </a:bodyPr>
          <a:lstStyle/>
          <a:p>
            <a:r>
              <a:rPr lang="fr-FR" noProof="0" dirty="0">
                <a:solidFill>
                  <a:schemeClr val="tx1">
                    <a:lumMod val="65000"/>
                    <a:lumOff val="35000"/>
                  </a:schemeClr>
                </a:solidFill>
              </a:rPr>
              <a:t>Une relation est un ensemble de </a:t>
            </a:r>
            <a:r>
              <a:rPr lang="fr-FR" noProof="0" dirty="0">
                <a:solidFill>
                  <a:schemeClr val="accent2"/>
                </a:solidFill>
              </a:rPr>
              <a:t>n-uplets</a:t>
            </a:r>
            <a:endParaRPr lang="fr-FR" noProof="0" dirty="0">
              <a:solidFill>
                <a:schemeClr val="tx1">
                  <a:lumMod val="65000"/>
                  <a:lumOff val="35000"/>
                </a:schemeClr>
              </a:solidFill>
            </a:endParaRPr>
          </a:p>
          <a:p>
            <a:pPr lvl="1"/>
            <a:endParaRPr lang="fr-FR" noProof="0" dirty="0">
              <a:solidFill>
                <a:schemeClr val="tx1">
                  <a:lumMod val="65000"/>
                  <a:lumOff val="35000"/>
                </a:schemeClr>
              </a:solidFill>
            </a:endParaRPr>
          </a:p>
          <a:p>
            <a:r>
              <a:rPr lang="fr-FR" altLang="fr-FR" noProof="0" dirty="0">
                <a:solidFill>
                  <a:schemeClr val="tx1">
                    <a:lumMod val="65000"/>
                    <a:lumOff val="35000"/>
                  </a:schemeClr>
                </a:solidFill>
              </a:rPr>
              <a:t>Un </a:t>
            </a:r>
            <a:r>
              <a:rPr lang="fr-FR" altLang="fr-FR" noProof="0" dirty="0">
                <a:solidFill>
                  <a:schemeClr val="accent2"/>
                </a:solidFill>
              </a:rPr>
              <a:t>n-uplet </a:t>
            </a:r>
            <a:r>
              <a:rPr lang="fr-FR" altLang="fr-FR" noProof="0" dirty="0">
                <a:solidFill>
                  <a:schemeClr val="tx1">
                    <a:lumMod val="65000"/>
                    <a:lumOff val="35000"/>
                  </a:schemeClr>
                </a:solidFill>
              </a:rPr>
              <a:t>t est un ensemble de valeurs t tel que</a:t>
            </a:r>
          </a:p>
          <a:p>
            <a:pPr>
              <a:buNone/>
            </a:pPr>
            <a:endParaRPr lang="fr-FR" altLang="fr-FR" noProof="0" dirty="0">
              <a:solidFill>
                <a:schemeClr val="tx1">
                  <a:lumMod val="65000"/>
                  <a:lumOff val="35000"/>
                </a:schemeClr>
              </a:solidFill>
            </a:endParaRPr>
          </a:p>
          <a:p>
            <a:pPr lvl="1"/>
            <a:r>
              <a:rPr lang="fr-FR" altLang="fr-FR" noProof="0" dirty="0">
                <a:solidFill>
                  <a:schemeClr val="tx1">
                    <a:lumMod val="65000"/>
                    <a:lumOff val="35000"/>
                  </a:schemeClr>
                </a:solidFill>
              </a:rPr>
              <a:t>t = &lt;V1, V2, …, Vn&gt; où Vi </a:t>
            </a:r>
            <a:r>
              <a:rPr lang="fr-FR" altLang="fr-FR" noProof="0" dirty="0">
                <a:solidFill>
                  <a:schemeClr val="tx1">
                    <a:lumMod val="65000"/>
                    <a:lumOff val="35000"/>
                  </a:schemeClr>
                </a:solidFill>
                <a:sym typeface="Symbol" pitchFamily="18" charset="2"/>
              </a:rPr>
              <a:t> dom(</a:t>
            </a:r>
            <a:r>
              <a:rPr lang="fr-FR" altLang="fr-FR" noProof="0" dirty="0">
                <a:solidFill>
                  <a:schemeClr val="tx1">
                    <a:lumMod val="65000"/>
                    <a:lumOff val="35000"/>
                  </a:schemeClr>
                </a:solidFill>
              </a:rPr>
              <a:t>Ai</a:t>
            </a:r>
            <a:r>
              <a:rPr lang="fr-FR" altLang="fr-FR" noProof="0" dirty="0">
                <a:solidFill>
                  <a:schemeClr val="tx1">
                    <a:lumMod val="65000"/>
                    <a:lumOff val="35000"/>
                  </a:schemeClr>
                </a:solidFill>
                <a:sym typeface="Symbol" pitchFamily="18" charset="2"/>
              </a:rPr>
              <a:t>) ou </a:t>
            </a:r>
            <a:r>
              <a:rPr lang="fr-FR" altLang="fr-FR" noProof="0" dirty="0">
                <a:solidFill>
                  <a:schemeClr val="tx1">
                    <a:lumMod val="65000"/>
                    <a:lumOff val="35000"/>
                  </a:schemeClr>
                </a:solidFill>
              </a:rPr>
              <a:t>Vi </a:t>
            </a:r>
            <a:r>
              <a:rPr lang="fr-FR" altLang="fr-FR" noProof="0" dirty="0">
                <a:solidFill>
                  <a:schemeClr val="tx1">
                    <a:lumMod val="65000"/>
                    <a:lumOff val="35000"/>
                  </a:schemeClr>
                </a:solidFill>
                <a:sym typeface="Symbol" pitchFamily="18" charset="2"/>
              </a:rPr>
              <a:t>est la valeur nulle (NULL)</a:t>
            </a:r>
          </a:p>
          <a:p>
            <a:pPr lvl="1">
              <a:buNone/>
            </a:pPr>
            <a:endParaRPr lang="fr-FR" altLang="fr-FR" noProof="0" dirty="0">
              <a:solidFill>
                <a:schemeClr val="tx1">
                  <a:lumMod val="65000"/>
                  <a:lumOff val="35000"/>
                </a:schemeClr>
              </a:solidFill>
              <a:sym typeface="Symbol" pitchFamily="18" charset="2"/>
            </a:endParaRPr>
          </a:p>
          <a:p>
            <a:pPr lvl="1"/>
            <a:r>
              <a:rPr lang="fr-FR" altLang="fr-FR" noProof="0" dirty="0">
                <a:solidFill>
                  <a:schemeClr val="tx1">
                    <a:lumMod val="65000"/>
                    <a:lumOff val="35000"/>
                  </a:schemeClr>
                </a:solidFill>
                <a:sym typeface="Symbol" pitchFamily="18" charset="2"/>
              </a:rPr>
              <a:t>ex. &lt;'InfoS2', '30-06-2006', 'Amphi 136'&gt; est un n-uplet de la relation EPREUVE.</a:t>
            </a:r>
          </a:p>
          <a:p>
            <a:endParaRPr lang="fr-FR" altLang="fr-FR" noProof="0" dirty="0">
              <a:solidFill>
                <a:schemeClr val="tx1">
                  <a:lumMod val="65000"/>
                  <a:lumOff val="35000"/>
                </a:schemeClr>
              </a:solidFill>
              <a:sym typeface="Symbol" pitchFamily="18" charset="2"/>
            </a:endParaRPr>
          </a:p>
          <a:p>
            <a:r>
              <a:rPr lang="fr-FR" altLang="fr-FR" noProof="0" dirty="0">
                <a:solidFill>
                  <a:schemeClr val="tx1">
                    <a:lumMod val="65000"/>
                    <a:lumOff val="35000"/>
                  </a:schemeClr>
                </a:solidFill>
                <a:sym typeface="Symbol" pitchFamily="18" charset="2"/>
              </a:rPr>
              <a:t>Notation : R </a:t>
            </a:r>
            <a:r>
              <a:rPr lang="fr-FR" altLang="fr-FR" noProof="0" dirty="0">
                <a:solidFill>
                  <a:schemeClr val="tx1">
                    <a:lumMod val="65000"/>
                    <a:lumOff val="35000"/>
                  </a:schemeClr>
                </a:solidFill>
              </a:rPr>
              <a:t>(A1, A2, …, An)</a:t>
            </a:r>
          </a:p>
          <a:p>
            <a:pPr>
              <a:buNone/>
            </a:pPr>
            <a:endParaRPr lang="fr-FR" altLang="fr-FR" noProof="0" dirty="0">
              <a:solidFill>
                <a:schemeClr val="tx1">
                  <a:lumMod val="65000"/>
                  <a:lumOff val="35000"/>
                </a:schemeClr>
              </a:solidFill>
            </a:endParaRPr>
          </a:p>
          <a:p>
            <a:pPr lvl="1"/>
            <a:r>
              <a:rPr lang="fr-FR" altLang="fr-FR" noProof="0" dirty="0">
                <a:solidFill>
                  <a:schemeClr val="tx1">
                    <a:lumMod val="65000"/>
                    <a:lumOff val="35000"/>
                  </a:schemeClr>
                </a:solidFill>
              </a:rPr>
              <a:t>ex. EPREUVE (CodeEpreuve, Date, Lieu)</a:t>
            </a:r>
          </a:p>
          <a:p>
            <a:pPr lvl="1">
              <a:buNone/>
            </a:pPr>
            <a:endParaRPr lang="fr-FR" sz="2900"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436EE86D-0519-47C6-809D-8E3C72A2DBB1}"/>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3DD8584F-771C-4F03-9D07-72117E8FBEC6}"/>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36</a:t>
            </a:fld>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Contraintes d’intégrité</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2400" noProof="0" dirty="0">
                <a:solidFill>
                  <a:schemeClr val="accent2"/>
                </a:solidFill>
              </a:rPr>
              <a:t>Clé primaire </a:t>
            </a:r>
            <a:r>
              <a:rPr lang="fr-FR" altLang="fr-FR" sz="2400" noProof="0" dirty="0">
                <a:solidFill>
                  <a:schemeClr val="tx1">
                    <a:lumMod val="65000"/>
                    <a:lumOff val="35000"/>
                  </a:schemeClr>
                </a:solidFill>
              </a:rPr>
              <a:t>: Ensemble d’attributs dont les valeurs permettent de distinguer les n-uplets les uns des autres (notion d'identifiant)</a:t>
            </a:r>
          </a:p>
          <a:p>
            <a:pPr lvl="1"/>
            <a:r>
              <a:rPr lang="fr-FR" altLang="fr-FR" sz="2000" noProof="0" dirty="0">
                <a:solidFill>
                  <a:schemeClr val="tx1">
                    <a:lumMod val="65000"/>
                    <a:lumOff val="35000"/>
                  </a:schemeClr>
                </a:solidFill>
              </a:rPr>
              <a:t>ex. CodeEpreuve est clé primaire de la relation EPREUVE</a:t>
            </a:r>
          </a:p>
          <a:p>
            <a:pPr lvl="1">
              <a:buNone/>
            </a:pPr>
            <a:endParaRPr lang="fr-FR" altLang="fr-FR" sz="2400" noProof="0" dirty="0">
              <a:solidFill>
                <a:schemeClr val="tx1">
                  <a:lumMod val="65000"/>
                  <a:lumOff val="35000"/>
                </a:schemeClr>
              </a:solidFill>
            </a:endParaRPr>
          </a:p>
          <a:p>
            <a:r>
              <a:rPr lang="fr-FR" altLang="fr-FR" sz="2400" noProof="0" dirty="0">
                <a:solidFill>
                  <a:schemeClr val="accent2"/>
                </a:solidFill>
              </a:rPr>
              <a:t>Clé étrangère </a:t>
            </a:r>
            <a:r>
              <a:rPr lang="fr-FR" altLang="fr-FR" sz="2400" noProof="0" dirty="0">
                <a:solidFill>
                  <a:schemeClr val="tx1">
                    <a:lumMod val="65000"/>
                    <a:lumOff val="35000"/>
                  </a:schemeClr>
                </a:solidFill>
              </a:rPr>
              <a:t>: Attribut qui est clé primaire d’une autre relation.</a:t>
            </a:r>
          </a:p>
          <a:p>
            <a:pPr lvl="1"/>
            <a:r>
              <a:rPr lang="fr-FR" altLang="fr-FR" sz="2000" noProof="0" dirty="0">
                <a:solidFill>
                  <a:schemeClr val="tx1">
                    <a:lumMod val="65000"/>
                    <a:lumOff val="35000"/>
                  </a:schemeClr>
                </a:solidFill>
              </a:rPr>
              <a:t>ex. Connaître la matière dont relève chaque épreuve </a:t>
            </a:r>
            <a:br>
              <a:rPr lang="fr-FR" altLang="fr-FR" sz="2000" noProof="0" dirty="0">
                <a:solidFill>
                  <a:schemeClr val="tx1">
                    <a:lumMod val="65000"/>
                    <a:lumOff val="35000"/>
                  </a:schemeClr>
                </a:solidFill>
              </a:rPr>
            </a:br>
            <a:r>
              <a:rPr lang="fr-FR" altLang="fr-FR" sz="2000" noProof="0" dirty="0">
                <a:solidFill>
                  <a:schemeClr val="tx1">
                    <a:lumMod val="65000"/>
                    <a:lumOff val="35000"/>
                  </a:schemeClr>
                </a:solidFill>
                <a:sym typeface="Symbol" pitchFamily="18" charset="2"/>
              </a:rPr>
              <a:t> </a:t>
            </a:r>
            <a:r>
              <a:rPr lang="fr-FR" altLang="fr-FR" sz="2000" noProof="0" dirty="0">
                <a:solidFill>
                  <a:schemeClr val="tx1">
                    <a:lumMod val="65000"/>
                    <a:lumOff val="35000"/>
                  </a:schemeClr>
                </a:solidFill>
              </a:rPr>
              <a:t>ajout de l’attribut CodeMat à la relation EPREUVE</a:t>
            </a: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a:extLst>
              <a:ext uri="{FF2B5EF4-FFF2-40B4-BE49-F238E27FC236}">
                <a16:creationId xmlns:a16="http://schemas.microsoft.com/office/drawing/2014/main" id="{B779A9DF-0861-4593-ACB2-FC99B33C0B81}"/>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BE0B8DB6-758A-4975-9E81-DA3961B218C1}"/>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37</a:t>
            </a:fld>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Contraintes d’intégrité</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2400" noProof="0" dirty="0">
                <a:solidFill>
                  <a:schemeClr val="accent2"/>
                </a:solidFill>
              </a:rPr>
              <a:t>Notations</a:t>
            </a:r>
            <a:r>
              <a:rPr lang="fr-FR" altLang="fr-FR" sz="2400" noProof="0" dirty="0">
                <a:solidFill>
                  <a:schemeClr val="tx1">
                    <a:lumMod val="65000"/>
                    <a:lumOff val="35000"/>
                  </a:schemeClr>
                </a:solidFill>
              </a:rPr>
              <a:t> : Clés primaires </a:t>
            </a:r>
            <a:r>
              <a:rPr lang="fr-FR" altLang="fr-FR" sz="2400" noProof="0" dirty="0">
                <a:solidFill>
                  <a:schemeClr val="accent2"/>
                </a:solidFill>
              </a:rPr>
              <a:t>soulignées</a:t>
            </a:r>
            <a:r>
              <a:rPr lang="fr-FR" altLang="fr-FR" sz="2400" noProof="0" dirty="0">
                <a:solidFill>
                  <a:schemeClr val="tx1">
                    <a:lumMod val="65000"/>
                    <a:lumOff val="35000"/>
                  </a:schemeClr>
                </a:solidFill>
              </a:rPr>
              <a:t>, clés étrangères préfixées par le caractère </a:t>
            </a:r>
            <a:r>
              <a:rPr lang="fr-FR" altLang="fr-FR" sz="2400" noProof="0" dirty="0">
                <a:solidFill>
                  <a:schemeClr val="accent2"/>
                </a:solidFill>
              </a:rPr>
              <a:t>#</a:t>
            </a:r>
          </a:p>
          <a:p>
            <a:pPr lvl="1"/>
            <a:r>
              <a:rPr lang="fr-FR" altLang="fr-FR" sz="2000" noProof="0" dirty="0">
                <a:solidFill>
                  <a:schemeClr val="tx1">
                    <a:lumMod val="65000"/>
                    <a:lumOff val="35000"/>
                  </a:schemeClr>
                </a:solidFill>
              </a:rPr>
              <a:t>ex. EPREUVE (CodeEpreuve, Date, Lieu, #CodeMat)</a:t>
            </a:r>
          </a:p>
          <a:p>
            <a:endParaRPr lang="fr-FR" altLang="fr-FR" sz="2400" noProof="0" dirty="0">
              <a:solidFill>
                <a:schemeClr val="tx1">
                  <a:lumMod val="65000"/>
                  <a:lumOff val="35000"/>
                </a:schemeClr>
              </a:solidFill>
            </a:endParaRPr>
          </a:p>
          <a:p>
            <a:r>
              <a:rPr lang="fr-FR" altLang="fr-FR" sz="2400" noProof="0" dirty="0">
                <a:solidFill>
                  <a:schemeClr val="accent2"/>
                </a:solidFill>
              </a:rPr>
              <a:t>Contraintes de domaine </a:t>
            </a:r>
            <a:r>
              <a:rPr lang="fr-FR" altLang="fr-FR" sz="2400" noProof="0" dirty="0">
                <a:solidFill>
                  <a:schemeClr val="tx1">
                    <a:lumMod val="65000"/>
                    <a:lumOff val="35000"/>
                  </a:schemeClr>
                </a:solidFill>
              </a:rPr>
              <a:t>: Les attributs doivent respecter une condition logique</a:t>
            </a:r>
          </a:p>
          <a:p>
            <a:pPr lvl="1"/>
            <a:r>
              <a:rPr lang="fr-FR" altLang="fr-FR" sz="2000" noProof="0" dirty="0">
                <a:solidFill>
                  <a:schemeClr val="tx1">
                    <a:lumMod val="65000"/>
                    <a:lumOff val="35000"/>
                  </a:schemeClr>
                </a:solidFill>
              </a:rPr>
              <a:t>ex. Note </a:t>
            </a:r>
            <a:r>
              <a:rPr lang="fr-FR" altLang="fr-FR" sz="2000" noProof="0" dirty="0">
                <a:solidFill>
                  <a:schemeClr val="tx1">
                    <a:lumMod val="65000"/>
                    <a:lumOff val="35000"/>
                  </a:schemeClr>
                </a:solidFill>
                <a:sym typeface="Symbol" pitchFamily="18" charset="2"/>
              </a:rPr>
              <a:t></a:t>
            </a:r>
            <a:r>
              <a:rPr lang="fr-FR" altLang="fr-FR" sz="2000" noProof="0" dirty="0">
                <a:solidFill>
                  <a:schemeClr val="tx1">
                    <a:lumMod val="65000"/>
                    <a:lumOff val="35000"/>
                  </a:schemeClr>
                </a:solidFill>
              </a:rPr>
              <a:t> 0  ET Note </a:t>
            </a:r>
            <a:r>
              <a:rPr lang="fr-FR" altLang="fr-FR" sz="2000" noProof="0" dirty="0">
                <a:solidFill>
                  <a:schemeClr val="tx1">
                    <a:lumMod val="65000"/>
                    <a:lumOff val="35000"/>
                  </a:schemeClr>
                </a:solidFill>
                <a:sym typeface="Symbol" pitchFamily="18" charset="2"/>
              </a:rPr>
              <a:t> 20</a:t>
            </a:r>
          </a:p>
          <a:p>
            <a:endParaRPr lang="fr-FR" sz="2800" noProof="0" dirty="0">
              <a:solidFill>
                <a:schemeClr val="tx1">
                  <a:lumMod val="65000"/>
                  <a:lumOff val="35000"/>
                </a:schemeClr>
              </a:solidFill>
            </a:endParaRPr>
          </a:p>
          <a:p>
            <a:endParaRPr lang="fr-FR" sz="2800" noProof="0" dirty="0">
              <a:solidFill>
                <a:schemeClr val="tx1">
                  <a:lumMod val="65000"/>
                  <a:lumOff val="35000"/>
                </a:schemeClr>
              </a:solidFill>
            </a:endParaRPr>
          </a:p>
        </p:txBody>
      </p:sp>
      <p:sp>
        <p:nvSpPr>
          <p:cNvPr id="7" name="Rectangle 6">
            <a:extLst>
              <a:ext uri="{FF2B5EF4-FFF2-40B4-BE49-F238E27FC236}">
                <a16:creationId xmlns:a16="http://schemas.microsoft.com/office/drawing/2014/main" id="{8E55F18D-5D69-451B-AA01-60EB874B0C18}"/>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364A45C9-487D-4034-9DFB-73F1AAC4DAE9}"/>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38</a:t>
            </a:fld>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07504" y="228600"/>
            <a:ext cx="8928992" cy="990600"/>
          </a:xfrm>
        </p:spPr>
        <p:txBody>
          <a:bodyPr>
            <a:normAutofit fontScale="90000"/>
          </a:bodyPr>
          <a:lstStyle/>
          <a:p>
            <a:r>
              <a:rPr lang="fr-FR" altLang="fr-FR" noProof="0" dirty="0"/>
              <a:t>Traduction MCD en MRD (</a:t>
            </a:r>
            <a:r>
              <a:rPr lang="fr-FR" altLang="fr-FR" sz="2700" b="1" noProof="0" dirty="0"/>
              <a:t>M</a:t>
            </a:r>
            <a:r>
              <a:rPr lang="fr-FR" altLang="fr-FR" sz="2200" noProof="0" dirty="0"/>
              <a:t>odèle </a:t>
            </a:r>
            <a:r>
              <a:rPr lang="fr-FR" altLang="fr-FR" sz="2700" b="1" noProof="0" dirty="0"/>
              <a:t>R</a:t>
            </a:r>
            <a:r>
              <a:rPr lang="fr-FR" altLang="fr-FR" sz="2200" noProof="0" dirty="0"/>
              <a:t>elationnel de </a:t>
            </a:r>
            <a:r>
              <a:rPr lang="fr-FR" altLang="fr-FR" sz="2700" b="1" noProof="0" dirty="0"/>
              <a:t>D</a:t>
            </a:r>
            <a:r>
              <a:rPr lang="fr-FR" altLang="fr-FR" sz="2200" noProof="0" dirty="0"/>
              <a:t>onnées</a:t>
            </a:r>
            <a:r>
              <a:rPr lang="fr-FR" altLang="fr-FR" sz="3100" noProof="0" dirty="0"/>
              <a:t>)</a:t>
            </a:r>
            <a:r>
              <a:rPr lang="fr-FR" altLang="fr-FR" noProof="0" dirty="0"/>
              <a:t> </a:t>
            </a:r>
            <a:endParaRPr lang="fr-FR" noProof="0" dirty="0"/>
          </a:p>
        </p:txBody>
      </p:sp>
      <p:sp>
        <p:nvSpPr>
          <p:cNvPr id="33" name="ZoneTexte 32"/>
          <p:cNvSpPr txBox="1"/>
          <p:nvPr/>
        </p:nvSpPr>
        <p:spPr>
          <a:xfrm>
            <a:off x="3846509" y="4738688"/>
            <a:ext cx="936104" cy="461665"/>
          </a:xfrm>
          <a:prstGeom prst="rect">
            <a:avLst/>
          </a:prstGeom>
          <a:noFill/>
        </p:spPr>
        <p:txBody>
          <a:bodyPr wrap="square" rtlCol="0">
            <a:spAutoFit/>
          </a:bodyPr>
          <a:lstStyle/>
          <a:p>
            <a:r>
              <a:rPr lang="fr-FR" sz="2400" b="1" dirty="0">
                <a:solidFill>
                  <a:schemeClr val="accent2"/>
                </a:solidFill>
              </a:rPr>
              <a:t> MCD</a:t>
            </a:r>
          </a:p>
        </p:txBody>
      </p:sp>
      <p:sp>
        <p:nvSpPr>
          <p:cNvPr id="31" name="Rectangle 30">
            <a:extLst>
              <a:ext uri="{FF2B5EF4-FFF2-40B4-BE49-F238E27FC236}">
                <a16:creationId xmlns:a16="http://schemas.microsoft.com/office/drawing/2014/main" id="{2F77BD23-1101-4D8C-A319-96EEBA10A670}"/>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32" name="Espace réservé du numéro de diapositive 4">
            <a:extLst>
              <a:ext uri="{FF2B5EF4-FFF2-40B4-BE49-F238E27FC236}">
                <a16:creationId xmlns:a16="http://schemas.microsoft.com/office/drawing/2014/main" id="{18DBA0B0-9D64-4EA6-8EFB-6FB97B52E864}"/>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39</a:t>
            </a:fld>
            <a:endParaRPr lang="fr-FR" dirty="0"/>
          </a:p>
        </p:txBody>
      </p:sp>
      <p:graphicFrame>
        <p:nvGraphicFramePr>
          <p:cNvPr id="34" name="Tableau 33">
            <a:extLst>
              <a:ext uri="{FF2B5EF4-FFF2-40B4-BE49-F238E27FC236}">
                <a16:creationId xmlns:a16="http://schemas.microsoft.com/office/drawing/2014/main" id="{789B44F3-C0E9-4154-9BEF-B5378C1598F1}"/>
              </a:ext>
            </a:extLst>
          </p:cNvPr>
          <p:cNvGraphicFramePr>
            <a:graphicFrameLocks noGrp="1"/>
          </p:cNvGraphicFramePr>
          <p:nvPr>
            <p:extLst>
              <p:ext uri="{D42A27DB-BD31-4B8C-83A1-F6EECF244321}">
                <p14:modId xmlns:p14="http://schemas.microsoft.com/office/powerpoint/2010/main" val="2358913410"/>
              </p:ext>
            </p:extLst>
          </p:nvPr>
        </p:nvGraphicFramePr>
        <p:xfrm>
          <a:off x="323230" y="1729854"/>
          <a:ext cx="1296442" cy="2415218"/>
        </p:xfrm>
        <a:graphic>
          <a:graphicData uri="http://schemas.openxmlformats.org/drawingml/2006/table">
            <a:tbl>
              <a:tblPr firstRow="1" bandRow="1">
                <a:tableStyleId>{5C22544A-7EE6-4342-B048-85BDC9FD1C3A}</a:tableStyleId>
              </a:tblPr>
              <a:tblGrid>
                <a:gridCol w="1296442">
                  <a:extLst>
                    <a:ext uri="{9D8B030D-6E8A-4147-A177-3AD203B41FA5}">
                      <a16:colId xmlns:a16="http://schemas.microsoft.com/office/drawing/2014/main" val="20000"/>
                    </a:ext>
                  </a:extLst>
                </a:gridCol>
              </a:tblGrid>
              <a:tr h="403002">
                <a:tc>
                  <a:txBody>
                    <a:bodyPr/>
                    <a:lstStyle/>
                    <a:p>
                      <a:r>
                        <a:rPr lang="fr-FR" sz="1800" dirty="0"/>
                        <a:t>ETUDIANT</a:t>
                      </a:r>
                    </a:p>
                  </a:txBody>
                  <a:tcPr marL="91483" marR="91483" marT="45732" marB="45732"/>
                </a:tc>
                <a:extLst>
                  <a:ext uri="{0D108BD9-81ED-4DB2-BD59-A6C34878D82A}">
                    <a16:rowId xmlns:a16="http://schemas.microsoft.com/office/drawing/2014/main" val="10000"/>
                  </a:ext>
                </a:extLst>
              </a:tr>
              <a:tr h="2012216">
                <a:tc>
                  <a:txBody>
                    <a:bodyPr/>
                    <a:lstStyle/>
                    <a:p>
                      <a:r>
                        <a:rPr lang="fr-FR" sz="1800" u="sng" dirty="0"/>
                        <a:t>NumEtu</a:t>
                      </a:r>
                    </a:p>
                    <a:p>
                      <a:r>
                        <a:rPr lang="fr-FR" sz="1800" dirty="0"/>
                        <a:t>Nom</a:t>
                      </a:r>
                    </a:p>
                    <a:p>
                      <a:r>
                        <a:rPr lang="fr-FR" sz="1800" dirty="0"/>
                        <a:t>Prénom</a:t>
                      </a:r>
                    </a:p>
                    <a:p>
                      <a:r>
                        <a:rPr lang="fr-FR" sz="1800" dirty="0"/>
                        <a:t>DateNaiss</a:t>
                      </a:r>
                    </a:p>
                    <a:p>
                      <a:r>
                        <a:rPr lang="fr-FR" sz="1800" dirty="0"/>
                        <a:t>Rue</a:t>
                      </a:r>
                    </a:p>
                    <a:p>
                      <a:r>
                        <a:rPr lang="fr-FR" sz="1800" dirty="0"/>
                        <a:t>CP</a:t>
                      </a:r>
                    </a:p>
                    <a:p>
                      <a:r>
                        <a:rPr lang="fr-FR" sz="1800" dirty="0"/>
                        <a:t>Ville</a:t>
                      </a:r>
                    </a:p>
                  </a:txBody>
                  <a:tcPr marL="91483" marR="91483" marT="45732" marB="45732"/>
                </a:tc>
                <a:extLst>
                  <a:ext uri="{0D108BD9-81ED-4DB2-BD59-A6C34878D82A}">
                    <a16:rowId xmlns:a16="http://schemas.microsoft.com/office/drawing/2014/main" val="10001"/>
                  </a:ext>
                </a:extLst>
              </a:tr>
            </a:tbl>
          </a:graphicData>
        </a:graphic>
      </p:graphicFrame>
      <p:graphicFrame>
        <p:nvGraphicFramePr>
          <p:cNvPr id="35" name="Tableau 34">
            <a:extLst>
              <a:ext uri="{FF2B5EF4-FFF2-40B4-BE49-F238E27FC236}">
                <a16:creationId xmlns:a16="http://schemas.microsoft.com/office/drawing/2014/main" id="{925A65EC-02A6-4536-8F5E-E1199841569B}"/>
              </a:ext>
            </a:extLst>
          </p:cNvPr>
          <p:cNvGraphicFramePr>
            <a:graphicFrameLocks noGrp="1"/>
          </p:cNvGraphicFramePr>
          <p:nvPr>
            <p:extLst>
              <p:ext uri="{D42A27DB-BD31-4B8C-83A1-F6EECF244321}">
                <p14:modId xmlns:p14="http://schemas.microsoft.com/office/powerpoint/2010/main" val="2847660845"/>
              </p:ext>
            </p:extLst>
          </p:nvPr>
        </p:nvGraphicFramePr>
        <p:xfrm>
          <a:off x="3995590" y="1917155"/>
          <a:ext cx="1416958" cy="1280533"/>
        </p:xfrm>
        <a:graphic>
          <a:graphicData uri="http://schemas.openxmlformats.org/drawingml/2006/table">
            <a:tbl>
              <a:tblPr firstRow="1" bandRow="1">
                <a:tableStyleId>{5C22544A-7EE6-4342-B048-85BDC9FD1C3A}</a:tableStyleId>
              </a:tblPr>
              <a:tblGrid>
                <a:gridCol w="1416958">
                  <a:extLst>
                    <a:ext uri="{9D8B030D-6E8A-4147-A177-3AD203B41FA5}">
                      <a16:colId xmlns:a16="http://schemas.microsoft.com/office/drawing/2014/main" val="20000"/>
                    </a:ext>
                  </a:extLst>
                </a:gridCol>
              </a:tblGrid>
              <a:tr h="359717">
                <a:tc>
                  <a:txBody>
                    <a:bodyPr/>
                    <a:lstStyle/>
                    <a:p>
                      <a:r>
                        <a:rPr lang="fr-FR" sz="1800" dirty="0"/>
                        <a:t>EPREUVE</a:t>
                      </a:r>
                    </a:p>
                  </a:txBody>
                  <a:tcPr marL="91441" marR="91441" marT="45737" marB="45737"/>
                </a:tc>
                <a:extLst>
                  <a:ext uri="{0D108BD9-81ED-4DB2-BD59-A6C34878D82A}">
                    <a16:rowId xmlns:a16="http://schemas.microsoft.com/office/drawing/2014/main" val="10000"/>
                  </a:ext>
                </a:extLst>
              </a:tr>
              <a:tr h="914739">
                <a:tc>
                  <a:txBody>
                    <a:bodyPr/>
                    <a:lstStyle/>
                    <a:p>
                      <a:r>
                        <a:rPr lang="fr-FR" sz="1800" u="sng" dirty="0"/>
                        <a:t>CodeEpreuve</a:t>
                      </a:r>
                    </a:p>
                    <a:p>
                      <a:r>
                        <a:rPr lang="fr-FR" sz="1800" u="none" dirty="0"/>
                        <a:t>Date</a:t>
                      </a:r>
                    </a:p>
                    <a:p>
                      <a:r>
                        <a:rPr lang="fr-FR" sz="1800" u="none" dirty="0"/>
                        <a:t>Lieu</a:t>
                      </a:r>
                    </a:p>
                  </a:txBody>
                  <a:tcPr marL="91441" marR="91441" marT="45737" marB="45737"/>
                </a:tc>
                <a:extLst>
                  <a:ext uri="{0D108BD9-81ED-4DB2-BD59-A6C34878D82A}">
                    <a16:rowId xmlns:a16="http://schemas.microsoft.com/office/drawing/2014/main" val="10001"/>
                  </a:ext>
                </a:extLst>
              </a:tr>
            </a:tbl>
          </a:graphicData>
        </a:graphic>
      </p:graphicFrame>
      <p:graphicFrame>
        <p:nvGraphicFramePr>
          <p:cNvPr id="36" name="Tableau 35">
            <a:extLst>
              <a:ext uri="{FF2B5EF4-FFF2-40B4-BE49-F238E27FC236}">
                <a16:creationId xmlns:a16="http://schemas.microsoft.com/office/drawing/2014/main" id="{F7BDF24F-D1F9-4992-A006-8894BD93CE05}"/>
              </a:ext>
            </a:extLst>
          </p:cNvPr>
          <p:cNvGraphicFramePr>
            <a:graphicFrameLocks noGrp="1"/>
          </p:cNvGraphicFramePr>
          <p:nvPr>
            <p:extLst>
              <p:ext uri="{D42A27DB-BD31-4B8C-83A1-F6EECF244321}">
                <p14:modId xmlns:p14="http://schemas.microsoft.com/office/powerpoint/2010/main" val="3836568333"/>
              </p:ext>
            </p:extLst>
          </p:nvPr>
        </p:nvGraphicFramePr>
        <p:xfrm>
          <a:off x="7803436" y="2034333"/>
          <a:ext cx="1110632" cy="1005808"/>
        </p:xfrm>
        <a:graphic>
          <a:graphicData uri="http://schemas.openxmlformats.org/drawingml/2006/table">
            <a:tbl>
              <a:tblPr firstRow="1" bandRow="1">
                <a:tableStyleId>{5C22544A-7EE6-4342-B048-85BDC9FD1C3A}</a:tableStyleId>
              </a:tblPr>
              <a:tblGrid>
                <a:gridCol w="1110632">
                  <a:extLst>
                    <a:ext uri="{9D8B030D-6E8A-4147-A177-3AD203B41FA5}">
                      <a16:colId xmlns:a16="http://schemas.microsoft.com/office/drawing/2014/main" val="20000"/>
                    </a:ext>
                  </a:extLst>
                </a:gridCol>
              </a:tblGrid>
              <a:tr h="360040">
                <a:tc>
                  <a:txBody>
                    <a:bodyPr/>
                    <a:lstStyle/>
                    <a:p>
                      <a:r>
                        <a:rPr lang="fr-FR" sz="1800" dirty="0"/>
                        <a:t>MATIERE</a:t>
                      </a:r>
                    </a:p>
                  </a:txBody>
                  <a:tcPr marL="91484" marR="91484" marT="45712" marB="45712"/>
                </a:tc>
                <a:extLst>
                  <a:ext uri="{0D108BD9-81ED-4DB2-BD59-A6C34878D82A}">
                    <a16:rowId xmlns:a16="http://schemas.microsoft.com/office/drawing/2014/main" val="10000"/>
                  </a:ext>
                </a:extLst>
              </a:tr>
              <a:tr h="639974">
                <a:tc>
                  <a:txBody>
                    <a:bodyPr/>
                    <a:lstStyle/>
                    <a:p>
                      <a:r>
                        <a:rPr lang="fr-FR" sz="1800" u="sng" dirty="0"/>
                        <a:t>CodeMat</a:t>
                      </a:r>
                    </a:p>
                    <a:p>
                      <a:r>
                        <a:rPr lang="fr-FR" sz="1800" u="none" dirty="0"/>
                        <a:t>Intitulé</a:t>
                      </a:r>
                    </a:p>
                  </a:txBody>
                  <a:tcPr marL="91484" marR="91484" marT="45712" marB="45712"/>
                </a:tc>
                <a:extLst>
                  <a:ext uri="{0D108BD9-81ED-4DB2-BD59-A6C34878D82A}">
                    <a16:rowId xmlns:a16="http://schemas.microsoft.com/office/drawing/2014/main" val="10001"/>
                  </a:ext>
                </a:extLst>
              </a:tr>
            </a:tbl>
          </a:graphicData>
        </a:graphic>
      </p:graphicFrame>
      <p:sp>
        <p:nvSpPr>
          <p:cNvPr id="37" name="Ellipse 36">
            <a:extLst>
              <a:ext uri="{FF2B5EF4-FFF2-40B4-BE49-F238E27FC236}">
                <a16:creationId xmlns:a16="http://schemas.microsoft.com/office/drawing/2014/main" id="{B394ECAF-C0F8-4DD3-84CF-DBBF14375BDE}"/>
              </a:ext>
            </a:extLst>
          </p:cNvPr>
          <p:cNvSpPr/>
          <p:nvPr/>
        </p:nvSpPr>
        <p:spPr>
          <a:xfrm>
            <a:off x="5946526" y="2317826"/>
            <a:ext cx="1289287" cy="720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RELEVE</a:t>
            </a:r>
          </a:p>
        </p:txBody>
      </p:sp>
      <p:cxnSp>
        <p:nvCxnSpPr>
          <p:cNvPr id="38" name="Connecteur droit 37">
            <a:extLst>
              <a:ext uri="{FF2B5EF4-FFF2-40B4-BE49-F238E27FC236}">
                <a16:creationId xmlns:a16="http://schemas.microsoft.com/office/drawing/2014/main" id="{0BFD7924-B3A1-4438-A6E7-1B6978B28F66}"/>
              </a:ext>
            </a:extLst>
          </p:cNvPr>
          <p:cNvCxnSpPr>
            <a:cxnSpLocks/>
            <a:stCxn id="37" idx="6"/>
          </p:cNvCxnSpPr>
          <p:nvPr/>
        </p:nvCxnSpPr>
        <p:spPr>
          <a:xfrm flipV="1">
            <a:off x="7235813" y="2670773"/>
            <a:ext cx="552653" cy="7354"/>
          </a:xfrm>
          <a:prstGeom prst="line">
            <a:avLst/>
          </a:prstGeom>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9D7E89CD-16AE-42C2-911C-334A65E7EC1A}"/>
              </a:ext>
            </a:extLst>
          </p:cNvPr>
          <p:cNvSpPr/>
          <p:nvPr/>
        </p:nvSpPr>
        <p:spPr>
          <a:xfrm>
            <a:off x="2122962" y="2421979"/>
            <a:ext cx="1295723" cy="70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PASSE</a:t>
            </a:r>
          </a:p>
        </p:txBody>
      </p:sp>
      <p:cxnSp>
        <p:nvCxnSpPr>
          <p:cNvPr id="40" name="Connecteur droit 39">
            <a:extLst>
              <a:ext uri="{FF2B5EF4-FFF2-40B4-BE49-F238E27FC236}">
                <a16:creationId xmlns:a16="http://schemas.microsoft.com/office/drawing/2014/main" id="{2AC9A6FB-6437-4241-86D6-17CA2F63EEFE}"/>
              </a:ext>
            </a:extLst>
          </p:cNvPr>
          <p:cNvCxnSpPr>
            <a:cxnSpLocks/>
            <a:stCxn id="39" idx="2"/>
          </p:cNvCxnSpPr>
          <p:nvPr/>
        </p:nvCxnSpPr>
        <p:spPr>
          <a:xfrm flipH="1">
            <a:off x="1608912" y="2774926"/>
            <a:ext cx="514050" cy="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C32AF43A-FD0F-4B71-962D-9D33010DFC8C}"/>
              </a:ext>
            </a:extLst>
          </p:cNvPr>
          <p:cNvCxnSpPr>
            <a:cxnSpLocks/>
          </p:cNvCxnSpPr>
          <p:nvPr/>
        </p:nvCxnSpPr>
        <p:spPr>
          <a:xfrm>
            <a:off x="3418685" y="2732992"/>
            <a:ext cx="57690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ZoneTexte 39">
            <a:extLst>
              <a:ext uri="{FF2B5EF4-FFF2-40B4-BE49-F238E27FC236}">
                <a16:creationId xmlns:a16="http://schemas.microsoft.com/office/drawing/2014/main" id="{1C2C01E3-1659-477B-A67D-4F1C5D4B8206}"/>
              </a:ext>
            </a:extLst>
          </p:cNvPr>
          <p:cNvSpPr txBox="1">
            <a:spLocks noChangeArrowheads="1"/>
          </p:cNvSpPr>
          <p:nvPr/>
        </p:nvSpPr>
        <p:spPr bwMode="auto">
          <a:xfrm>
            <a:off x="1609274" y="2335449"/>
            <a:ext cx="576262" cy="368300"/>
          </a:xfrm>
          <a:prstGeom prst="rect">
            <a:avLst/>
          </a:prstGeom>
          <a:noFill/>
          <a:ln w="9525">
            <a:noFill/>
            <a:miter lim="800000"/>
            <a:headEnd/>
            <a:tailEnd/>
          </a:ln>
        </p:spPr>
        <p:txBody>
          <a:bodyPr>
            <a:spAutoFit/>
          </a:bodyPr>
          <a:lstStyle/>
          <a:p>
            <a:r>
              <a:rPr lang="fr-FR" altLang="fr-FR" dirty="0"/>
              <a:t>0,N</a:t>
            </a:r>
          </a:p>
        </p:txBody>
      </p:sp>
      <p:sp>
        <p:nvSpPr>
          <p:cNvPr id="43" name="ZoneTexte 40">
            <a:extLst>
              <a:ext uri="{FF2B5EF4-FFF2-40B4-BE49-F238E27FC236}">
                <a16:creationId xmlns:a16="http://schemas.microsoft.com/office/drawing/2014/main" id="{65D17463-B79A-4ADA-8605-05396E0A4DE9}"/>
              </a:ext>
            </a:extLst>
          </p:cNvPr>
          <p:cNvSpPr txBox="1">
            <a:spLocks noChangeArrowheads="1"/>
          </p:cNvSpPr>
          <p:nvPr/>
        </p:nvSpPr>
        <p:spPr bwMode="auto">
          <a:xfrm>
            <a:off x="3373426" y="2363105"/>
            <a:ext cx="576262" cy="369887"/>
          </a:xfrm>
          <a:prstGeom prst="rect">
            <a:avLst/>
          </a:prstGeom>
          <a:noFill/>
          <a:ln w="9525">
            <a:noFill/>
            <a:miter lim="800000"/>
            <a:headEnd/>
            <a:tailEnd/>
          </a:ln>
        </p:spPr>
        <p:txBody>
          <a:bodyPr>
            <a:spAutoFit/>
          </a:bodyPr>
          <a:lstStyle/>
          <a:p>
            <a:r>
              <a:rPr lang="fr-FR" altLang="fr-FR" dirty="0"/>
              <a:t>0,N</a:t>
            </a:r>
          </a:p>
        </p:txBody>
      </p:sp>
      <p:sp>
        <p:nvSpPr>
          <p:cNvPr id="44" name="ZoneTexte 41">
            <a:extLst>
              <a:ext uri="{FF2B5EF4-FFF2-40B4-BE49-F238E27FC236}">
                <a16:creationId xmlns:a16="http://schemas.microsoft.com/office/drawing/2014/main" id="{F1BDC49C-7587-4474-8EB6-11A66935A53D}"/>
              </a:ext>
            </a:extLst>
          </p:cNvPr>
          <p:cNvSpPr txBox="1">
            <a:spLocks noChangeArrowheads="1"/>
          </p:cNvSpPr>
          <p:nvPr/>
        </p:nvSpPr>
        <p:spPr bwMode="auto">
          <a:xfrm>
            <a:off x="5485723" y="2273916"/>
            <a:ext cx="647700" cy="368300"/>
          </a:xfrm>
          <a:prstGeom prst="rect">
            <a:avLst/>
          </a:prstGeom>
          <a:noFill/>
          <a:ln w="9525">
            <a:noFill/>
            <a:miter lim="800000"/>
            <a:headEnd/>
            <a:tailEnd/>
          </a:ln>
        </p:spPr>
        <p:txBody>
          <a:bodyPr>
            <a:spAutoFit/>
          </a:bodyPr>
          <a:lstStyle/>
          <a:p>
            <a:r>
              <a:rPr lang="fr-FR" altLang="fr-FR" dirty="0"/>
              <a:t>1,1</a:t>
            </a:r>
          </a:p>
        </p:txBody>
      </p:sp>
      <p:sp>
        <p:nvSpPr>
          <p:cNvPr id="45" name="ZoneTexte 42">
            <a:extLst>
              <a:ext uri="{FF2B5EF4-FFF2-40B4-BE49-F238E27FC236}">
                <a16:creationId xmlns:a16="http://schemas.microsoft.com/office/drawing/2014/main" id="{3AF57728-661E-40E7-976A-16DAE43437A1}"/>
              </a:ext>
            </a:extLst>
          </p:cNvPr>
          <p:cNvSpPr txBox="1">
            <a:spLocks noChangeArrowheads="1"/>
          </p:cNvSpPr>
          <p:nvPr/>
        </p:nvSpPr>
        <p:spPr bwMode="auto">
          <a:xfrm>
            <a:off x="7172933" y="2297463"/>
            <a:ext cx="647700" cy="369887"/>
          </a:xfrm>
          <a:prstGeom prst="rect">
            <a:avLst/>
          </a:prstGeom>
          <a:noFill/>
          <a:ln w="9525">
            <a:noFill/>
            <a:miter lim="800000"/>
            <a:headEnd/>
            <a:tailEnd/>
          </a:ln>
        </p:spPr>
        <p:txBody>
          <a:bodyPr>
            <a:spAutoFit/>
          </a:bodyPr>
          <a:lstStyle/>
          <a:p>
            <a:r>
              <a:rPr lang="fr-FR" altLang="fr-FR" dirty="0"/>
              <a:t>1,N</a:t>
            </a:r>
          </a:p>
        </p:txBody>
      </p:sp>
      <p:cxnSp>
        <p:nvCxnSpPr>
          <p:cNvPr id="46" name="Connecteur droit 45">
            <a:extLst>
              <a:ext uri="{FF2B5EF4-FFF2-40B4-BE49-F238E27FC236}">
                <a16:creationId xmlns:a16="http://schemas.microsoft.com/office/drawing/2014/main" id="{E2DD1801-42F8-4D48-B9E5-858481CEF886}"/>
              </a:ext>
            </a:extLst>
          </p:cNvPr>
          <p:cNvCxnSpPr>
            <a:cxnSpLocks/>
            <a:endCxn id="37" idx="2"/>
          </p:cNvCxnSpPr>
          <p:nvPr/>
        </p:nvCxnSpPr>
        <p:spPr>
          <a:xfrm flipV="1">
            <a:off x="5412548" y="2678127"/>
            <a:ext cx="533978" cy="2562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C28B865A-5E32-426F-848B-0FCF1A4CFE2B}" type="slidenum">
              <a:rPr lang="fr-FR"/>
              <a:pPr/>
              <a:t>4</a:t>
            </a:fld>
            <a:endParaRPr lang="fr-FR" dirty="0"/>
          </a:p>
        </p:txBody>
      </p:sp>
      <p:sp>
        <p:nvSpPr>
          <p:cNvPr id="384002" name="Rectangle 2"/>
          <p:cNvSpPr>
            <a:spLocks noGrp="1" noChangeArrowheads="1"/>
          </p:cNvSpPr>
          <p:nvPr>
            <p:ph type="title"/>
          </p:nvPr>
        </p:nvSpPr>
        <p:spPr>
          <a:xfrm>
            <a:off x="684213" y="260350"/>
            <a:ext cx="7772400" cy="1143000"/>
          </a:xfrm>
        </p:spPr>
        <p:txBody>
          <a:bodyPr/>
          <a:lstStyle/>
          <a:p>
            <a:r>
              <a:rPr lang="fr-FR" sz="4000" noProof="0" dirty="0"/>
              <a:t>Objectifs</a:t>
            </a:r>
          </a:p>
        </p:txBody>
      </p:sp>
      <p:sp>
        <p:nvSpPr>
          <p:cNvPr id="384003" name="Rectangle 3"/>
          <p:cNvSpPr>
            <a:spLocks noGrp="1" noChangeArrowheads="1"/>
          </p:cNvSpPr>
          <p:nvPr>
            <p:ph type="body" idx="1"/>
          </p:nvPr>
        </p:nvSpPr>
        <p:spPr>
          <a:xfrm>
            <a:off x="551657" y="1566863"/>
            <a:ext cx="8037512" cy="4681537"/>
          </a:xfrm>
        </p:spPr>
        <p:txBody>
          <a:bodyPr/>
          <a:lstStyle/>
          <a:p>
            <a:r>
              <a:rPr lang="fr-FR" noProof="0" dirty="0"/>
              <a:t>Question Pourquoi stocker ?</a:t>
            </a:r>
          </a:p>
          <a:p>
            <a:pPr lvl="1"/>
            <a:r>
              <a:rPr lang="fr-FR" noProof="0" dirty="0"/>
              <a:t>Pour fabriquer des "résultats" (facture …)</a:t>
            </a:r>
            <a:br>
              <a:rPr lang="fr-FR" noProof="0" dirty="0"/>
            </a:br>
            <a:r>
              <a:rPr lang="fr-FR" noProof="0" dirty="0"/>
              <a:t>Pour "connaître" …</a:t>
            </a:r>
            <a:br>
              <a:rPr lang="fr-FR" noProof="0" dirty="0"/>
            </a:br>
            <a:endParaRPr lang="fr-FR" sz="1800" noProof="0" dirty="0"/>
          </a:p>
          <a:p>
            <a:pPr lvl="1"/>
            <a:endParaRPr lang="fr-FR" sz="1800" noProof="0" dirty="0"/>
          </a:p>
          <a:p>
            <a:r>
              <a:rPr lang="fr-FR" noProof="0" dirty="0"/>
              <a:t>Question fondamentale: </a:t>
            </a:r>
            <a:br>
              <a:rPr lang="fr-FR" noProof="0" dirty="0"/>
            </a:br>
            <a:r>
              <a:rPr lang="fr-FR" b="1" noProof="0" dirty="0">
                <a:solidFill>
                  <a:srgbClr val="0033CC"/>
                </a:solidFill>
              </a:rPr>
              <a:t>Que stocker (mémoriser) ?</a:t>
            </a:r>
          </a:p>
        </p:txBody>
      </p:sp>
      <p:sp>
        <p:nvSpPr>
          <p:cNvPr id="8" name="Rectangle 7">
            <a:extLst>
              <a:ext uri="{FF2B5EF4-FFF2-40B4-BE49-F238E27FC236}">
                <a16:creationId xmlns:a16="http://schemas.microsoft.com/office/drawing/2014/main" id="{1DF0BAA7-46C5-410B-BAB2-F7BC4746BD3E}"/>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2800" b="1" noProof="0" dirty="0">
                <a:solidFill>
                  <a:schemeClr val="tx1">
                    <a:lumMod val="65000"/>
                    <a:lumOff val="35000"/>
                  </a:schemeClr>
                </a:solidFill>
              </a:rPr>
              <a:t>Règle 1</a:t>
            </a:r>
          </a:p>
          <a:p>
            <a:pPr marL="0" indent="0">
              <a:buNone/>
            </a:pPr>
            <a:r>
              <a:rPr lang="fr-FR" altLang="fr-FR" sz="1800" noProof="0" dirty="0">
                <a:solidFill>
                  <a:schemeClr val="tx1">
                    <a:lumMod val="65000"/>
                    <a:lumOff val="35000"/>
                  </a:schemeClr>
                </a:solidFill>
              </a:rPr>
              <a:t>Chaque </a:t>
            </a:r>
            <a:r>
              <a:rPr lang="fr-FR" altLang="fr-FR" sz="1800" noProof="0" dirty="0">
                <a:solidFill>
                  <a:schemeClr val="accent2"/>
                </a:solidFill>
              </a:rPr>
              <a:t>entité</a:t>
            </a:r>
            <a:r>
              <a:rPr lang="fr-FR" altLang="fr-FR" sz="1800" noProof="0" dirty="0">
                <a:solidFill>
                  <a:schemeClr val="tx1">
                    <a:lumMod val="65000"/>
                    <a:lumOff val="35000"/>
                  </a:schemeClr>
                </a:solidFill>
              </a:rPr>
              <a:t> devient une </a:t>
            </a:r>
            <a:r>
              <a:rPr lang="fr-FR" altLang="fr-FR" sz="1800" noProof="0" dirty="0">
                <a:solidFill>
                  <a:schemeClr val="accent2"/>
                </a:solidFill>
              </a:rPr>
              <a:t>relation</a:t>
            </a:r>
            <a:r>
              <a:rPr lang="fr-FR" altLang="fr-FR" sz="1800" noProof="0" dirty="0">
                <a:solidFill>
                  <a:schemeClr val="tx1">
                    <a:lumMod val="65000"/>
                    <a:lumOff val="35000"/>
                  </a:schemeClr>
                </a:solidFill>
              </a:rPr>
              <a:t>. Les </a:t>
            </a:r>
            <a:r>
              <a:rPr lang="fr-FR" altLang="fr-FR" sz="1800" noProof="0" dirty="0">
                <a:solidFill>
                  <a:schemeClr val="accent2"/>
                </a:solidFill>
              </a:rPr>
              <a:t>attributs</a:t>
            </a:r>
            <a:r>
              <a:rPr lang="fr-FR" altLang="fr-FR" sz="1800" noProof="0" dirty="0">
                <a:solidFill>
                  <a:schemeClr val="tx1">
                    <a:lumMod val="65000"/>
                    <a:lumOff val="35000"/>
                  </a:schemeClr>
                </a:solidFill>
              </a:rPr>
              <a:t> de l’entité deviennent </a:t>
            </a:r>
            <a:r>
              <a:rPr lang="fr-FR" altLang="fr-FR" sz="1800" noProof="0" dirty="0">
                <a:solidFill>
                  <a:schemeClr val="accent2"/>
                </a:solidFill>
              </a:rPr>
              <a:t>attributs</a:t>
            </a:r>
            <a:r>
              <a:rPr lang="fr-FR" altLang="fr-FR" sz="1800" noProof="0" dirty="0">
                <a:solidFill>
                  <a:schemeClr val="tx1">
                    <a:lumMod val="65000"/>
                    <a:lumOff val="35000"/>
                  </a:schemeClr>
                </a:solidFill>
              </a:rPr>
              <a:t> de la relation. L’</a:t>
            </a:r>
            <a:r>
              <a:rPr lang="fr-FR" altLang="fr-FR" sz="1800" noProof="0" dirty="0">
                <a:solidFill>
                  <a:schemeClr val="accent2"/>
                </a:solidFill>
              </a:rPr>
              <a:t>identifiant</a:t>
            </a:r>
            <a:r>
              <a:rPr lang="fr-FR" altLang="fr-FR" sz="1800" noProof="0" dirty="0">
                <a:solidFill>
                  <a:schemeClr val="tx1">
                    <a:lumMod val="65000"/>
                    <a:lumOff val="35000"/>
                  </a:schemeClr>
                </a:solidFill>
              </a:rPr>
              <a:t> de l’entité devient </a:t>
            </a:r>
            <a:r>
              <a:rPr lang="fr-FR" altLang="fr-FR" sz="1800" noProof="0" dirty="0">
                <a:solidFill>
                  <a:schemeClr val="accent2"/>
                </a:solidFill>
              </a:rPr>
              <a:t>clé primaire </a:t>
            </a:r>
            <a:r>
              <a:rPr lang="fr-FR" altLang="fr-FR" sz="1800" noProof="0" dirty="0">
                <a:solidFill>
                  <a:schemeClr val="tx1">
                    <a:lumMod val="65000"/>
                    <a:lumOff val="35000"/>
                  </a:schemeClr>
                </a:solidFill>
              </a:rPr>
              <a:t>de la relation.</a:t>
            </a:r>
          </a:p>
          <a:p>
            <a:pPr marL="365760" lvl="1" indent="0">
              <a:buNone/>
            </a:pPr>
            <a:endParaRPr lang="fr-FR" altLang="fr-FR" sz="2700" dirty="0">
              <a:solidFill>
                <a:schemeClr val="tx1">
                  <a:lumMod val="65000"/>
                  <a:lumOff val="35000"/>
                </a:schemeClr>
              </a:solidFill>
            </a:endParaRPr>
          </a:p>
          <a:p>
            <a:pPr marL="365760" lvl="1" indent="0">
              <a:buNone/>
            </a:pPr>
            <a:endParaRPr lang="fr-FR" altLang="fr-FR" sz="2700" dirty="0">
              <a:solidFill>
                <a:schemeClr val="tx1">
                  <a:lumMod val="65000"/>
                  <a:lumOff val="35000"/>
                </a:schemeClr>
              </a:solidFill>
            </a:endParaRPr>
          </a:p>
          <a:p>
            <a:pPr marL="0" lvl="1" indent="0">
              <a:buNone/>
            </a:pPr>
            <a:r>
              <a:rPr lang="fr-FR" altLang="fr-FR" sz="2700" dirty="0">
                <a:solidFill>
                  <a:schemeClr val="tx1">
                    <a:lumMod val="65000"/>
                    <a:lumOff val="35000"/>
                  </a:schemeClr>
                </a:solidFill>
              </a:rPr>
              <a:t>MCD</a:t>
            </a:r>
          </a:p>
          <a:p>
            <a:pPr marL="365760" lvl="1" indent="0">
              <a:buNone/>
            </a:pPr>
            <a:endParaRPr lang="fr-FR" altLang="fr-FR" sz="2700" dirty="0">
              <a:solidFill>
                <a:schemeClr val="tx1">
                  <a:lumMod val="65000"/>
                  <a:lumOff val="35000"/>
                </a:schemeClr>
              </a:solidFill>
            </a:endParaRPr>
          </a:p>
          <a:p>
            <a:pPr marL="0" lvl="1" indent="0">
              <a:buNone/>
            </a:pPr>
            <a:endParaRPr lang="fr-FR" altLang="fr-FR" sz="2400" noProof="0" dirty="0">
              <a:solidFill>
                <a:schemeClr val="tx1">
                  <a:lumMod val="65000"/>
                  <a:lumOff val="35000"/>
                </a:schemeClr>
              </a:solidFill>
            </a:endParaRPr>
          </a:p>
          <a:p>
            <a:pPr marL="0" lvl="1" indent="0">
              <a:buNone/>
            </a:pPr>
            <a:endParaRPr lang="fr-FR" altLang="fr-FR" sz="1400" noProof="0" dirty="0">
              <a:solidFill>
                <a:schemeClr val="tx1">
                  <a:lumMod val="65000"/>
                  <a:lumOff val="35000"/>
                </a:schemeClr>
              </a:solidFill>
            </a:endParaRPr>
          </a:p>
          <a:p>
            <a:pPr marL="0" lvl="1" indent="0" defTabSz="581025">
              <a:buNone/>
            </a:pPr>
            <a:r>
              <a:rPr lang="fr-FR" altLang="fr-FR" sz="2400" dirty="0">
                <a:solidFill>
                  <a:schemeClr val="tx1">
                    <a:lumMod val="65000"/>
                    <a:lumOff val="35000"/>
                  </a:schemeClr>
                </a:solidFill>
              </a:rPr>
              <a:t>MRD</a:t>
            </a:r>
            <a:r>
              <a:rPr lang="fr-FR" altLang="fr-FR" sz="1800" dirty="0">
                <a:solidFill>
                  <a:schemeClr val="tx1">
                    <a:lumMod val="65000"/>
                    <a:lumOff val="35000"/>
                  </a:schemeClr>
                </a:solidFill>
              </a:rPr>
              <a:t> </a:t>
            </a:r>
            <a:r>
              <a:rPr lang="fr-FR" altLang="fr-FR" sz="1800" noProof="0" dirty="0">
                <a:solidFill>
                  <a:schemeClr val="tx1">
                    <a:lumMod val="65000"/>
                    <a:lumOff val="35000"/>
                  </a:schemeClr>
                </a:solidFill>
              </a:rPr>
              <a:t>	</a:t>
            </a:r>
            <a:r>
              <a:rPr lang="fr-FR" altLang="fr-FR" sz="1800" b="1" noProof="0" dirty="0">
                <a:solidFill>
                  <a:schemeClr val="tx1">
                    <a:lumMod val="65000"/>
                    <a:lumOff val="35000"/>
                  </a:schemeClr>
                </a:solidFill>
              </a:rPr>
              <a:t>ETUDIANT</a:t>
            </a:r>
            <a:r>
              <a:rPr lang="fr-FR" altLang="fr-FR" sz="1800" noProof="0" dirty="0">
                <a:solidFill>
                  <a:schemeClr val="tx1">
                    <a:lumMod val="65000"/>
                    <a:lumOff val="35000"/>
                  </a:schemeClr>
                </a:solidFill>
              </a:rPr>
              <a:t> (</a:t>
            </a:r>
            <a:r>
              <a:rPr lang="fr-FR" altLang="fr-FR" sz="1800" u="sng" noProof="0" dirty="0">
                <a:solidFill>
                  <a:schemeClr val="tx1">
                    <a:lumMod val="65000"/>
                    <a:lumOff val="35000"/>
                  </a:schemeClr>
                </a:solidFill>
              </a:rPr>
              <a:t>NumEtu</a:t>
            </a:r>
            <a:r>
              <a:rPr lang="fr-FR" altLang="fr-FR" sz="1800" noProof="0" dirty="0">
                <a:solidFill>
                  <a:schemeClr val="tx1">
                    <a:lumMod val="65000"/>
                    <a:lumOff val="35000"/>
                  </a:schemeClr>
                </a:solidFill>
              </a:rPr>
              <a:t>, Nom, Prénom, DateNaiss, Rue, CP, Ville)</a:t>
            </a: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a:extLst>
              <a:ext uri="{FF2B5EF4-FFF2-40B4-BE49-F238E27FC236}">
                <a16:creationId xmlns:a16="http://schemas.microsoft.com/office/drawing/2014/main" id="{5DB082B6-AA58-42F3-B2F5-FE70C4458EB0}"/>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21774086-51BE-4E07-B51F-507453EF8629}"/>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40</a:t>
            </a:fld>
            <a:endParaRPr lang="fr-FR" dirty="0"/>
          </a:p>
        </p:txBody>
      </p:sp>
      <p:sp>
        <p:nvSpPr>
          <p:cNvPr id="10" name="Titre 5">
            <a:extLst>
              <a:ext uri="{FF2B5EF4-FFF2-40B4-BE49-F238E27FC236}">
                <a16:creationId xmlns:a16="http://schemas.microsoft.com/office/drawing/2014/main" id="{833C7B3E-A3AF-48FE-9FDA-2D28D2DF00BC}"/>
              </a:ext>
            </a:extLst>
          </p:cNvPr>
          <p:cNvSpPr>
            <a:spLocks noGrp="1"/>
          </p:cNvSpPr>
          <p:nvPr>
            <p:ph type="title"/>
          </p:nvPr>
        </p:nvSpPr>
        <p:spPr>
          <a:xfrm>
            <a:off x="107504" y="228600"/>
            <a:ext cx="8928992" cy="990600"/>
          </a:xfrm>
        </p:spPr>
        <p:txBody>
          <a:bodyPr>
            <a:normAutofit fontScale="90000"/>
          </a:bodyPr>
          <a:lstStyle/>
          <a:p>
            <a:r>
              <a:rPr lang="fr-FR" altLang="fr-FR" noProof="0" dirty="0"/>
              <a:t>Traduction MCD en MRD (</a:t>
            </a:r>
            <a:r>
              <a:rPr lang="fr-FR" altLang="fr-FR" sz="2700" b="1" noProof="0" dirty="0"/>
              <a:t>M</a:t>
            </a:r>
            <a:r>
              <a:rPr lang="fr-FR" altLang="fr-FR" sz="2200" noProof="0" dirty="0"/>
              <a:t>odèle </a:t>
            </a:r>
            <a:r>
              <a:rPr lang="fr-FR" altLang="fr-FR" sz="2700" b="1" noProof="0" dirty="0"/>
              <a:t>R</a:t>
            </a:r>
            <a:r>
              <a:rPr lang="fr-FR" altLang="fr-FR" sz="2200" noProof="0" dirty="0"/>
              <a:t>elationnel de </a:t>
            </a:r>
            <a:r>
              <a:rPr lang="fr-FR" altLang="fr-FR" sz="2700" b="1" noProof="0" dirty="0"/>
              <a:t>D</a:t>
            </a:r>
            <a:r>
              <a:rPr lang="fr-FR" altLang="fr-FR" sz="2200" noProof="0" dirty="0"/>
              <a:t>onnées</a:t>
            </a:r>
            <a:r>
              <a:rPr lang="fr-FR" altLang="fr-FR" sz="3100" noProof="0" dirty="0"/>
              <a:t>)</a:t>
            </a:r>
            <a:r>
              <a:rPr lang="fr-FR" altLang="fr-FR" noProof="0" dirty="0"/>
              <a:t> </a:t>
            </a:r>
            <a:endParaRPr lang="fr-FR" noProof="0" dirty="0"/>
          </a:p>
        </p:txBody>
      </p:sp>
      <p:graphicFrame>
        <p:nvGraphicFramePr>
          <p:cNvPr id="11" name="Tableau 10">
            <a:extLst>
              <a:ext uri="{FF2B5EF4-FFF2-40B4-BE49-F238E27FC236}">
                <a16:creationId xmlns:a16="http://schemas.microsoft.com/office/drawing/2014/main" id="{3B7D6676-9342-42E0-BA2E-0E79FBD0BDE7}"/>
              </a:ext>
            </a:extLst>
          </p:cNvPr>
          <p:cNvGraphicFramePr>
            <a:graphicFrameLocks noGrp="1"/>
          </p:cNvGraphicFramePr>
          <p:nvPr>
            <p:extLst>
              <p:ext uri="{D42A27DB-BD31-4B8C-83A1-F6EECF244321}">
                <p14:modId xmlns:p14="http://schemas.microsoft.com/office/powerpoint/2010/main" val="865229822"/>
              </p:ext>
            </p:extLst>
          </p:nvPr>
        </p:nvGraphicFramePr>
        <p:xfrm>
          <a:off x="1769091" y="2997870"/>
          <a:ext cx="1583979" cy="1950768"/>
        </p:xfrm>
        <a:graphic>
          <a:graphicData uri="http://schemas.openxmlformats.org/drawingml/2006/table">
            <a:tbl>
              <a:tblPr firstRow="1" bandRow="1">
                <a:tableStyleId>{5C22544A-7EE6-4342-B048-85BDC9FD1C3A}</a:tableStyleId>
              </a:tblPr>
              <a:tblGrid>
                <a:gridCol w="1583979">
                  <a:extLst>
                    <a:ext uri="{9D8B030D-6E8A-4147-A177-3AD203B41FA5}">
                      <a16:colId xmlns:a16="http://schemas.microsoft.com/office/drawing/2014/main" val="20000"/>
                    </a:ext>
                  </a:extLst>
                </a:gridCol>
              </a:tblGrid>
              <a:tr h="354612">
                <a:tc>
                  <a:txBody>
                    <a:bodyPr/>
                    <a:lstStyle/>
                    <a:p>
                      <a:r>
                        <a:rPr lang="fr-FR" sz="1800" dirty="0"/>
                        <a:t>ETUDIANT</a:t>
                      </a:r>
                    </a:p>
                  </a:txBody>
                  <a:tcPr marL="91483" marR="91483" marT="45732" marB="45732"/>
                </a:tc>
                <a:extLst>
                  <a:ext uri="{0D108BD9-81ED-4DB2-BD59-A6C34878D82A}">
                    <a16:rowId xmlns:a16="http://schemas.microsoft.com/office/drawing/2014/main" val="10000"/>
                  </a:ext>
                </a:extLst>
              </a:tr>
              <a:tr h="1363362">
                <a:tc>
                  <a:txBody>
                    <a:bodyPr/>
                    <a:lstStyle/>
                    <a:p>
                      <a:r>
                        <a:rPr lang="fr-FR" sz="1400" u="sng" dirty="0"/>
                        <a:t>NumEtu</a:t>
                      </a:r>
                    </a:p>
                    <a:p>
                      <a:r>
                        <a:rPr lang="fr-FR" sz="1400" dirty="0"/>
                        <a:t>Nom</a:t>
                      </a:r>
                    </a:p>
                    <a:p>
                      <a:r>
                        <a:rPr lang="fr-FR" sz="1400" dirty="0"/>
                        <a:t>Prénom</a:t>
                      </a:r>
                    </a:p>
                    <a:p>
                      <a:r>
                        <a:rPr lang="fr-FR" sz="1400" dirty="0"/>
                        <a:t>DateNaiss</a:t>
                      </a:r>
                    </a:p>
                    <a:p>
                      <a:r>
                        <a:rPr lang="fr-FR" sz="1400" dirty="0"/>
                        <a:t>Rue</a:t>
                      </a:r>
                    </a:p>
                    <a:p>
                      <a:r>
                        <a:rPr lang="fr-FR" sz="1400" dirty="0"/>
                        <a:t>CP</a:t>
                      </a:r>
                    </a:p>
                    <a:p>
                      <a:r>
                        <a:rPr lang="fr-FR" sz="1400" dirty="0"/>
                        <a:t>Ville</a:t>
                      </a:r>
                    </a:p>
                  </a:txBody>
                  <a:tcPr marL="91483" marR="91483" marT="45732" marB="45732"/>
                </a:tc>
                <a:extLst>
                  <a:ext uri="{0D108BD9-81ED-4DB2-BD59-A6C34878D82A}">
                    <a16:rowId xmlns:a16="http://schemas.microsoft.com/office/drawing/2014/main" val="10001"/>
                  </a:ext>
                </a:extLst>
              </a:tr>
            </a:tbl>
          </a:graphicData>
        </a:graphic>
      </p:graphicFrame>
      <p:sp>
        <p:nvSpPr>
          <p:cNvPr id="12" name="Accolade ouvrante 11">
            <a:extLst>
              <a:ext uri="{FF2B5EF4-FFF2-40B4-BE49-F238E27FC236}">
                <a16:creationId xmlns:a16="http://schemas.microsoft.com/office/drawing/2014/main" id="{97848D17-BC6F-470A-84B2-2239631C96DC}"/>
              </a:ext>
            </a:extLst>
          </p:cNvPr>
          <p:cNvSpPr/>
          <p:nvPr/>
        </p:nvSpPr>
        <p:spPr>
          <a:xfrm>
            <a:off x="1403647" y="3005399"/>
            <a:ext cx="221331" cy="1958044"/>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0B71C93E-89FF-4BBD-AF24-ADD4A5DECD06}"/>
              </a:ext>
            </a:extLst>
          </p:cNvPr>
          <p:cNvSpPr/>
          <p:nvPr/>
        </p:nvSpPr>
        <p:spPr>
          <a:xfrm>
            <a:off x="1514313" y="5352488"/>
            <a:ext cx="171674" cy="576064"/>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4294967295"/>
          </p:nvPr>
        </p:nvSpPr>
        <p:spPr>
          <a:xfrm>
            <a:off x="467544" y="1600200"/>
            <a:ext cx="8424936" cy="4495800"/>
          </a:xfrm>
        </p:spPr>
        <p:txBody>
          <a:bodyPr>
            <a:normAutofit/>
          </a:bodyPr>
          <a:lstStyle/>
          <a:p>
            <a:r>
              <a:rPr lang="fr-FR" altLang="fr-FR" sz="2800" b="1" dirty="0">
                <a:solidFill>
                  <a:schemeClr val="tx1">
                    <a:lumMod val="65000"/>
                    <a:lumOff val="35000"/>
                  </a:schemeClr>
                </a:solidFill>
              </a:rPr>
              <a:t>Règle 2</a:t>
            </a:r>
          </a:p>
          <a:p>
            <a:pPr marL="0" indent="0">
              <a:buNone/>
            </a:pPr>
            <a:r>
              <a:rPr lang="fr-FR" altLang="fr-FR" sz="1800" noProof="0" dirty="0">
                <a:solidFill>
                  <a:schemeClr val="tx1">
                    <a:lumMod val="65000"/>
                    <a:lumOff val="35000"/>
                  </a:schemeClr>
                </a:solidFill>
              </a:rPr>
              <a:t>Chaque </a:t>
            </a:r>
            <a:r>
              <a:rPr lang="fr-FR" altLang="fr-FR" sz="1800" noProof="0" dirty="0">
                <a:solidFill>
                  <a:schemeClr val="accent2"/>
                </a:solidFill>
              </a:rPr>
              <a:t>association </a:t>
            </a:r>
            <a:r>
              <a:rPr lang="fr-FR" altLang="fr-FR" sz="1800" dirty="0">
                <a:solidFill>
                  <a:schemeClr val="accent2"/>
                </a:solidFill>
              </a:rPr>
              <a:t>avec des cardinalités maximales à </a:t>
            </a:r>
            <a:r>
              <a:rPr lang="fr-FR" altLang="fr-FR" sz="1800" noProof="0" dirty="0">
                <a:solidFill>
                  <a:schemeClr val="accent2"/>
                </a:solidFill>
              </a:rPr>
              <a:t>N </a:t>
            </a:r>
            <a:r>
              <a:rPr lang="fr-FR" altLang="fr-FR" sz="1800" noProof="0" dirty="0">
                <a:solidFill>
                  <a:schemeClr val="tx1">
                    <a:lumMod val="65000"/>
                    <a:lumOff val="35000"/>
                  </a:schemeClr>
                </a:solidFill>
              </a:rPr>
              <a:t>devient une relation , et prend comme </a:t>
            </a:r>
            <a:r>
              <a:rPr lang="fr-FR" altLang="fr-FR" sz="1800" noProof="0" dirty="0">
                <a:solidFill>
                  <a:schemeClr val="accent2"/>
                </a:solidFill>
              </a:rPr>
              <a:t>clé primaire </a:t>
            </a:r>
            <a:r>
              <a:rPr lang="fr-FR" altLang="fr-FR" sz="1800" dirty="0">
                <a:solidFill>
                  <a:schemeClr val="tx1">
                    <a:lumMod val="65000"/>
                    <a:lumOff val="35000"/>
                  </a:schemeClr>
                </a:solidFill>
              </a:rPr>
              <a:t>la concaténation des clés primaires des entités participantes.</a:t>
            </a:r>
          </a:p>
          <a:p>
            <a:pPr lvl="1">
              <a:buNone/>
            </a:pPr>
            <a:endParaRPr lang="fr-FR" noProof="0" dirty="0">
              <a:solidFill>
                <a:schemeClr val="tx1">
                  <a:lumMod val="65000"/>
                  <a:lumOff val="35000"/>
                </a:schemeClr>
              </a:solidFill>
            </a:endParaRPr>
          </a:p>
          <a:p>
            <a:pPr marL="0" indent="0">
              <a:buNone/>
            </a:pPr>
            <a:r>
              <a:rPr lang="fr-FR" noProof="0" dirty="0">
                <a:solidFill>
                  <a:schemeClr val="tx1">
                    <a:lumMod val="65000"/>
                    <a:lumOff val="35000"/>
                  </a:schemeClr>
                </a:solidFill>
              </a:rPr>
              <a:t>MCD</a:t>
            </a:r>
          </a:p>
          <a:p>
            <a:endParaRPr lang="fr-FR" noProof="0" dirty="0">
              <a:solidFill>
                <a:schemeClr val="tx1">
                  <a:lumMod val="65000"/>
                  <a:lumOff val="35000"/>
                </a:schemeClr>
              </a:solidFill>
            </a:endParaRPr>
          </a:p>
          <a:p>
            <a:endParaRPr lang="fr-FR" dirty="0">
              <a:solidFill>
                <a:schemeClr val="tx1">
                  <a:lumMod val="65000"/>
                  <a:lumOff val="35000"/>
                </a:schemeClr>
              </a:solidFill>
            </a:endParaRPr>
          </a:p>
          <a:p>
            <a:endParaRPr lang="fr-FR" noProof="0" dirty="0">
              <a:solidFill>
                <a:schemeClr val="tx1">
                  <a:lumMod val="65000"/>
                  <a:lumOff val="35000"/>
                </a:schemeClr>
              </a:solidFill>
            </a:endParaRPr>
          </a:p>
          <a:p>
            <a:pPr marL="0" indent="0">
              <a:buNone/>
            </a:pPr>
            <a:r>
              <a:rPr lang="fr-FR" dirty="0">
                <a:solidFill>
                  <a:schemeClr val="tx1">
                    <a:lumMod val="65000"/>
                    <a:lumOff val="35000"/>
                  </a:schemeClr>
                </a:solidFill>
              </a:rPr>
              <a:t>MRD</a:t>
            </a:r>
            <a:r>
              <a:rPr lang="fr-FR" sz="2000" dirty="0">
                <a:solidFill>
                  <a:schemeClr val="tx1">
                    <a:lumMod val="65000"/>
                    <a:lumOff val="35000"/>
                  </a:schemeClr>
                </a:solidFill>
              </a:rPr>
              <a:t> </a:t>
            </a:r>
            <a:r>
              <a:rPr lang="fr-FR" altLang="fr-FR" sz="2000" dirty="0">
                <a:solidFill>
                  <a:schemeClr val="tx1">
                    <a:lumMod val="65000"/>
                    <a:lumOff val="35000"/>
                  </a:schemeClr>
                </a:solidFill>
              </a:rPr>
              <a:t>	</a:t>
            </a:r>
            <a:r>
              <a:rPr lang="fr-FR" altLang="fr-FR" sz="2000" b="1" dirty="0">
                <a:solidFill>
                  <a:schemeClr val="tx1">
                    <a:lumMod val="65000"/>
                    <a:lumOff val="35000"/>
                  </a:schemeClr>
                </a:solidFill>
              </a:rPr>
              <a:t>PASSE</a:t>
            </a:r>
            <a:r>
              <a:rPr lang="fr-FR" altLang="fr-FR" sz="2000" dirty="0">
                <a:solidFill>
                  <a:schemeClr val="tx1">
                    <a:lumMod val="65000"/>
                    <a:lumOff val="35000"/>
                  </a:schemeClr>
                </a:solidFill>
              </a:rPr>
              <a:t> (</a:t>
            </a:r>
            <a:r>
              <a:rPr lang="fr-FR" altLang="fr-FR" sz="2000" u="sng" dirty="0">
                <a:solidFill>
                  <a:schemeClr val="tx1">
                    <a:lumMod val="65000"/>
                    <a:lumOff val="35000"/>
                  </a:schemeClr>
                </a:solidFill>
              </a:rPr>
              <a:t>#</a:t>
            </a:r>
            <a:r>
              <a:rPr lang="fr-FR" altLang="fr-FR" sz="2000" u="sng" dirty="0" err="1">
                <a:solidFill>
                  <a:schemeClr val="tx1">
                    <a:lumMod val="65000"/>
                    <a:lumOff val="35000"/>
                  </a:schemeClr>
                </a:solidFill>
              </a:rPr>
              <a:t>NumEtu</a:t>
            </a:r>
            <a:r>
              <a:rPr lang="fr-FR" altLang="fr-FR" sz="2000" u="sng" dirty="0">
                <a:solidFill>
                  <a:schemeClr val="tx1">
                    <a:lumMod val="65000"/>
                    <a:lumOff val="35000"/>
                  </a:schemeClr>
                </a:solidFill>
              </a:rPr>
              <a:t>, #</a:t>
            </a:r>
            <a:r>
              <a:rPr lang="fr-FR" altLang="fr-FR" sz="2000" u="sng" dirty="0" err="1">
                <a:solidFill>
                  <a:schemeClr val="tx1">
                    <a:lumMod val="65000"/>
                    <a:lumOff val="35000"/>
                  </a:schemeClr>
                </a:solidFill>
              </a:rPr>
              <a:t>CodeEpreuve</a:t>
            </a:r>
            <a:r>
              <a:rPr lang="fr-FR" altLang="fr-FR" sz="2000" dirty="0">
                <a:solidFill>
                  <a:schemeClr val="tx1">
                    <a:lumMod val="65000"/>
                    <a:lumOff val="35000"/>
                  </a:schemeClr>
                </a:solidFill>
              </a:rPr>
              <a:t>, Note</a:t>
            </a:r>
            <a:r>
              <a:rPr lang="fr-FR" altLang="fr-FR" sz="3200" dirty="0">
                <a:solidFill>
                  <a:schemeClr val="tx1">
                    <a:lumMod val="65000"/>
                    <a:lumOff val="35000"/>
                  </a:schemeClr>
                </a:solidFill>
              </a:rPr>
              <a:t>)</a:t>
            </a:r>
          </a:p>
          <a:p>
            <a:endParaRPr lang="fr-FR" noProof="0" dirty="0">
              <a:solidFill>
                <a:schemeClr val="tx1">
                  <a:lumMod val="65000"/>
                  <a:lumOff val="35000"/>
                </a:schemeClr>
              </a:solidFill>
            </a:endParaRPr>
          </a:p>
        </p:txBody>
      </p:sp>
      <p:sp>
        <p:nvSpPr>
          <p:cNvPr id="7" name="Rectangle 6">
            <a:extLst>
              <a:ext uri="{FF2B5EF4-FFF2-40B4-BE49-F238E27FC236}">
                <a16:creationId xmlns:a16="http://schemas.microsoft.com/office/drawing/2014/main" id="{07D86D7C-D1CD-4627-A308-8B964EFE8ED6}"/>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17D4C110-1AEF-41E1-9511-9AD05540D9C7}"/>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41</a:t>
            </a:fld>
            <a:endParaRPr lang="fr-FR" dirty="0"/>
          </a:p>
        </p:txBody>
      </p:sp>
      <p:graphicFrame>
        <p:nvGraphicFramePr>
          <p:cNvPr id="10" name="Tableau 9">
            <a:extLst>
              <a:ext uri="{FF2B5EF4-FFF2-40B4-BE49-F238E27FC236}">
                <a16:creationId xmlns:a16="http://schemas.microsoft.com/office/drawing/2014/main" id="{44CA38EB-0DA1-46FA-B5C6-B5AA292F0241}"/>
              </a:ext>
            </a:extLst>
          </p:cNvPr>
          <p:cNvGraphicFramePr>
            <a:graphicFrameLocks noGrp="1"/>
          </p:cNvGraphicFramePr>
          <p:nvPr>
            <p:extLst>
              <p:ext uri="{D42A27DB-BD31-4B8C-83A1-F6EECF244321}">
                <p14:modId xmlns:p14="http://schemas.microsoft.com/office/powerpoint/2010/main" val="719599946"/>
              </p:ext>
            </p:extLst>
          </p:nvPr>
        </p:nvGraphicFramePr>
        <p:xfrm>
          <a:off x="1725726" y="2896888"/>
          <a:ext cx="1583979" cy="1950768"/>
        </p:xfrm>
        <a:graphic>
          <a:graphicData uri="http://schemas.openxmlformats.org/drawingml/2006/table">
            <a:tbl>
              <a:tblPr firstRow="1" bandRow="1">
                <a:tableStyleId>{5C22544A-7EE6-4342-B048-85BDC9FD1C3A}</a:tableStyleId>
              </a:tblPr>
              <a:tblGrid>
                <a:gridCol w="1583979">
                  <a:extLst>
                    <a:ext uri="{9D8B030D-6E8A-4147-A177-3AD203B41FA5}">
                      <a16:colId xmlns:a16="http://schemas.microsoft.com/office/drawing/2014/main" val="20000"/>
                    </a:ext>
                  </a:extLst>
                </a:gridCol>
              </a:tblGrid>
              <a:tr h="354612">
                <a:tc>
                  <a:txBody>
                    <a:bodyPr/>
                    <a:lstStyle/>
                    <a:p>
                      <a:r>
                        <a:rPr lang="fr-FR" sz="1800" dirty="0"/>
                        <a:t>ETUDIANT</a:t>
                      </a:r>
                    </a:p>
                  </a:txBody>
                  <a:tcPr marL="91483" marR="91483" marT="45732" marB="45732"/>
                </a:tc>
                <a:extLst>
                  <a:ext uri="{0D108BD9-81ED-4DB2-BD59-A6C34878D82A}">
                    <a16:rowId xmlns:a16="http://schemas.microsoft.com/office/drawing/2014/main" val="10000"/>
                  </a:ext>
                </a:extLst>
              </a:tr>
              <a:tr h="1363362">
                <a:tc>
                  <a:txBody>
                    <a:bodyPr/>
                    <a:lstStyle/>
                    <a:p>
                      <a:r>
                        <a:rPr lang="fr-FR" sz="1400" u="sng" dirty="0"/>
                        <a:t>NumEtu</a:t>
                      </a:r>
                    </a:p>
                    <a:p>
                      <a:r>
                        <a:rPr lang="fr-FR" sz="1400" dirty="0"/>
                        <a:t>Nom</a:t>
                      </a:r>
                    </a:p>
                    <a:p>
                      <a:r>
                        <a:rPr lang="fr-FR" sz="1400" dirty="0"/>
                        <a:t>Prénom</a:t>
                      </a:r>
                    </a:p>
                    <a:p>
                      <a:r>
                        <a:rPr lang="fr-FR" sz="1400" dirty="0"/>
                        <a:t>DateNaiss</a:t>
                      </a:r>
                    </a:p>
                    <a:p>
                      <a:r>
                        <a:rPr lang="fr-FR" sz="1400" dirty="0"/>
                        <a:t>Rue</a:t>
                      </a:r>
                    </a:p>
                    <a:p>
                      <a:r>
                        <a:rPr lang="fr-FR" sz="1400" dirty="0"/>
                        <a:t>CP</a:t>
                      </a:r>
                    </a:p>
                    <a:p>
                      <a:r>
                        <a:rPr lang="fr-FR" sz="1400" dirty="0"/>
                        <a:t>Ville</a:t>
                      </a:r>
                    </a:p>
                  </a:txBody>
                  <a:tcPr marL="91483" marR="91483" marT="45732" marB="45732"/>
                </a:tc>
                <a:extLst>
                  <a:ext uri="{0D108BD9-81ED-4DB2-BD59-A6C34878D82A}">
                    <a16:rowId xmlns:a16="http://schemas.microsoft.com/office/drawing/2014/main" val="10001"/>
                  </a:ext>
                </a:extLst>
              </a:tr>
            </a:tbl>
          </a:graphicData>
        </a:graphic>
      </p:graphicFrame>
      <p:graphicFrame>
        <p:nvGraphicFramePr>
          <p:cNvPr id="11" name="Tableau 10">
            <a:extLst>
              <a:ext uri="{FF2B5EF4-FFF2-40B4-BE49-F238E27FC236}">
                <a16:creationId xmlns:a16="http://schemas.microsoft.com/office/drawing/2014/main" id="{EB5D41F7-C5D4-477F-B5A6-312564292A7F}"/>
              </a:ext>
            </a:extLst>
          </p:cNvPr>
          <p:cNvGraphicFramePr>
            <a:graphicFrameLocks noGrp="1"/>
          </p:cNvGraphicFramePr>
          <p:nvPr>
            <p:extLst>
              <p:ext uri="{D42A27DB-BD31-4B8C-83A1-F6EECF244321}">
                <p14:modId xmlns:p14="http://schemas.microsoft.com/office/powerpoint/2010/main" val="2711163862"/>
              </p:ext>
            </p:extLst>
          </p:nvPr>
        </p:nvGraphicFramePr>
        <p:xfrm>
          <a:off x="6308752" y="2969145"/>
          <a:ext cx="1114745" cy="1099514"/>
        </p:xfrm>
        <a:graphic>
          <a:graphicData uri="http://schemas.openxmlformats.org/drawingml/2006/table">
            <a:tbl>
              <a:tblPr firstRow="1" bandRow="1">
                <a:tableStyleId>{5C22544A-7EE6-4342-B048-85BDC9FD1C3A}</a:tableStyleId>
              </a:tblPr>
              <a:tblGrid>
                <a:gridCol w="1114745">
                  <a:extLst>
                    <a:ext uri="{9D8B030D-6E8A-4147-A177-3AD203B41FA5}">
                      <a16:colId xmlns:a16="http://schemas.microsoft.com/office/drawing/2014/main" val="20000"/>
                    </a:ext>
                  </a:extLst>
                </a:gridCol>
              </a:tblGrid>
              <a:tr h="315839">
                <a:tc>
                  <a:txBody>
                    <a:bodyPr/>
                    <a:lstStyle/>
                    <a:p>
                      <a:r>
                        <a:rPr lang="fr-FR" sz="1800" dirty="0"/>
                        <a:t>EPREUVE</a:t>
                      </a:r>
                    </a:p>
                  </a:txBody>
                  <a:tcPr marL="91441" marR="91441" marT="45737" marB="45737"/>
                </a:tc>
                <a:extLst>
                  <a:ext uri="{0D108BD9-81ED-4DB2-BD59-A6C34878D82A}">
                    <a16:rowId xmlns:a16="http://schemas.microsoft.com/office/drawing/2014/main" val="10000"/>
                  </a:ext>
                </a:extLst>
              </a:tr>
              <a:tr h="733720">
                <a:tc>
                  <a:txBody>
                    <a:bodyPr/>
                    <a:lstStyle/>
                    <a:p>
                      <a:r>
                        <a:rPr lang="fr-FR" sz="1200" u="sng" dirty="0"/>
                        <a:t>CodeEpreuve</a:t>
                      </a:r>
                    </a:p>
                    <a:p>
                      <a:r>
                        <a:rPr lang="fr-FR" sz="1200" u="none" dirty="0"/>
                        <a:t>Date</a:t>
                      </a:r>
                    </a:p>
                    <a:p>
                      <a:r>
                        <a:rPr lang="fr-FR" sz="1200" u="none" dirty="0"/>
                        <a:t>Lieu</a:t>
                      </a:r>
                    </a:p>
                  </a:txBody>
                  <a:tcPr marL="91441" marR="91441" marT="45737" marB="45737"/>
                </a:tc>
                <a:extLst>
                  <a:ext uri="{0D108BD9-81ED-4DB2-BD59-A6C34878D82A}">
                    <a16:rowId xmlns:a16="http://schemas.microsoft.com/office/drawing/2014/main" val="10001"/>
                  </a:ext>
                </a:extLst>
              </a:tr>
            </a:tbl>
          </a:graphicData>
        </a:graphic>
      </p:graphicFrame>
      <p:sp>
        <p:nvSpPr>
          <p:cNvPr id="16" name="Ellipse 15">
            <a:extLst>
              <a:ext uri="{FF2B5EF4-FFF2-40B4-BE49-F238E27FC236}">
                <a16:creationId xmlns:a16="http://schemas.microsoft.com/office/drawing/2014/main" id="{F2C106DD-B7AF-455C-9E7B-FF05B564F8DB}"/>
              </a:ext>
            </a:extLst>
          </p:cNvPr>
          <p:cNvSpPr/>
          <p:nvPr/>
        </p:nvSpPr>
        <p:spPr>
          <a:xfrm>
            <a:off x="4203718" y="3559479"/>
            <a:ext cx="1341165" cy="723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PASSE</a:t>
            </a:r>
          </a:p>
          <a:p>
            <a:pPr algn="ctr">
              <a:defRPr/>
            </a:pPr>
            <a:endParaRPr lang="fr-FR" dirty="0"/>
          </a:p>
        </p:txBody>
      </p:sp>
      <p:cxnSp>
        <p:nvCxnSpPr>
          <p:cNvPr id="18" name="Connecteur droit 17">
            <a:extLst>
              <a:ext uri="{FF2B5EF4-FFF2-40B4-BE49-F238E27FC236}">
                <a16:creationId xmlns:a16="http://schemas.microsoft.com/office/drawing/2014/main" id="{5CB55E25-7379-4295-8462-59D0B8BA415C}"/>
              </a:ext>
            </a:extLst>
          </p:cNvPr>
          <p:cNvCxnSpPr>
            <a:cxnSpLocks/>
            <a:stCxn id="16" idx="2"/>
            <a:endCxn id="10" idx="3"/>
          </p:cNvCxnSpPr>
          <p:nvPr/>
        </p:nvCxnSpPr>
        <p:spPr>
          <a:xfrm flipH="1" flipV="1">
            <a:off x="3309705" y="3872272"/>
            <a:ext cx="894013" cy="4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92C6832F-7329-4FB3-928F-4F4025962CDA}"/>
              </a:ext>
            </a:extLst>
          </p:cNvPr>
          <p:cNvCxnSpPr>
            <a:cxnSpLocks/>
            <a:stCxn id="16" idx="6"/>
          </p:cNvCxnSpPr>
          <p:nvPr/>
        </p:nvCxnSpPr>
        <p:spPr>
          <a:xfrm flipV="1">
            <a:off x="5544883" y="3800818"/>
            <a:ext cx="746512" cy="1205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ZoneTexte 40">
            <a:extLst>
              <a:ext uri="{FF2B5EF4-FFF2-40B4-BE49-F238E27FC236}">
                <a16:creationId xmlns:a16="http://schemas.microsoft.com/office/drawing/2014/main" id="{F1336A9E-E925-4B0D-A377-402AA5194209}"/>
              </a:ext>
            </a:extLst>
          </p:cNvPr>
          <p:cNvSpPr txBox="1">
            <a:spLocks noChangeArrowheads="1"/>
          </p:cNvSpPr>
          <p:nvPr/>
        </p:nvSpPr>
        <p:spPr bwMode="auto">
          <a:xfrm>
            <a:off x="3457611" y="3433611"/>
            <a:ext cx="693055" cy="369332"/>
          </a:xfrm>
          <a:prstGeom prst="rect">
            <a:avLst/>
          </a:prstGeom>
          <a:noFill/>
          <a:ln w="9525">
            <a:noFill/>
            <a:miter lim="800000"/>
            <a:headEnd/>
            <a:tailEnd/>
          </a:ln>
        </p:spPr>
        <p:txBody>
          <a:bodyPr wrap="square">
            <a:spAutoFit/>
          </a:bodyPr>
          <a:lstStyle/>
          <a:p>
            <a:r>
              <a:rPr lang="fr-FR" altLang="fr-FR" dirty="0"/>
              <a:t>0,N</a:t>
            </a:r>
          </a:p>
        </p:txBody>
      </p:sp>
      <p:sp>
        <p:nvSpPr>
          <p:cNvPr id="22" name="ZoneTexte 41">
            <a:extLst>
              <a:ext uri="{FF2B5EF4-FFF2-40B4-BE49-F238E27FC236}">
                <a16:creationId xmlns:a16="http://schemas.microsoft.com/office/drawing/2014/main" id="{968770B9-D06B-45BD-AA80-1BD8DB14F960}"/>
              </a:ext>
            </a:extLst>
          </p:cNvPr>
          <p:cNvSpPr txBox="1">
            <a:spLocks noChangeArrowheads="1"/>
          </p:cNvSpPr>
          <p:nvPr/>
        </p:nvSpPr>
        <p:spPr bwMode="auto">
          <a:xfrm>
            <a:off x="5784250" y="3255802"/>
            <a:ext cx="524502" cy="369332"/>
          </a:xfrm>
          <a:prstGeom prst="rect">
            <a:avLst/>
          </a:prstGeom>
          <a:noFill/>
          <a:ln w="9525">
            <a:noFill/>
            <a:miter lim="800000"/>
            <a:headEnd/>
            <a:tailEnd/>
          </a:ln>
        </p:spPr>
        <p:txBody>
          <a:bodyPr wrap="square">
            <a:spAutoFit/>
          </a:bodyPr>
          <a:lstStyle/>
          <a:p>
            <a:r>
              <a:rPr lang="fr-FR" altLang="fr-FR" dirty="0"/>
              <a:t>1,N</a:t>
            </a:r>
          </a:p>
        </p:txBody>
      </p:sp>
      <p:sp>
        <p:nvSpPr>
          <p:cNvPr id="32" name="Titre 5">
            <a:extLst>
              <a:ext uri="{FF2B5EF4-FFF2-40B4-BE49-F238E27FC236}">
                <a16:creationId xmlns:a16="http://schemas.microsoft.com/office/drawing/2014/main" id="{3F14E4B1-56BC-43DD-9FAC-B73CD19EFDA5}"/>
              </a:ext>
            </a:extLst>
          </p:cNvPr>
          <p:cNvSpPr>
            <a:spLocks noGrp="1"/>
          </p:cNvSpPr>
          <p:nvPr>
            <p:ph type="title"/>
          </p:nvPr>
        </p:nvSpPr>
        <p:spPr>
          <a:xfrm>
            <a:off x="107504" y="228600"/>
            <a:ext cx="8928992" cy="990600"/>
          </a:xfrm>
        </p:spPr>
        <p:txBody>
          <a:bodyPr>
            <a:normAutofit fontScale="90000"/>
          </a:bodyPr>
          <a:lstStyle/>
          <a:p>
            <a:r>
              <a:rPr lang="fr-FR" altLang="fr-FR" noProof="0" dirty="0"/>
              <a:t>Traduction MCD en MRD (</a:t>
            </a:r>
            <a:r>
              <a:rPr lang="fr-FR" altLang="fr-FR" sz="2700" b="1" noProof="0" dirty="0"/>
              <a:t>M</a:t>
            </a:r>
            <a:r>
              <a:rPr lang="fr-FR" altLang="fr-FR" sz="2200" noProof="0" dirty="0"/>
              <a:t>odèle </a:t>
            </a:r>
            <a:r>
              <a:rPr lang="fr-FR" altLang="fr-FR" sz="2700" b="1" noProof="0" dirty="0"/>
              <a:t>R</a:t>
            </a:r>
            <a:r>
              <a:rPr lang="fr-FR" altLang="fr-FR" sz="2200" noProof="0" dirty="0"/>
              <a:t>elationnel de </a:t>
            </a:r>
            <a:r>
              <a:rPr lang="fr-FR" altLang="fr-FR" sz="2700" b="1" noProof="0" dirty="0"/>
              <a:t>D</a:t>
            </a:r>
            <a:r>
              <a:rPr lang="fr-FR" altLang="fr-FR" sz="2200" noProof="0" dirty="0"/>
              <a:t>onnées</a:t>
            </a:r>
            <a:r>
              <a:rPr lang="fr-FR" altLang="fr-FR" sz="3100" noProof="0" dirty="0"/>
              <a:t>)</a:t>
            </a:r>
            <a:r>
              <a:rPr lang="fr-FR" altLang="fr-FR" noProof="0" dirty="0"/>
              <a:t> </a:t>
            </a:r>
            <a:endParaRPr lang="fr-FR" noProof="0" dirty="0"/>
          </a:p>
        </p:txBody>
      </p:sp>
      <p:sp>
        <p:nvSpPr>
          <p:cNvPr id="38" name="Accolade ouvrante 37">
            <a:extLst>
              <a:ext uri="{FF2B5EF4-FFF2-40B4-BE49-F238E27FC236}">
                <a16:creationId xmlns:a16="http://schemas.microsoft.com/office/drawing/2014/main" id="{27CDF103-6435-4F5A-A125-4C019F8DAE18}"/>
              </a:ext>
            </a:extLst>
          </p:cNvPr>
          <p:cNvSpPr/>
          <p:nvPr/>
        </p:nvSpPr>
        <p:spPr>
          <a:xfrm>
            <a:off x="1326333" y="2889612"/>
            <a:ext cx="221331" cy="1958044"/>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9" name="Accolade ouvrante 38">
            <a:extLst>
              <a:ext uri="{FF2B5EF4-FFF2-40B4-BE49-F238E27FC236}">
                <a16:creationId xmlns:a16="http://schemas.microsoft.com/office/drawing/2014/main" id="{C7AD73EB-4D88-4BB7-9220-CA947949C6C9}"/>
              </a:ext>
            </a:extLst>
          </p:cNvPr>
          <p:cNvSpPr/>
          <p:nvPr/>
        </p:nvSpPr>
        <p:spPr>
          <a:xfrm>
            <a:off x="1344628" y="5432848"/>
            <a:ext cx="221331" cy="568257"/>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2800" b="1" dirty="0">
                <a:solidFill>
                  <a:schemeClr val="tx1">
                    <a:lumMod val="65000"/>
                    <a:lumOff val="35000"/>
                  </a:schemeClr>
                </a:solidFill>
              </a:rPr>
              <a:t>Règle 3</a:t>
            </a:r>
          </a:p>
          <a:p>
            <a:pPr marL="0" indent="0">
              <a:buNone/>
            </a:pPr>
            <a:r>
              <a:rPr lang="fr-FR" altLang="fr-FR" sz="1800" noProof="0" dirty="0">
                <a:solidFill>
                  <a:schemeClr val="tx1">
                    <a:lumMod val="65000"/>
                    <a:lumOff val="35000"/>
                  </a:schemeClr>
                </a:solidFill>
              </a:rPr>
              <a:t>Dans le cas d’une</a:t>
            </a:r>
            <a:r>
              <a:rPr lang="fr-FR" altLang="fr-FR" sz="1800" dirty="0">
                <a:solidFill>
                  <a:schemeClr val="tx1">
                    <a:lumMod val="65000"/>
                    <a:lumOff val="35000"/>
                  </a:schemeClr>
                </a:solidFill>
              </a:rPr>
              <a:t> </a:t>
            </a:r>
            <a:r>
              <a:rPr lang="fr-FR" altLang="fr-FR" sz="1800" noProof="0" dirty="0">
                <a:solidFill>
                  <a:schemeClr val="accent2"/>
                </a:solidFill>
              </a:rPr>
              <a:t>association avec cardinalités maximale à 1</a:t>
            </a:r>
            <a:r>
              <a:rPr lang="fr-FR" altLang="fr-FR" sz="1800" noProof="0" dirty="0">
                <a:solidFill>
                  <a:schemeClr val="tx1">
                    <a:lumMod val="65000"/>
                    <a:lumOff val="35000"/>
                  </a:schemeClr>
                </a:solidFill>
              </a:rPr>
              <a:t>, la </a:t>
            </a:r>
            <a:r>
              <a:rPr lang="fr-FR" altLang="fr-FR" sz="1800" noProof="0" dirty="0">
                <a:solidFill>
                  <a:schemeClr val="accent2"/>
                </a:solidFill>
              </a:rPr>
              <a:t>clé primaire </a:t>
            </a:r>
            <a:r>
              <a:rPr lang="fr-FR" altLang="fr-FR" sz="1800" noProof="0" dirty="0">
                <a:solidFill>
                  <a:schemeClr val="tx1">
                    <a:lumMod val="65000"/>
                    <a:lumOff val="35000"/>
                  </a:schemeClr>
                </a:solidFill>
              </a:rPr>
              <a:t>de la relation dont la cardinalité est </a:t>
            </a:r>
            <a:r>
              <a:rPr lang="fr-FR" altLang="fr-FR" sz="1800" noProof="0" dirty="0">
                <a:solidFill>
                  <a:schemeClr val="accent2"/>
                </a:solidFill>
              </a:rPr>
              <a:t>N,</a:t>
            </a:r>
            <a:r>
              <a:rPr lang="fr-FR" altLang="fr-FR" sz="1800" noProof="0" dirty="0">
                <a:solidFill>
                  <a:schemeClr val="tx1">
                    <a:lumMod val="65000"/>
                    <a:lumOff val="35000"/>
                  </a:schemeClr>
                </a:solidFill>
              </a:rPr>
              <a:t> est insérée comme </a:t>
            </a:r>
            <a:r>
              <a:rPr lang="fr-FR" altLang="fr-FR" sz="1800" dirty="0">
                <a:solidFill>
                  <a:schemeClr val="accent2"/>
                </a:solidFill>
              </a:rPr>
              <a:t>clé étrangère </a:t>
            </a:r>
            <a:r>
              <a:rPr lang="fr-FR" altLang="fr-FR" sz="1800" noProof="0" dirty="0">
                <a:solidFill>
                  <a:schemeClr val="tx1">
                    <a:lumMod val="65000"/>
                    <a:lumOff val="35000"/>
                  </a:schemeClr>
                </a:solidFill>
              </a:rPr>
              <a:t>dans la relation qui a la cardinalité maximale à </a:t>
            </a:r>
            <a:r>
              <a:rPr lang="fr-FR" altLang="fr-FR" sz="1800" dirty="0">
                <a:solidFill>
                  <a:schemeClr val="accent2"/>
                </a:solidFill>
              </a:rPr>
              <a:t>1</a:t>
            </a:r>
            <a:r>
              <a:rPr lang="fr-FR" altLang="fr-FR" sz="1800" dirty="0">
                <a:solidFill>
                  <a:schemeClr val="tx1">
                    <a:lumMod val="65000"/>
                    <a:lumOff val="35000"/>
                  </a:schemeClr>
                </a:solidFill>
              </a:rPr>
              <a:t>.</a:t>
            </a:r>
            <a:endParaRPr lang="fr-FR" altLang="fr-FR" sz="1800" noProof="0" dirty="0">
              <a:solidFill>
                <a:schemeClr val="tx1">
                  <a:lumMod val="65000"/>
                  <a:lumOff val="35000"/>
                </a:schemeClr>
              </a:solidFill>
            </a:endParaRPr>
          </a:p>
          <a:p>
            <a:pPr marL="0" indent="0">
              <a:buNone/>
            </a:pPr>
            <a:endParaRPr lang="fr-FR" altLang="fr-FR" sz="2700" noProof="0" dirty="0">
              <a:solidFill>
                <a:schemeClr val="tx1">
                  <a:lumMod val="65000"/>
                  <a:lumOff val="35000"/>
                </a:schemeClr>
              </a:solidFill>
            </a:endParaRPr>
          </a:p>
          <a:p>
            <a:pPr marL="0" indent="0">
              <a:buNone/>
            </a:pPr>
            <a:br>
              <a:rPr lang="fr-FR" altLang="fr-FR" sz="100" noProof="0" dirty="0">
                <a:solidFill>
                  <a:schemeClr val="tx1">
                    <a:lumMod val="65000"/>
                    <a:lumOff val="35000"/>
                  </a:schemeClr>
                </a:solidFill>
              </a:rPr>
            </a:br>
            <a:r>
              <a:rPr lang="fr-FR" altLang="fr-FR" sz="2400" noProof="0" dirty="0">
                <a:solidFill>
                  <a:schemeClr val="tx1">
                    <a:lumMod val="65000"/>
                    <a:lumOff val="35000"/>
                  </a:schemeClr>
                </a:solidFill>
              </a:rPr>
              <a:t>MCD</a:t>
            </a:r>
          </a:p>
          <a:p>
            <a:pPr lvl="1">
              <a:buNone/>
            </a:pPr>
            <a:endParaRPr lang="fr-FR" altLang="fr-FR" sz="2400" dirty="0">
              <a:solidFill>
                <a:schemeClr val="tx1">
                  <a:lumMod val="65000"/>
                  <a:lumOff val="35000"/>
                </a:schemeClr>
              </a:solidFill>
            </a:endParaRPr>
          </a:p>
          <a:p>
            <a:pPr lvl="1">
              <a:buNone/>
            </a:pPr>
            <a:endParaRPr lang="fr-FR" altLang="fr-FR" sz="2000" noProof="0" dirty="0">
              <a:solidFill>
                <a:schemeClr val="tx1">
                  <a:lumMod val="65000"/>
                  <a:lumOff val="35000"/>
                </a:schemeClr>
              </a:solidFill>
            </a:endParaRPr>
          </a:p>
          <a:p>
            <a:pPr marL="0" lvl="1" indent="1588">
              <a:buNone/>
            </a:pPr>
            <a:r>
              <a:rPr lang="fr-FR" altLang="fr-FR" sz="2400" noProof="0" dirty="0">
                <a:solidFill>
                  <a:schemeClr val="tx1">
                    <a:lumMod val="65000"/>
                    <a:lumOff val="35000"/>
                  </a:schemeClr>
                </a:solidFill>
              </a:rPr>
              <a:t>MRD</a:t>
            </a:r>
            <a:r>
              <a:rPr lang="fr-FR" altLang="fr-FR" sz="1800" noProof="0" dirty="0">
                <a:solidFill>
                  <a:schemeClr val="tx1">
                    <a:lumMod val="65000"/>
                    <a:lumOff val="35000"/>
                  </a:schemeClr>
                </a:solidFill>
              </a:rPr>
              <a:t>		</a:t>
            </a:r>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a:extLst>
              <a:ext uri="{FF2B5EF4-FFF2-40B4-BE49-F238E27FC236}">
                <a16:creationId xmlns:a16="http://schemas.microsoft.com/office/drawing/2014/main" id="{510B140F-F6B9-4205-A864-F7240179E519}"/>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4FE5416A-B34A-4933-B9DD-626DC9878136}"/>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42</a:t>
            </a:fld>
            <a:endParaRPr lang="fr-FR" dirty="0"/>
          </a:p>
        </p:txBody>
      </p:sp>
      <p:sp>
        <p:nvSpPr>
          <p:cNvPr id="10" name="Titre 5">
            <a:extLst>
              <a:ext uri="{FF2B5EF4-FFF2-40B4-BE49-F238E27FC236}">
                <a16:creationId xmlns:a16="http://schemas.microsoft.com/office/drawing/2014/main" id="{67491ECB-0D7C-447A-8175-456451B2D1CC}"/>
              </a:ext>
            </a:extLst>
          </p:cNvPr>
          <p:cNvSpPr>
            <a:spLocks noGrp="1"/>
          </p:cNvSpPr>
          <p:nvPr>
            <p:ph type="title"/>
          </p:nvPr>
        </p:nvSpPr>
        <p:spPr>
          <a:xfrm>
            <a:off x="107504" y="228600"/>
            <a:ext cx="8928992" cy="990600"/>
          </a:xfrm>
        </p:spPr>
        <p:txBody>
          <a:bodyPr>
            <a:normAutofit fontScale="90000"/>
          </a:bodyPr>
          <a:lstStyle/>
          <a:p>
            <a:r>
              <a:rPr lang="fr-FR" altLang="fr-FR" noProof="0" dirty="0"/>
              <a:t>Traduction MCD en MRD (</a:t>
            </a:r>
            <a:r>
              <a:rPr lang="fr-FR" altLang="fr-FR" sz="2700" b="1" noProof="0" dirty="0"/>
              <a:t>M</a:t>
            </a:r>
            <a:r>
              <a:rPr lang="fr-FR" altLang="fr-FR" sz="2200" noProof="0" dirty="0"/>
              <a:t>odèle </a:t>
            </a:r>
            <a:r>
              <a:rPr lang="fr-FR" altLang="fr-FR" sz="2700" b="1" noProof="0" dirty="0"/>
              <a:t>R</a:t>
            </a:r>
            <a:r>
              <a:rPr lang="fr-FR" altLang="fr-FR" sz="2200" noProof="0" dirty="0"/>
              <a:t>elationnel de </a:t>
            </a:r>
            <a:r>
              <a:rPr lang="fr-FR" altLang="fr-FR" sz="2700" b="1" noProof="0" dirty="0"/>
              <a:t>D</a:t>
            </a:r>
            <a:r>
              <a:rPr lang="fr-FR" altLang="fr-FR" sz="2200" noProof="0" dirty="0"/>
              <a:t>onnées</a:t>
            </a:r>
            <a:r>
              <a:rPr lang="fr-FR" altLang="fr-FR" sz="3100" noProof="0" dirty="0"/>
              <a:t>)</a:t>
            </a:r>
            <a:r>
              <a:rPr lang="fr-FR" altLang="fr-FR" noProof="0" dirty="0"/>
              <a:t> </a:t>
            </a:r>
            <a:endParaRPr lang="fr-FR" noProof="0" dirty="0"/>
          </a:p>
        </p:txBody>
      </p:sp>
      <p:graphicFrame>
        <p:nvGraphicFramePr>
          <p:cNvPr id="19" name="Tableau 18">
            <a:extLst>
              <a:ext uri="{FF2B5EF4-FFF2-40B4-BE49-F238E27FC236}">
                <a16:creationId xmlns:a16="http://schemas.microsoft.com/office/drawing/2014/main" id="{902C7B29-C025-4399-98C1-8031B0C432D6}"/>
              </a:ext>
            </a:extLst>
          </p:cNvPr>
          <p:cNvGraphicFramePr>
            <a:graphicFrameLocks noGrp="1"/>
          </p:cNvGraphicFramePr>
          <p:nvPr>
            <p:extLst>
              <p:ext uri="{D42A27DB-BD31-4B8C-83A1-F6EECF244321}">
                <p14:modId xmlns:p14="http://schemas.microsoft.com/office/powerpoint/2010/main" val="3570521555"/>
              </p:ext>
            </p:extLst>
          </p:nvPr>
        </p:nvGraphicFramePr>
        <p:xfrm>
          <a:off x="1874694" y="3208298"/>
          <a:ext cx="1416958" cy="1112407"/>
        </p:xfrm>
        <a:graphic>
          <a:graphicData uri="http://schemas.openxmlformats.org/drawingml/2006/table">
            <a:tbl>
              <a:tblPr firstRow="1" bandRow="1">
                <a:tableStyleId>{5C22544A-7EE6-4342-B048-85BDC9FD1C3A}</a:tableStyleId>
              </a:tblPr>
              <a:tblGrid>
                <a:gridCol w="1416958">
                  <a:extLst>
                    <a:ext uri="{9D8B030D-6E8A-4147-A177-3AD203B41FA5}">
                      <a16:colId xmlns:a16="http://schemas.microsoft.com/office/drawing/2014/main" val="20000"/>
                    </a:ext>
                  </a:extLst>
                </a:gridCol>
              </a:tblGrid>
              <a:tr h="298562">
                <a:tc>
                  <a:txBody>
                    <a:bodyPr/>
                    <a:lstStyle/>
                    <a:p>
                      <a:r>
                        <a:rPr lang="fr-FR" sz="1800" dirty="0"/>
                        <a:t>EPREUVE</a:t>
                      </a:r>
                    </a:p>
                  </a:txBody>
                  <a:tcPr marL="91441" marR="91441" marT="45737" marB="45737"/>
                </a:tc>
                <a:extLst>
                  <a:ext uri="{0D108BD9-81ED-4DB2-BD59-A6C34878D82A}">
                    <a16:rowId xmlns:a16="http://schemas.microsoft.com/office/drawing/2014/main" val="10000"/>
                  </a:ext>
                </a:extLst>
              </a:tr>
              <a:tr h="746613">
                <a:tc>
                  <a:txBody>
                    <a:bodyPr/>
                    <a:lstStyle/>
                    <a:p>
                      <a:r>
                        <a:rPr lang="fr-FR" sz="1400" u="sng" dirty="0"/>
                        <a:t>CodeEpreuve</a:t>
                      </a:r>
                    </a:p>
                    <a:p>
                      <a:r>
                        <a:rPr lang="fr-FR" sz="1400" u="none" dirty="0"/>
                        <a:t>Date</a:t>
                      </a:r>
                    </a:p>
                    <a:p>
                      <a:r>
                        <a:rPr lang="fr-FR" sz="1400" u="none" dirty="0"/>
                        <a:t>Lieu</a:t>
                      </a:r>
                    </a:p>
                  </a:txBody>
                  <a:tcPr marL="91441" marR="91441" marT="45737" marB="45737"/>
                </a:tc>
                <a:extLst>
                  <a:ext uri="{0D108BD9-81ED-4DB2-BD59-A6C34878D82A}">
                    <a16:rowId xmlns:a16="http://schemas.microsoft.com/office/drawing/2014/main" val="10001"/>
                  </a:ext>
                </a:extLst>
              </a:tr>
            </a:tbl>
          </a:graphicData>
        </a:graphic>
      </p:graphicFrame>
      <p:graphicFrame>
        <p:nvGraphicFramePr>
          <p:cNvPr id="20" name="Tableau 19">
            <a:extLst>
              <a:ext uri="{FF2B5EF4-FFF2-40B4-BE49-F238E27FC236}">
                <a16:creationId xmlns:a16="http://schemas.microsoft.com/office/drawing/2014/main" id="{6625B82F-DF0F-4F44-BA8E-D606111E31EF}"/>
              </a:ext>
            </a:extLst>
          </p:cNvPr>
          <p:cNvGraphicFramePr>
            <a:graphicFrameLocks noGrp="1"/>
          </p:cNvGraphicFramePr>
          <p:nvPr>
            <p:extLst>
              <p:ext uri="{D42A27DB-BD31-4B8C-83A1-F6EECF244321}">
                <p14:modId xmlns:p14="http://schemas.microsoft.com/office/powerpoint/2010/main" val="2254342417"/>
              </p:ext>
            </p:extLst>
          </p:nvPr>
        </p:nvGraphicFramePr>
        <p:xfrm>
          <a:off x="5682540" y="3325476"/>
          <a:ext cx="1110632" cy="927997"/>
        </p:xfrm>
        <a:graphic>
          <a:graphicData uri="http://schemas.openxmlformats.org/drawingml/2006/table">
            <a:tbl>
              <a:tblPr firstRow="1" bandRow="1">
                <a:tableStyleId>{5C22544A-7EE6-4342-B048-85BDC9FD1C3A}</a:tableStyleId>
              </a:tblPr>
              <a:tblGrid>
                <a:gridCol w="1110632">
                  <a:extLst>
                    <a:ext uri="{9D8B030D-6E8A-4147-A177-3AD203B41FA5}">
                      <a16:colId xmlns:a16="http://schemas.microsoft.com/office/drawing/2014/main" val="20000"/>
                    </a:ext>
                  </a:extLst>
                </a:gridCol>
              </a:tblGrid>
              <a:tr h="321327">
                <a:tc>
                  <a:txBody>
                    <a:bodyPr/>
                    <a:lstStyle/>
                    <a:p>
                      <a:r>
                        <a:rPr lang="fr-FR" sz="1800" dirty="0"/>
                        <a:t>MATIERE</a:t>
                      </a:r>
                    </a:p>
                  </a:txBody>
                  <a:tcPr marL="91484" marR="91484" marT="45712" marB="45712"/>
                </a:tc>
                <a:extLst>
                  <a:ext uri="{0D108BD9-81ED-4DB2-BD59-A6C34878D82A}">
                    <a16:rowId xmlns:a16="http://schemas.microsoft.com/office/drawing/2014/main" val="10000"/>
                  </a:ext>
                </a:extLst>
              </a:tr>
              <a:tr h="562253">
                <a:tc>
                  <a:txBody>
                    <a:bodyPr/>
                    <a:lstStyle/>
                    <a:p>
                      <a:r>
                        <a:rPr lang="fr-FR" sz="1400" u="sng" dirty="0"/>
                        <a:t>CodeMat</a:t>
                      </a:r>
                    </a:p>
                    <a:p>
                      <a:r>
                        <a:rPr lang="fr-FR" sz="1400" u="none" dirty="0"/>
                        <a:t>Intitulé</a:t>
                      </a:r>
                    </a:p>
                  </a:txBody>
                  <a:tcPr marL="91484" marR="91484" marT="45712" marB="45712"/>
                </a:tc>
                <a:extLst>
                  <a:ext uri="{0D108BD9-81ED-4DB2-BD59-A6C34878D82A}">
                    <a16:rowId xmlns:a16="http://schemas.microsoft.com/office/drawing/2014/main" val="10001"/>
                  </a:ext>
                </a:extLst>
              </a:tr>
            </a:tbl>
          </a:graphicData>
        </a:graphic>
      </p:graphicFrame>
      <p:sp>
        <p:nvSpPr>
          <p:cNvPr id="21" name="Ellipse 20">
            <a:extLst>
              <a:ext uri="{FF2B5EF4-FFF2-40B4-BE49-F238E27FC236}">
                <a16:creationId xmlns:a16="http://schemas.microsoft.com/office/drawing/2014/main" id="{D79E2E92-5153-457C-AAE4-EBE1998CA7A4}"/>
              </a:ext>
            </a:extLst>
          </p:cNvPr>
          <p:cNvSpPr/>
          <p:nvPr/>
        </p:nvSpPr>
        <p:spPr>
          <a:xfrm>
            <a:off x="3825630" y="3608969"/>
            <a:ext cx="1289287" cy="720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RELEVE</a:t>
            </a:r>
          </a:p>
        </p:txBody>
      </p:sp>
      <p:cxnSp>
        <p:nvCxnSpPr>
          <p:cNvPr id="22" name="Connecteur droit 21">
            <a:extLst>
              <a:ext uri="{FF2B5EF4-FFF2-40B4-BE49-F238E27FC236}">
                <a16:creationId xmlns:a16="http://schemas.microsoft.com/office/drawing/2014/main" id="{396099EE-1F4D-4DB7-BC35-47E0C11DBA4A}"/>
              </a:ext>
            </a:extLst>
          </p:cNvPr>
          <p:cNvCxnSpPr>
            <a:cxnSpLocks/>
            <a:stCxn id="21" idx="6"/>
          </p:cNvCxnSpPr>
          <p:nvPr/>
        </p:nvCxnSpPr>
        <p:spPr>
          <a:xfrm flipV="1">
            <a:off x="5114917" y="3969269"/>
            <a:ext cx="567623"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ZoneTexte 41">
            <a:extLst>
              <a:ext uri="{FF2B5EF4-FFF2-40B4-BE49-F238E27FC236}">
                <a16:creationId xmlns:a16="http://schemas.microsoft.com/office/drawing/2014/main" id="{03BCD686-872C-4048-952A-0F9C10B297A9}"/>
              </a:ext>
            </a:extLst>
          </p:cNvPr>
          <p:cNvSpPr txBox="1">
            <a:spLocks noChangeArrowheads="1"/>
          </p:cNvSpPr>
          <p:nvPr/>
        </p:nvSpPr>
        <p:spPr bwMode="auto">
          <a:xfrm>
            <a:off x="3364827" y="3565059"/>
            <a:ext cx="647700" cy="368300"/>
          </a:xfrm>
          <a:prstGeom prst="rect">
            <a:avLst/>
          </a:prstGeom>
          <a:noFill/>
          <a:ln w="9525">
            <a:noFill/>
            <a:miter lim="800000"/>
            <a:headEnd/>
            <a:tailEnd/>
          </a:ln>
        </p:spPr>
        <p:txBody>
          <a:bodyPr>
            <a:spAutoFit/>
          </a:bodyPr>
          <a:lstStyle/>
          <a:p>
            <a:r>
              <a:rPr lang="fr-FR" altLang="fr-FR" dirty="0"/>
              <a:t>1,1</a:t>
            </a:r>
          </a:p>
        </p:txBody>
      </p:sp>
      <p:sp>
        <p:nvSpPr>
          <p:cNvPr id="24" name="ZoneTexte 42">
            <a:extLst>
              <a:ext uri="{FF2B5EF4-FFF2-40B4-BE49-F238E27FC236}">
                <a16:creationId xmlns:a16="http://schemas.microsoft.com/office/drawing/2014/main" id="{8F3FE791-57D9-44A8-8B14-8F923CF8971B}"/>
              </a:ext>
            </a:extLst>
          </p:cNvPr>
          <p:cNvSpPr txBox="1">
            <a:spLocks noChangeArrowheads="1"/>
          </p:cNvSpPr>
          <p:nvPr/>
        </p:nvSpPr>
        <p:spPr bwMode="auto">
          <a:xfrm>
            <a:off x="5084334" y="3617535"/>
            <a:ext cx="744099" cy="369332"/>
          </a:xfrm>
          <a:prstGeom prst="rect">
            <a:avLst/>
          </a:prstGeom>
          <a:noFill/>
          <a:ln w="9525">
            <a:noFill/>
            <a:miter lim="800000"/>
            <a:headEnd/>
            <a:tailEnd/>
          </a:ln>
        </p:spPr>
        <p:txBody>
          <a:bodyPr wrap="square">
            <a:spAutoFit/>
          </a:bodyPr>
          <a:lstStyle/>
          <a:p>
            <a:r>
              <a:rPr lang="fr-FR" altLang="fr-FR" dirty="0"/>
              <a:t>1,N</a:t>
            </a:r>
          </a:p>
        </p:txBody>
      </p:sp>
      <p:cxnSp>
        <p:nvCxnSpPr>
          <p:cNvPr id="25" name="Connecteur droit 24">
            <a:extLst>
              <a:ext uri="{FF2B5EF4-FFF2-40B4-BE49-F238E27FC236}">
                <a16:creationId xmlns:a16="http://schemas.microsoft.com/office/drawing/2014/main" id="{3AB45570-16E9-4A73-A770-22B0692EE1E1}"/>
              </a:ext>
            </a:extLst>
          </p:cNvPr>
          <p:cNvCxnSpPr>
            <a:cxnSpLocks/>
            <a:endCxn id="21" idx="2"/>
          </p:cNvCxnSpPr>
          <p:nvPr/>
        </p:nvCxnSpPr>
        <p:spPr>
          <a:xfrm>
            <a:off x="3287145" y="3969270"/>
            <a:ext cx="53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ccolade ouvrante 25">
            <a:extLst>
              <a:ext uri="{FF2B5EF4-FFF2-40B4-BE49-F238E27FC236}">
                <a16:creationId xmlns:a16="http://schemas.microsoft.com/office/drawing/2014/main" id="{6EEED278-69B5-4FC0-84E3-0BE26FD82EE6}"/>
              </a:ext>
            </a:extLst>
          </p:cNvPr>
          <p:cNvSpPr/>
          <p:nvPr/>
        </p:nvSpPr>
        <p:spPr>
          <a:xfrm>
            <a:off x="1375125" y="3208298"/>
            <a:ext cx="285773" cy="1112407"/>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Accolade ouvrante 26">
            <a:extLst>
              <a:ext uri="{FF2B5EF4-FFF2-40B4-BE49-F238E27FC236}">
                <a16:creationId xmlns:a16="http://schemas.microsoft.com/office/drawing/2014/main" id="{3E4D1B83-8040-4609-A803-9E1D62C408A0}"/>
              </a:ext>
            </a:extLst>
          </p:cNvPr>
          <p:cNvSpPr/>
          <p:nvPr/>
        </p:nvSpPr>
        <p:spPr>
          <a:xfrm>
            <a:off x="1405423" y="4750049"/>
            <a:ext cx="293765" cy="588640"/>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5" name="ZoneTexte 4">
            <a:extLst>
              <a:ext uri="{FF2B5EF4-FFF2-40B4-BE49-F238E27FC236}">
                <a16:creationId xmlns:a16="http://schemas.microsoft.com/office/drawing/2014/main" id="{4A55FFA5-5D1D-48D2-93AE-63B90E727F3B}"/>
              </a:ext>
            </a:extLst>
          </p:cNvPr>
          <p:cNvSpPr txBox="1"/>
          <p:nvPr/>
        </p:nvSpPr>
        <p:spPr>
          <a:xfrm>
            <a:off x="1713255" y="4725284"/>
            <a:ext cx="6092946" cy="923330"/>
          </a:xfrm>
          <a:prstGeom prst="rect">
            <a:avLst/>
          </a:prstGeom>
          <a:noFill/>
        </p:spPr>
        <p:txBody>
          <a:bodyPr wrap="square" rtlCol="0">
            <a:spAutoFit/>
          </a:bodyPr>
          <a:lstStyle/>
          <a:p>
            <a:pPr marL="0" lvl="1" indent="1588">
              <a:buNone/>
            </a:pPr>
            <a:r>
              <a:rPr lang="fr-FR" altLang="fr-FR" b="1" dirty="0">
                <a:solidFill>
                  <a:schemeClr val="tx1">
                    <a:lumMod val="65000"/>
                    <a:lumOff val="35000"/>
                  </a:schemeClr>
                </a:solidFill>
              </a:rPr>
              <a:t>EPREUVE</a:t>
            </a:r>
            <a:r>
              <a:rPr lang="fr-FR" altLang="fr-FR" dirty="0">
                <a:solidFill>
                  <a:schemeClr val="tx1">
                    <a:lumMod val="65000"/>
                    <a:lumOff val="35000"/>
                  </a:schemeClr>
                </a:solidFill>
              </a:rPr>
              <a:t> (</a:t>
            </a:r>
            <a:r>
              <a:rPr lang="fr-FR" altLang="fr-FR" u="sng" dirty="0" err="1">
                <a:solidFill>
                  <a:schemeClr val="tx1">
                    <a:lumMod val="65000"/>
                    <a:lumOff val="35000"/>
                  </a:schemeClr>
                </a:solidFill>
              </a:rPr>
              <a:t>CodeEpreuve</a:t>
            </a:r>
            <a:r>
              <a:rPr lang="fr-FR" altLang="fr-FR" dirty="0">
                <a:solidFill>
                  <a:schemeClr val="tx1">
                    <a:lumMod val="65000"/>
                    <a:lumOff val="35000"/>
                  </a:schemeClr>
                </a:solidFill>
              </a:rPr>
              <a:t>, Date, Lieu, #</a:t>
            </a:r>
            <a:r>
              <a:rPr lang="fr-FR" altLang="fr-FR" dirty="0" err="1">
                <a:solidFill>
                  <a:schemeClr val="tx1">
                    <a:lumMod val="65000"/>
                    <a:lumOff val="35000"/>
                  </a:schemeClr>
                </a:solidFill>
              </a:rPr>
              <a:t>CodeMat</a:t>
            </a:r>
            <a:r>
              <a:rPr lang="fr-FR" altLang="fr-FR" dirty="0">
                <a:solidFill>
                  <a:schemeClr val="tx1">
                    <a:lumMod val="65000"/>
                    <a:lumOff val="35000"/>
                  </a:schemeClr>
                </a:solidFill>
              </a:rPr>
              <a:t>)</a:t>
            </a:r>
          </a:p>
          <a:p>
            <a:pPr marL="0" lvl="1" indent="1588">
              <a:buNone/>
            </a:pPr>
            <a:r>
              <a:rPr lang="fr-FR" altLang="fr-FR" b="1" dirty="0">
                <a:solidFill>
                  <a:schemeClr val="tx1">
                    <a:lumMod val="65000"/>
                    <a:lumOff val="35000"/>
                  </a:schemeClr>
                </a:solidFill>
              </a:rPr>
              <a:t>MATIERE</a:t>
            </a:r>
            <a:r>
              <a:rPr lang="fr-FR" altLang="fr-FR" dirty="0">
                <a:solidFill>
                  <a:schemeClr val="tx1">
                    <a:lumMod val="65000"/>
                    <a:lumOff val="35000"/>
                  </a:schemeClr>
                </a:solidFill>
              </a:rPr>
              <a:t> (</a:t>
            </a:r>
            <a:r>
              <a:rPr lang="fr-FR" altLang="fr-FR" u="sng" dirty="0" err="1">
                <a:solidFill>
                  <a:schemeClr val="tx1">
                    <a:lumMod val="65000"/>
                    <a:lumOff val="35000"/>
                  </a:schemeClr>
                </a:solidFill>
              </a:rPr>
              <a:t>CodeMat</a:t>
            </a:r>
            <a:r>
              <a:rPr lang="fr-FR" altLang="fr-FR" dirty="0">
                <a:solidFill>
                  <a:schemeClr val="tx1">
                    <a:lumMod val="65000"/>
                    <a:lumOff val="35000"/>
                  </a:schemeClr>
                </a:solidFill>
              </a:rPr>
              <a:t>, Intitulé)</a:t>
            </a:r>
            <a:endParaRPr lang="fr-FR" altLang="fr-FR" sz="2000" dirty="0">
              <a:solidFill>
                <a:schemeClr val="tx1">
                  <a:lumMod val="65000"/>
                  <a:lumOff val="35000"/>
                </a:schemeClr>
              </a:solidFill>
            </a:endParaRPr>
          </a:p>
          <a:p>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2800" b="1" dirty="0">
                <a:solidFill>
                  <a:schemeClr val="tx1">
                    <a:lumMod val="65000"/>
                    <a:lumOff val="35000"/>
                  </a:schemeClr>
                </a:solidFill>
              </a:rPr>
              <a:t>Règle 4</a:t>
            </a:r>
          </a:p>
          <a:p>
            <a:pPr marL="0" indent="0">
              <a:buNone/>
            </a:pPr>
            <a:r>
              <a:rPr lang="fr-FR" altLang="fr-FR" sz="1800" noProof="0" dirty="0">
                <a:solidFill>
                  <a:schemeClr val="tx1">
                    <a:lumMod val="65000"/>
                    <a:lumOff val="35000"/>
                  </a:schemeClr>
                </a:solidFill>
              </a:rPr>
              <a:t>Dans le cas d’une</a:t>
            </a:r>
            <a:r>
              <a:rPr lang="fr-FR" altLang="fr-FR" sz="1800" dirty="0">
                <a:solidFill>
                  <a:schemeClr val="tx1">
                    <a:lumMod val="65000"/>
                    <a:lumOff val="35000"/>
                  </a:schemeClr>
                </a:solidFill>
              </a:rPr>
              <a:t> </a:t>
            </a:r>
            <a:r>
              <a:rPr lang="fr-FR" altLang="fr-FR" sz="1800" noProof="0" dirty="0">
                <a:solidFill>
                  <a:schemeClr val="accent2"/>
                </a:solidFill>
              </a:rPr>
              <a:t>association avec cardinalités 0-1 et 1-1</a:t>
            </a:r>
            <a:r>
              <a:rPr lang="fr-FR" altLang="fr-FR" sz="1800" noProof="0" dirty="0">
                <a:solidFill>
                  <a:schemeClr val="tx1">
                    <a:lumMod val="65000"/>
                    <a:lumOff val="35000"/>
                  </a:schemeClr>
                </a:solidFill>
              </a:rPr>
              <a:t>, la </a:t>
            </a:r>
            <a:r>
              <a:rPr lang="fr-FR" altLang="fr-FR" sz="1800" noProof="0" dirty="0">
                <a:solidFill>
                  <a:schemeClr val="accent2"/>
                </a:solidFill>
              </a:rPr>
              <a:t>clé primaire </a:t>
            </a:r>
            <a:r>
              <a:rPr lang="fr-FR" altLang="fr-FR" sz="1800" noProof="0" dirty="0">
                <a:solidFill>
                  <a:schemeClr val="tx1">
                    <a:lumMod val="65000"/>
                    <a:lumOff val="35000"/>
                  </a:schemeClr>
                </a:solidFill>
              </a:rPr>
              <a:t>de la relation dont la cardinalité minimale est </a:t>
            </a:r>
            <a:r>
              <a:rPr lang="fr-FR" altLang="fr-FR" sz="1800" dirty="0">
                <a:solidFill>
                  <a:schemeClr val="accent2"/>
                </a:solidFill>
              </a:rPr>
              <a:t>0</a:t>
            </a:r>
            <a:r>
              <a:rPr lang="fr-FR" altLang="fr-FR" sz="1800" noProof="0" dirty="0">
                <a:solidFill>
                  <a:schemeClr val="accent2"/>
                </a:solidFill>
              </a:rPr>
              <a:t>,</a:t>
            </a:r>
            <a:r>
              <a:rPr lang="fr-FR" altLang="fr-FR" sz="1800" noProof="0" dirty="0">
                <a:solidFill>
                  <a:schemeClr val="tx1">
                    <a:lumMod val="65000"/>
                    <a:lumOff val="35000"/>
                  </a:schemeClr>
                </a:solidFill>
              </a:rPr>
              <a:t> est insérée comme </a:t>
            </a:r>
            <a:r>
              <a:rPr lang="fr-FR" altLang="fr-FR" sz="1800" dirty="0">
                <a:solidFill>
                  <a:schemeClr val="accent2"/>
                </a:solidFill>
              </a:rPr>
              <a:t>clé étrangère </a:t>
            </a:r>
            <a:r>
              <a:rPr lang="fr-FR" altLang="fr-FR" sz="1800" noProof="0" dirty="0">
                <a:solidFill>
                  <a:schemeClr val="tx1">
                    <a:lumMod val="65000"/>
                    <a:lumOff val="35000"/>
                  </a:schemeClr>
                </a:solidFill>
              </a:rPr>
              <a:t>dans la relation qui a la cardinalité minimale à </a:t>
            </a:r>
            <a:r>
              <a:rPr lang="fr-FR" altLang="fr-FR" sz="1800" dirty="0">
                <a:solidFill>
                  <a:schemeClr val="accent2"/>
                </a:solidFill>
              </a:rPr>
              <a:t>1</a:t>
            </a:r>
            <a:r>
              <a:rPr lang="fr-FR" altLang="fr-FR" sz="1800" dirty="0">
                <a:solidFill>
                  <a:schemeClr val="tx1">
                    <a:lumMod val="65000"/>
                    <a:lumOff val="35000"/>
                  </a:schemeClr>
                </a:solidFill>
              </a:rPr>
              <a:t>.</a:t>
            </a:r>
            <a:endParaRPr lang="fr-FR" altLang="fr-FR" sz="1800" noProof="0" dirty="0">
              <a:solidFill>
                <a:schemeClr val="tx1">
                  <a:lumMod val="65000"/>
                  <a:lumOff val="35000"/>
                </a:schemeClr>
              </a:solidFill>
            </a:endParaRPr>
          </a:p>
          <a:p>
            <a:pPr marL="0" indent="0">
              <a:buNone/>
            </a:pPr>
            <a:endParaRPr lang="fr-FR" altLang="fr-FR" sz="2700" noProof="0" dirty="0">
              <a:solidFill>
                <a:schemeClr val="tx1">
                  <a:lumMod val="65000"/>
                  <a:lumOff val="35000"/>
                </a:schemeClr>
              </a:solidFill>
            </a:endParaRPr>
          </a:p>
          <a:p>
            <a:pPr marL="0" indent="0">
              <a:buNone/>
            </a:pPr>
            <a:br>
              <a:rPr lang="fr-FR" altLang="fr-FR" sz="100" noProof="0" dirty="0">
                <a:solidFill>
                  <a:schemeClr val="tx1">
                    <a:lumMod val="65000"/>
                    <a:lumOff val="35000"/>
                  </a:schemeClr>
                </a:solidFill>
              </a:rPr>
            </a:br>
            <a:r>
              <a:rPr lang="fr-FR" altLang="fr-FR" sz="2400" noProof="0" dirty="0">
                <a:solidFill>
                  <a:schemeClr val="tx1">
                    <a:lumMod val="65000"/>
                    <a:lumOff val="35000"/>
                  </a:schemeClr>
                </a:solidFill>
              </a:rPr>
              <a:t>MCD</a:t>
            </a:r>
          </a:p>
          <a:p>
            <a:pPr lvl="1">
              <a:buNone/>
            </a:pPr>
            <a:endParaRPr lang="fr-FR" altLang="fr-FR" sz="2400" dirty="0">
              <a:solidFill>
                <a:schemeClr val="tx1">
                  <a:lumMod val="65000"/>
                  <a:lumOff val="35000"/>
                </a:schemeClr>
              </a:solidFill>
            </a:endParaRPr>
          </a:p>
          <a:p>
            <a:pPr lvl="1">
              <a:buNone/>
            </a:pPr>
            <a:endParaRPr lang="fr-FR" altLang="fr-FR" sz="2000" noProof="0" dirty="0">
              <a:solidFill>
                <a:schemeClr val="tx1">
                  <a:lumMod val="65000"/>
                  <a:lumOff val="35000"/>
                </a:schemeClr>
              </a:solidFill>
            </a:endParaRPr>
          </a:p>
          <a:p>
            <a:pPr marL="0" lvl="1" indent="1588">
              <a:buNone/>
            </a:pPr>
            <a:r>
              <a:rPr lang="fr-FR" altLang="fr-FR" sz="2400" noProof="0" dirty="0">
                <a:solidFill>
                  <a:schemeClr val="tx1">
                    <a:lumMod val="65000"/>
                    <a:lumOff val="35000"/>
                  </a:schemeClr>
                </a:solidFill>
              </a:rPr>
              <a:t>MRD</a:t>
            </a:r>
            <a:r>
              <a:rPr lang="fr-FR" altLang="fr-FR" sz="1800" noProof="0" dirty="0">
                <a:solidFill>
                  <a:schemeClr val="tx1">
                    <a:lumMod val="65000"/>
                    <a:lumOff val="35000"/>
                  </a:schemeClr>
                </a:solidFill>
              </a:rPr>
              <a:t>		</a:t>
            </a:r>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7" name="Rectangle 6">
            <a:extLst>
              <a:ext uri="{FF2B5EF4-FFF2-40B4-BE49-F238E27FC236}">
                <a16:creationId xmlns:a16="http://schemas.microsoft.com/office/drawing/2014/main" id="{510B140F-F6B9-4205-A864-F7240179E519}"/>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4FE5416A-B34A-4933-B9DD-626DC9878136}"/>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43</a:t>
            </a:fld>
            <a:endParaRPr lang="fr-FR" dirty="0"/>
          </a:p>
        </p:txBody>
      </p:sp>
      <p:sp>
        <p:nvSpPr>
          <p:cNvPr id="10" name="Titre 5">
            <a:extLst>
              <a:ext uri="{FF2B5EF4-FFF2-40B4-BE49-F238E27FC236}">
                <a16:creationId xmlns:a16="http://schemas.microsoft.com/office/drawing/2014/main" id="{67491ECB-0D7C-447A-8175-456451B2D1CC}"/>
              </a:ext>
            </a:extLst>
          </p:cNvPr>
          <p:cNvSpPr>
            <a:spLocks noGrp="1"/>
          </p:cNvSpPr>
          <p:nvPr>
            <p:ph type="title"/>
          </p:nvPr>
        </p:nvSpPr>
        <p:spPr>
          <a:xfrm>
            <a:off x="107504" y="228600"/>
            <a:ext cx="8928992" cy="990600"/>
          </a:xfrm>
        </p:spPr>
        <p:txBody>
          <a:bodyPr>
            <a:normAutofit fontScale="90000"/>
          </a:bodyPr>
          <a:lstStyle/>
          <a:p>
            <a:r>
              <a:rPr lang="fr-FR" altLang="fr-FR" noProof="0" dirty="0"/>
              <a:t>Traduction MCD en MRD (</a:t>
            </a:r>
            <a:r>
              <a:rPr lang="fr-FR" altLang="fr-FR" sz="2700" b="1" noProof="0" dirty="0"/>
              <a:t>M</a:t>
            </a:r>
            <a:r>
              <a:rPr lang="fr-FR" altLang="fr-FR" sz="2200" noProof="0" dirty="0"/>
              <a:t>odèle </a:t>
            </a:r>
            <a:r>
              <a:rPr lang="fr-FR" altLang="fr-FR" sz="2700" b="1" noProof="0" dirty="0"/>
              <a:t>R</a:t>
            </a:r>
            <a:r>
              <a:rPr lang="fr-FR" altLang="fr-FR" sz="2200" noProof="0" dirty="0"/>
              <a:t>elationnel de </a:t>
            </a:r>
            <a:r>
              <a:rPr lang="fr-FR" altLang="fr-FR" sz="2700" b="1" noProof="0" dirty="0"/>
              <a:t>D</a:t>
            </a:r>
            <a:r>
              <a:rPr lang="fr-FR" altLang="fr-FR" sz="2200" noProof="0" dirty="0"/>
              <a:t>onnées</a:t>
            </a:r>
            <a:r>
              <a:rPr lang="fr-FR" altLang="fr-FR" sz="3100" noProof="0" dirty="0"/>
              <a:t>)</a:t>
            </a:r>
            <a:r>
              <a:rPr lang="fr-FR" altLang="fr-FR" noProof="0" dirty="0"/>
              <a:t> </a:t>
            </a:r>
            <a:endParaRPr lang="fr-FR" noProof="0" dirty="0"/>
          </a:p>
        </p:txBody>
      </p:sp>
      <p:graphicFrame>
        <p:nvGraphicFramePr>
          <p:cNvPr id="19" name="Tableau 18">
            <a:extLst>
              <a:ext uri="{FF2B5EF4-FFF2-40B4-BE49-F238E27FC236}">
                <a16:creationId xmlns:a16="http://schemas.microsoft.com/office/drawing/2014/main" id="{902C7B29-C025-4399-98C1-8031B0C432D6}"/>
              </a:ext>
            </a:extLst>
          </p:cNvPr>
          <p:cNvGraphicFramePr>
            <a:graphicFrameLocks noGrp="1"/>
          </p:cNvGraphicFramePr>
          <p:nvPr>
            <p:extLst>
              <p:ext uri="{D42A27DB-BD31-4B8C-83A1-F6EECF244321}">
                <p14:modId xmlns:p14="http://schemas.microsoft.com/office/powerpoint/2010/main" val="2413954237"/>
              </p:ext>
            </p:extLst>
          </p:nvPr>
        </p:nvGraphicFramePr>
        <p:xfrm>
          <a:off x="1874694" y="3208298"/>
          <a:ext cx="1416958" cy="1112407"/>
        </p:xfrm>
        <a:graphic>
          <a:graphicData uri="http://schemas.openxmlformats.org/drawingml/2006/table">
            <a:tbl>
              <a:tblPr firstRow="1" bandRow="1">
                <a:tableStyleId>{5C22544A-7EE6-4342-B048-85BDC9FD1C3A}</a:tableStyleId>
              </a:tblPr>
              <a:tblGrid>
                <a:gridCol w="1416958">
                  <a:extLst>
                    <a:ext uri="{9D8B030D-6E8A-4147-A177-3AD203B41FA5}">
                      <a16:colId xmlns:a16="http://schemas.microsoft.com/office/drawing/2014/main" val="20000"/>
                    </a:ext>
                  </a:extLst>
                </a:gridCol>
              </a:tblGrid>
              <a:tr h="298562">
                <a:tc>
                  <a:txBody>
                    <a:bodyPr/>
                    <a:lstStyle/>
                    <a:p>
                      <a:r>
                        <a:rPr lang="fr-FR" sz="1800" dirty="0"/>
                        <a:t>Clients</a:t>
                      </a:r>
                    </a:p>
                  </a:txBody>
                  <a:tcPr marL="91441" marR="91441" marT="45737" marB="45737"/>
                </a:tc>
                <a:extLst>
                  <a:ext uri="{0D108BD9-81ED-4DB2-BD59-A6C34878D82A}">
                    <a16:rowId xmlns:a16="http://schemas.microsoft.com/office/drawing/2014/main" val="10000"/>
                  </a:ext>
                </a:extLst>
              </a:tr>
              <a:tr h="746613">
                <a:tc>
                  <a:txBody>
                    <a:bodyPr/>
                    <a:lstStyle/>
                    <a:p>
                      <a:r>
                        <a:rPr lang="fr-FR" sz="1400" u="sng" dirty="0" err="1"/>
                        <a:t>NumClient</a:t>
                      </a:r>
                      <a:endParaRPr lang="fr-FR" sz="1400" u="sng" dirty="0"/>
                    </a:p>
                    <a:p>
                      <a:r>
                        <a:rPr lang="fr-FR" sz="1400" u="none" dirty="0"/>
                        <a:t>Nom</a:t>
                      </a:r>
                    </a:p>
                    <a:p>
                      <a:r>
                        <a:rPr lang="fr-FR" sz="1400" u="none" dirty="0"/>
                        <a:t>Prénom</a:t>
                      </a:r>
                    </a:p>
                  </a:txBody>
                  <a:tcPr marL="91441" marR="91441" marT="45737" marB="45737"/>
                </a:tc>
                <a:extLst>
                  <a:ext uri="{0D108BD9-81ED-4DB2-BD59-A6C34878D82A}">
                    <a16:rowId xmlns:a16="http://schemas.microsoft.com/office/drawing/2014/main" val="10001"/>
                  </a:ext>
                </a:extLst>
              </a:tr>
            </a:tbl>
          </a:graphicData>
        </a:graphic>
      </p:graphicFrame>
      <p:graphicFrame>
        <p:nvGraphicFramePr>
          <p:cNvPr id="20" name="Tableau 19">
            <a:extLst>
              <a:ext uri="{FF2B5EF4-FFF2-40B4-BE49-F238E27FC236}">
                <a16:creationId xmlns:a16="http://schemas.microsoft.com/office/drawing/2014/main" id="{6625B82F-DF0F-4F44-BA8E-D606111E31EF}"/>
              </a:ext>
            </a:extLst>
          </p:cNvPr>
          <p:cNvGraphicFramePr>
            <a:graphicFrameLocks noGrp="1"/>
          </p:cNvGraphicFramePr>
          <p:nvPr>
            <p:extLst>
              <p:ext uri="{D42A27DB-BD31-4B8C-83A1-F6EECF244321}">
                <p14:modId xmlns:p14="http://schemas.microsoft.com/office/powerpoint/2010/main" val="1028250492"/>
              </p:ext>
            </p:extLst>
          </p:nvPr>
        </p:nvGraphicFramePr>
        <p:xfrm>
          <a:off x="5682540" y="3325476"/>
          <a:ext cx="1724780" cy="1097248"/>
        </p:xfrm>
        <a:graphic>
          <a:graphicData uri="http://schemas.openxmlformats.org/drawingml/2006/table">
            <a:tbl>
              <a:tblPr firstRow="1" bandRow="1">
                <a:tableStyleId>{5C22544A-7EE6-4342-B048-85BDC9FD1C3A}</a:tableStyleId>
              </a:tblPr>
              <a:tblGrid>
                <a:gridCol w="1724780">
                  <a:extLst>
                    <a:ext uri="{9D8B030D-6E8A-4147-A177-3AD203B41FA5}">
                      <a16:colId xmlns:a16="http://schemas.microsoft.com/office/drawing/2014/main" val="20000"/>
                    </a:ext>
                  </a:extLst>
                </a:gridCol>
              </a:tblGrid>
              <a:tr h="321327">
                <a:tc>
                  <a:txBody>
                    <a:bodyPr/>
                    <a:lstStyle/>
                    <a:p>
                      <a:r>
                        <a:rPr lang="fr-FR" sz="1800" dirty="0"/>
                        <a:t>Carte de fidélité</a:t>
                      </a:r>
                    </a:p>
                  </a:txBody>
                  <a:tcPr marL="91484" marR="91484" marT="45712" marB="45712"/>
                </a:tc>
                <a:extLst>
                  <a:ext uri="{0D108BD9-81ED-4DB2-BD59-A6C34878D82A}">
                    <a16:rowId xmlns:a16="http://schemas.microsoft.com/office/drawing/2014/main" val="10000"/>
                  </a:ext>
                </a:extLst>
              </a:tr>
              <a:tr h="562253">
                <a:tc>
                  <a:txBody>
                    <a:bodyPr/>
                    <a:lstStyle/>
                    <a:p>
                      <a:r>
                        <a:rPr lang="fr-FR" sz="1400" u="sng" dirty="0" err="1"/>
                        <a:t>NumCarte</a:t>
                      </a:r>
                      <a:endParaRPr lang="fr-FR" sz="1400" u="sng" dirty="0"/>
                    </a:p>
                    <a:p>
                      <a:r>
                        <a:rPr lang="fr-FR" sz="1400" u="none" dirty="0"/>
                        <a:t>Date délivrance</a:t>
                      </a:r>
                    </a:p>
                    <a:p>
                      <a:r>
                        <a:rPr lang="fr-FR" sz="1400" u="none" dirty="0"/>
                        <a:t>Points cumulés</a:t>
                      </a:r>
                    </a:p>
                  </a:txBody>
                  <a:tcPr marL="91484" marR="91484" marT="45712" marB="45712"/>
                </a:tc>
                <a:extLst>
                  <a:ext uri="{0D108BD9-81ED-4DB2-BD59-A6C34878D82A}">
                    <a16:rowId xmlns:a16="http://schemas.microsoft.com/office/drawing/2014/main" val="10001"/>
                  </a:ext>
                </a:extLst>
              </a:tr>
            </a:tbl>
          </a:graphicData>
        </a:graphic>
      </p:graphicFrame>
      <p:sp>
        <p:nvSpPr>
          <p:cNvPr id="21" name="Ellipse 20">
            <a:extLst>
              <a:ext uri="{FF2B5EF4-FFF2-40B4-BE49-F238E27FC236}">
                <a16:creationId xmlns:a16="http://schemas.microsoft.com/office/drawing/2014/main" id="{D79E2E92-5153-457C-AAE4-EBE1998CA7A4}"/>
              </a:ext>
            </a:extLst>
          </p:cNvPr>
          <p:cNvSpPr/>
          <p:nvPr/>
        </p:nvSpPr>
        <p:spPr>
          <a:xfrm>
            <a:off x="3825630" y="3608969"/>
            <a:ext cx="1416958" cy="720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Possède</a:t>
            </a:r>
          </a:p>
        </p:txBody>
      </p:sp>
      <p:cxnSp>
        <p:nvCxnSpPr>
          <p:cNvPr id="22" name="Connecteur droit 21">
            <a:extLst>
              <a:ext uri="{FF2B5EF4-FFF2-40B4-BE49-F238E27FC236}">
                <a16:creationId xmlns:a16="http://schemas.microsoft.com/office/drawing/2014/main" id="{396099EE-1F4D-4DB7-BC35-47E0C11DBA4A}"/>
              </a:ext>
            </a:extLst>
          </p:cNvPr>
          <p:cNvCxnSpPr>
            <a:cxnSpLocks/>
            <a:stCxn id="21" idx="6"/>
          </p:cNvCxnSpPr>
          <p:nvPr/>
        </p:nvCxnSpPr>
        <p:spPr>
          <a:xfrm>
            <a:off x="5242588" y="3969270"/>
            <a:ext cx="439952"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ZoneTexte 41">
            <a:extLst>
              <a:ext uri="{FF2B5EF4-FFF2-40B4-BE49-F238E27FC236}">
                <a16:creationId xmlns:a16="http://schemas.microsoft.com/office/drawing/2014/main" id="{03BCD686-872C-4048-952A-0F9C10B297A9}"/>
              </a:ext>
            </a:extLst>
          </p:cNvPr>
          <p:cNvSpPr txBox="1">
            <a:spLocks noChangeArrowheads="1"/>
          </p:cNvSpPr>
          <p:nvPr/>
        </p:nvSpPr>
        <p:spPr bwMode="auto">
          <a:xfrm>
            <a:off x="3364827" y="3565059"/>
            <a:ext cx="647700" cy="368300"/>
          </a:xfrm>
          <a:prstGeom prst="rect">
            <a:avLst/>
          </a:prstGeom>
          <a:noFill/>
          <a:ln w="9525">
            <a:noFill/>
            <a:miter lim="800000"/>
            <a:headEnd/>
            <a:tailEnd/>
          </a:ln>
        </p:spPr>
        <p:txBody>
          <a:bodyPr>
            <a:spAutoFit/>
          </a:bodyPr>
          <a:lstStyle/>
          <a:p>
            <a:r>
              <a:rPr lang="fr-FR" altLang="fr-FR" dirty="0"/>
              <a:t>0,1</a:t>
            </a:r>
          </a:p>
        </p:txBody>
      </p:sp>
      <p:sp>
        <p:nvSpPr>
          <p:cNvPr id="24" name="ZoneTexte 42">
            <a:extLst>
              <a:ext uri="{FF2B5EF4-FFF2-40B4-BE49-F238E27FC236}">
                <a16:creationId xmlns:a16="http://schemas.microsoft.com/office/drawing/2014/main" id="{8F3FE791-57D9-44A8-8B14-8F923CF8971B}"/>
              </a:ext>
            </a:extLst>
          </p:cNvPr>
          <p:cNvSpPr txBox="1">
            <a:spLocks noChangeArrowheads="1"/>
          </p:cNvSpPr>
          <p:nvPr/>
        </p:nvSpPr>
        <p:spPr bwMode="auto">
          <a:xfrm>
            <a:off x="5131475" y="3614902"/>
            <a:ext cx="744099" cy="369332"/>
          </a:xfrm>
          <a:prstGeom prst="rect">
            <a:avLst/>
          </a:prstGeom>
          <a:noFill/>
          <a:ln w="9525">
            <a:noFill/>
            <a:miter lim="800000"/>
            <a:headEnd/>
            <a:tailEnd/>
          </a:ln>
        </p:spPr>
        <p:txBody>
          <a:bodyPr wrap="square">
            <a:spAutoFit/>
          </a:bodyPr>
          <a:lstStyle/>
          <a:p>
            <a:r>
              <a:rPr lang="fr-FR" altLang="fr-FR" dirty="0"/>
              <a:t>1,1</a:t>
            </a:r>
          </a:p>
        </p:txBody>
      </p:sp>
      <p:cxnSp>
        <p:nvCxnSpPr>
          <p:cNvPr id="25" name="Connecteur droit 24">
            <a:extLst>
              <a:ext uri="{FF2B5EF4-FFF2-40B4-BE49-F238E27FC236}">
                <a16:creationId xmlns:a16="http://schemas.microsoft.com/office/drawing/2014/main" id="{3AB45570-16E9-4A73-A770-22B0692EE1E1}"/>
              </a:ext>
            </a:extLst>
          </p:cNvPr>
          <p:cNvCxnSpPr>
            <a:cxnSpLocks/>
            <a:endCxn id="21" idx="2"/>
          </p:cNvCxnSpPr>
          <p:nvPr/>
        </p:nvCxnSpPr>
        <p:spPr>
          <a:xfrm>
            <a:off x="3287145" y="3969270"/>
            <a:ext cx="53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ccolade ouvrante 25">
            <a:extLst>
              <a:ext uri="{FF2B5EF4-FFF2-40B4-BE49-F238E27FC236}">
                <a16:creationId xmlns:a16="http://schemas.microsoft.com/office/drawing/2014/main" id="{6EEED278-69B5-4FC0-84E3-0BE26FD82EE6}"/>
              </a:ext>
            </a:extLst>
          </p:cNvPr>
          <p:cNvSpPr/>
          <p:nvPr/>
        </p:nvSpPr>
        <p:spPr>
          <a:xfrm>
            <a:off x="1375125" y="3208298"/>
            <a:ext cx="285773" cy="1112407"/>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Accolade ouvrante 26">
            <a:extLst>
              <a:ext uri="{FF2B5EF4-FFF2-40B4-BE49-F238E27FC236}">
                <a16:creationId xmlns:a16="http://schemas.microsoft.com/office/drawing/2014/main" id="{3E4D1B83-8040-4609-A803-9E1D62C408A0}"/>
              </a:ext>
            </a:extLst>
          </p:cNvPr>
          <p:cNvSpPr/>
          <p:nvPr/>
        </p:nvSpPr>
        <p:spPr>
          <a:xfrm>
            <a:off x="1405423" y="4750049"/>
            <a:ext cx="293765" cy="588640"/>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5" name="ZoneTexte 4">
            <a:extLst>
              <a:ext uri="{FF2B5EF4-FFF2-40B4-BE49-F238E27FC236}">
                <a16:creationId xmlns:a16="http://schemas.microsoft.com/office/drawing/2014/main" id="{4A55FFA5-5D1D-48D2-93AE-63B90E727F3B}"/>
              </a:ext>
            </a:extLst>
          </p:cNvPr>
          <p:cNvSpPr txBox="1"/>
          <p:nvPr/>
        </p:nvSpPr>
        <p:spPr>
          <a:xfrm>
            <a:off x="1713254" y="4725284"/>
            <a:ext cx="6907689" cy="923330"/>
          </a:xfrm>
          <a:prstGeom prst="rect">
            <a:avLst/>
          </a:prstGeom>
          <a:noFill/>
        </p:spPr>
        <p:txBody>
          <a:bodyPr wrap="square" rtlCol="0">
            <a:spAutoFit/>
          </a:bodyPr>
          <a:lstStyle/>
          <a:p>
            <a:pPr marL="0" lvl="1" indent="1588">
              <a:buNone/>
            </a:pPr>
            <a:r>
              <a:rPr lang="fr-FR" altLang="fr-FR" b="1" dirty="0">
                <a:solidFill>
                  <a:schemeClr val="tx1">
                    <a:lumMod val="65000"/>
                    <a:lumOff val="35000"/>
                  </a:schemeClr>
                </a:solidFill>
              </a:rPr>
              <a:t>Clients</a:t>
            </a:r>
            <a:r>
              <a:rPr lang="fr-FR" altLang="fr-FR" dirty="0">
                <a:solidFill>
                  <a:schemeClr val="tx1">
                    <a:lumMod val="65000"/>
                    <a:lumOff val="35000"/>
                  </a:schemeClr>
                </a:solidFill>
              </a:rPr>
              <a:t> (</a:t>
            </a:r>
            <a:r>
              <a:rPr lang="fr-FR" altLang="fr-FR" u="sng" dirty="0" err="1">
                <a:solidFill>
                  <a:schemeClr val="tx1">
                    <a:lumMod val="65000"/>
                    <a:lumOff val="35000"/>
                  </a:schemeClr>
                </a:solidFill>
              </a:rPr>
              <a:t>NumClient</a:t>
            </a:r>
            <a:r>
              <a:rPr lang="fr-FR" altLang="fr-FR" dirty="0">
                <a:solidFill>
                  <a:schemeClr val="tx1">
                    <a:lumMod val="65000"/>
                    <a:lumOff val="35000"/>
                  </a:schemeClr>
                </a:solidFill>
              </a:rPr>
              <a:t>, Nom, Prénom)</a:t>
            </a:r>
          </a:p>
          <a:p>
            <a:pPr marL="0" lvl="1" indent="1588">
              <a:buNone/>
            </a:pPr>
            <a:r>
              <a:rPr lang="fr-FR" altLang="fr-FR" b="1" dirty="0">
                <a:solidFill>
                  <a:schemeClr val="tx1">
                    <a:lumMod val="65000"/>
                    <a:lumOff val="35000"/>
                  </a:schemeClr>
                </a:solidFill>
              </a:rPr>
              <a:t>Carte fidélité</a:t>
            </a:r>
            <a:r>
              <a:rPr lang="fr-FR" altLang="fr-FR" dirty="0">
                <a:solidFill>
                  <a:schemeClr val="tx1">
                    <a:lumMod val="65000"/>
                    <a:lumOff val="35000"/>
                  </a:schemeClr>
                </a:solidFill>
              </a:rPr>
              <a:t> (</a:t>
            </a:r>
            <a:r>
              <a:rPr lang="fr-FR" altLang="fr-FR" u="sng" dirty="0" err="1">
                <a:solidFill>
                  <a:schemeClr val="tx1">
                    <a:lumMod val="65000"/>
                    <a:lumOff val="35000"/>
                  </a:schemeClr>
                </a:solidFill>
              </a:rPr>
              <a:t>NumCarte</a:t>
            </a:r>
            <a:r>
              <a:rPr lang="fr-FR" altLang="fr-FR" dirty="0">
                <a:solidFill>
                  <a:schemeClr val="tx1">
                    <a:lumMod val="65000"/>
                    <a:lumOff val="35000"/>
                  </a:schemeClr>
                </a:solidFill>
              </a:rPr>
              <a:t>, Date </a:t>
            </a:r>
            <a:r>
              <a:rPr lang="fr-FR" altLang="fr-FR" dirty="0" err="1">
                <a:solidFill>
                  <a:schemeClr val="tx1">
                    <a:lumMod val="65000"/>
                    <a:lumOff val="35000"/>
                  </a:schemeClr>
                </a:solidFill>
              </a:rPr>
              <a:t>délivrance,Points</a:t>
            </a:r>
            <a:r>
              <a:rPr lang="fr-FR" altLang="fr-FR" dirty="0">
                <a:solidFill>
                  <a:schemeClr val="tx1">
                    <a:lumMod val="65000"/>
                    <a:lumOff val="35000"/>
                  </a:schemeClr>
                </a:solidFill>
              </a:rPr>
              <a:t> cumulés,#</a:t>
            </a:r>
            <a:r>
              <a:rPr lang="fr-FR" altLang="fr-FR" dirty="0" err="1">
                <a:solidFill>
                  <a:schemeClr val="tx1">
                    <a:lumMod val="65000"/>
                    <a:lumOff val="35000"/>
                  </a:schemeClr>
                </a:solidFill>
              </a:rPr>
              <a:t>Numclient</a:t>
            </a:r>
            <a:r>
              <a:rPr lang="fr-FR" altLang="fr-FR" dirty="0">
                <a:solidFill>
                  <a:schemeClr val="tx1">
                    <a:lumMod val="65000"/>
                    <a:lumOff val="35000"/>
                  </a:schemeClr>
                </a:solidFill>
              </a:rPr>
              <a:t>)</a:t>
            </a:r>
            <a:endParaRPr lang="fr-FR" altLang="fr-FR" sz="2000" dirty="0">
              <a:solidFill>
                <a:schemeClr val="tx1">
                  <a:lumMod val="65000"/>
                  <a:lumOff val="35000"/>
                </a:schemeClr>
              </a:solidFill>
            </a:endParaRPr>
          </a:p>
          <a:p>
            <a:endParaRPr lang="fr-FR" dirty="0"/>
          </a:p>
        </p:txBody>
      </p:sp>
    </p:spTree>
    <p:extLst>
      <p:ext uri="{BB962C8B-B14F-4D97-AF65-F5344CB8AC3E}">
        <p14:creationId xmlns:p14="http://schemas.microsoft.com/office/powerpoint/2010/main" val="2945411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4294967295"/>
          </p:nvPr>
        </p:nvSpPr>
        <p:spPr>
          <a:xfrm>
            <a:off x="323528" y="1525911"/>
            <a:ext cx="8433184" cy="5129939"/>
          </a:xfrm>
        </p:spPr>
        <p:txBody>
          <a:bodyPr>
            <a:normAutofit/>
          </a:bodyPr>
          <a:lstStyle/>
          <a:p>
            <a:r>
              <a:rPr lang="fr-FR" altLang="fr-FR" sz="2800" noProof="0" dirty="0">
                <a:solidFill>
                  <a:schemeClr val="accent2"/>
                </a:solidFill>
              </a:rPr>
              <a:t>Schéma relationnel complet de l’exemple</a:t>
            </a:r>
            <a:br>
              <a:rPr lang="fr-FR" altLang="fr-FR" sz="2400" noProof="0" dirty="0">
                <a:solidFill>
                  <a:schemeClr val="accent2"/>
                </a:solidFill>
              </a:rPr>
            </a:br>
            <a:endParaRPr lang="fr-FR" altLang="fr-FR" sz="2400" noProof="0" dirty="0">
              <a:solidFill>
                <a:schemeClr val="accent2"/>
              </a:solidFill>
            </a:endParaRPr>
          </a:p>
          <a:p>
            <a:endParaRPr lang="fr-FR" altLang="fr-FR" sz="2000" dirty="0">
              <a:solidFill>
                <a:schemeClr val="accent2"/>
              </a:solidFill>
            </a:endParaRPr>
          </a:p>
          <a:p>
            <a:endParaRPr lang="fr-FR" altLang="fr-FR" sz="100" noProof="0" dirty="0">
              <a:solidFill>
                <a:schemeClr val="accent2"/>
              </a:solidFill>
            </a:endParaRPr>
          </a:p>
          <a:p>
            <a:endParaRPr lang="fr-FR" altLang="fr-FR" sz="1300" dirty="0">
              <a:solidFill>
                <a:schemeClr val="accent2"/>
              </a:solidFill>
            </a:endParaRPr>
          </a:p>
          <a:p>
            <a:pPr marL="0" indent="0">
              <a:buNone/>
            </a:pPr>
            <a:r>
              <a:rPr lang="fr-FR" altLang="fr-FR" sz="2200" noProof="0" dirty="0"/>
              <a:t>MCD</a:t>
            </a:r>
            <a:endParaRPr lang="fr-FR" altLang="fr-FR" sz="2400" noProof="0" dirty="0"/>
          </a:p>
          <a:p>
            <a:endParaRPr lang="fr-FR" altLang="fr-FR" sz="1800" noProof="0" dirty="0">
              <a:solidFill>
                <a:schemeClr val="tx1">
                  <a:lumMod val="65000"/>
                  <a:lumOff val="35000"/>
                </a:schemeClr>
              </a:solidFill>
            </a:endParaRPr>
          </a:p>
          <a:p>
            <a:endParaRPr lang="fr-FR" altLang="fr-FR" sz="1800" noProof="0" dirty="0">
              <a:solidFill>
                <a:schemeClr val="tx1">
                  <a:lumMod val="65000"/>
                  <a:lumOff val="35000"/>
                </a:schemeClr>
              </a:solidFill>
            </a:endParaRPr>
          </a:p>
          <a:p>
            <a:pPr marL="0" indent="0">
              <a:buNone/>
            </a:pPr>
            <a:br>
              <a:rPr lang="fr-FR" altLang="fr-FR" sz="1800" noProof="0" dirty="0">
                <a:solidFill>
                  <a:schemeClr val="tx1">
                    <a:lumMod val="65000"/>
                    <a:lumOff val="35000"/>
                  </a:schemeClr>
                </a:solidFill>
              </a:rPr>
            </a:br>
            <a:endParaRPr lang="fr-FR" altLang="fr-FR" sz="2400" noProof="0" dirty="0">
              <a:solidFill>
                <a:schemeClr val="tx1">
                  <a:lumMod val="65000"/>
                  <a:lumOff val="35000"/>
                </a:schemeClr>
              </a:solidFill>
            </a:endParaRPr>
          </a:p>
          <a:p>
            <a:pPr marL="0" indent="0">
              <a:buNone/>
            </a:pPr>
            <a:r>
              <a:rPr lang="fr-FR" altLang="fr-FR" sz="1800" noProof="0" dirty="0">
                <a:solidFill>
                  <a:schemeClr val="tx1">
                    <a:lumMod val="65000"/>
                    <a:lumOff val="35000"/>
                  </a:schemeClr>
                </a:solidFill>
              </a:rPr>
              <a:t>	</a:t>
            </a:r>
            <a:r>
              <a:rPr lang="fr-FR" altLang="fr-FR" sz="1800" b="1" noProof="0" dirty="0">
                <a:solidFill>
                  <a:schemeClr val="tx1">
                    <a:lumMod val="65000"/>
                    <a:lumOff val="35000"/>
                  </a:schemeClr>
                </a:solidFill>
              </a:rPr>
              <a:t>ETUDIANT</a:t>
            </a:r>
            <a:r>
              <a:rPr lang="fr-FR" altLang="fr-FR" sz="1800" noProof="0" dirty="0">
                <a:solidFill>
                  <a:schemeClr val="tx1">
                    <a:lumMod val="65000"/>
                    <a:lumOff val="35000"/>
                  </a:schemeClr>
                </a:solidFill>
              </a:rPr>
              <a:t> (</a:t>
            </a:r>
            <a:r>
              <a:rPr lang="fr-FR" altLang="fr-FR" sz="1800" u="sng" noProof="0" dirty="0" err="1">
                <a:solidFill>
                  <a:schemeClr val="tx1">
                    <a:lumMod val="65000"/>
                    <a:lumOff val="35000"/>
                  </a:schemeClr>
                </a:solidFill>
              </a:rPr>
              <a:t>NumEtu</a:t>
            </a:r>
            <a:r>
              <a:rPr lang="fr-FR" altLang="fr-FR" sz="1800" noProof="0" dirty="0">
                <a:solidFill>
                  <a:schemeClr val="tx1">
                    <a:lumMod val="65000"/>
                    <a:lumOff val="35000"/>
                  </a:schemeClr>
                </a:solidFill>
              </a:rPr>
              <a:t>, Nom, Prénom, </a:t>
            </a:r>
            <a:r>
              <a:rPr lang="fr-FR" altLang="fr-FR" sz="1800" noProof="0" dirty="0" err="1">
                <a:solidFill>
                  <a:schemeClr val="tx1">
                    <a:lumMod val="65000"/>
                    <a:lumOff val="35000"/>
                  </a:schemeClr>
                </a:solidFill>
              </a:rPr>
              <a:t>DateNaiss</a:t>
            </a:r>
            <a:r>
              <a:rPr lang="fr-FR" altLang="fr-FR" sz="1800" noProof="0" dirty="0">
                <a:solidFill>
                  <a:schemeClr val="tx1">
                    <a:lumMod val="65000"/>
                    <a:lumOff val="35000"/>
                  </a:schemeClr>
                </a:solidFill>
              </a:rPr>
              <a:t>, Rue, CP, Ville)</a:t>
            </a:r>
            <a:br>
              <a:rPr lang="fr-FR" altLang="fr-FR" sz="1800" noProof="0" dirty="0">
                <a:solidFill>
                  <a:schemeClr val="tx1">
                    <a:lumMod val="65000"/>
                    <a:lumOff val="35000"/>
                  </a:schemeClr>
                </a:solidFill>
              </a:rPr>
            </a:br>
            <a:r>
              <a:rPr lang="fr-FR" altLang="fr-FR" sz="1800" noProof="0" dirty="0">
                <a:solidFill>
                  <a:schemeClr val="tx1">
                    <a:lumMod val="65000"/>
                    <a:lumOff val="35000"/>
                  </a:schemeClr>
                </a:solidFill>
              </a:rPr>
              <a:t>	</a:t>
            </a:r>
            <a:r>
              <a:rPr lang="fr-FR" altLang="fr-FR" sz="1800" b="1" noProof="0" dirty="0">
                <a:solidFill>
                  <a:schemeClr val="tx1">
                    <a:lumMod val="65000"/>
                    <a:lumOff val="35000"/>
                  </a:schemeClr>
                </a:solidFill>
              </a:rPr>
              <a:t>EPREUVE</a:t>
            </a:r>
            <a:r>
              <a:rPr lang="fr-FR" altLang="fr-FR" sz="1800" noProof="0" dirty="0">
                <a:solidFill>
                  <a:schemeClr val="tx1">
                    <a:lumMod val="65000"/>
                    <a:lumOff val="35000"/>
                  </a:schemeClr>
                </a:solidFill>
              </a:rPr>
              <a:t> (</a:t>
            </a:r>
            <a:r>
              <a:rPr lang="fr-FR" altLang="fr-FR" sz="1800" u="sng" noProof="0" dirty="0" err="1">
                <a:solidFill>
                  <a:schemeClr val="tx1">
                    <a:lumMod val="65000"/>
                    <a:lumOff val="35000"/>
                  </a:schemeClr>
                </a:solidFill>
              </a:rPr>
              <a:t>CodeEpreuve</a:t>
            </a:r>
            <a:r>
              <a:rPr lang="fr-FR" altLang="fr-FR" sz="1800" noProof="0" dirty="0">
                <a:solidFill>
                  <a:schemeClr val="tx1">
                    <a:lumMod val="65000"/>
                    <a:lumOff val="35000"/>
                  </a:schemeClr>
                </a:solidFill>
              </a:rPr>
              <a:t>, Date, Lieu, </a:t>
            </a:r>
            <a:r>
              <a:rPr lang="fr-FR" altLang="fr-FR" sz="1800" dirty="0">
                <a:solidFill>
                  <a:schemeClr val="tx1">
                    <a:lumMod val="65000"/>
                    <a:lumOff val="35000"/>
                  </a:schemeClr>
                </a:solidFill>
              </a:rPr>
              <a:t>#CodeMat</a:t>
            </a:r>
            <a:r>
              <a:rPr lang="fr-FR" altLang="fr-FR" sz="1800" noProof="0" dirty="0">
                <a:solidFill>
                  <a:schemeClr val="tx1">
                    <a:lumMod val="65000"/>
                    <a:lumOff val="35000"/>
                  </a:schemeClr>
                </a:solidFill>
              </a:rPr>
              <a:t>)</a:t>
            </a:r>
            <a:br>
              <a:rPr lang="fr-FR" altLang="fr-FR" sz="1800" noProof="0" dirty="0">
                <a:solidFill>
                  <a:schemeClr val="tx1">
                    <a:lumMod val="65000"/>
                    <a:lumOff val="35000"/>
                  </a:schemeClr>
                </a:solidFill>
              </a:rPr>
            </a:br>
            <a:r>
              <a:rPr lang="fr-FR" altLang="fr-FR" sz="1800" noProof="0" dirty="0">
                <a:solidFill>
                  <a:schemeClr val="tx1">
                    <a:lumMod val="65000"/>
                    <a:lumOff val="35000"/>
                  </a:schemeClr>
                </a:solidFill>
              </a:rPr>
              <a:t>	</a:t>
            </a:r>
            <a:r>
              <a:rPr lang="fr-FR" altLang="fr-FR" sz="1800" b="1" noProof="0" dirty="0">
                <a:solidFill>
                  <a:schemeClr val="tx1">
                    <a:lumMod val="65000"/>
                    <a:lumOff val="35000"/>
                  </a:schemeClr>
                </a:solidFill>
              </a:rPr>
              <a:t>MATIERE</a:t>
            </a:r>
            <a:r>
              <a:rPr lang="fr-FR" altLang="fr-FR" sz="1800" noProof="0" dirty="0">
                <a:solidFill>
                  <a:schemeClr val="tx1">
                    <a:lumMod val="65000"/>
                    <a:lumOff val="35000"/>
                  </a:schemeClr>
                </a:solidFill>
              </a:rPr>
              <a:t> (</a:t>
            </a:r>
            <a:r>
              <a:rPr lang="fr-FR" altLang="fr-FR" sz="1800" u="sng" noProof="0" dirty="0">
                <a:solidFill>
                  <a:schemeClr val="tx1">
                    <a:lumMod val="65000"/>
                    <a:lumOff val="35000"/>
                  </a:schemeClr>
                </a:solidFill>
              </a:rPr>
              <a:t>CodeMat</a:t>
            </a:r>
            <a:r>
              <a:rPr lang="fr-FR" altLang="fr-FR" sz="1800" noProof="0" dirty="0">
                <a:solidFill>
                  <a:schemeClr val="tx1">
                    <a:lumMod val="65000"/>
                    <a:lumOff val="35000"/>
                  </a:schemeClr>
                </a:solidFill>
              </a:rPr>
              <a:t>, Intitulé)</a:t>
            </a:r>
            <a:br>
              <a:rPr lang="fr-FR" altLang="fr-FR" sz="1800" noProof="0" dirty="0">
                <a:solidFill>
                  <a:schemeClr val="tx1">
                    <a:lumMod val="65000"/>
                    <a:lumOff val="35000"/>
                  </a:schemeClr>
                </a:solidFill>
              </a:rPr>
            </a:br>
            <a:r>
              <a:rPr lang="fr-FR" altLang="fr-FR" sz="1800" noProof="0" dirty="0">
                <a:solidFill>
                  <a:schemeClr val="tx1">
                    <a:lumMod val="65000"/>
                    <a:lumOff val="35000"/>
                  </a:schemeClr>
                </a:solidFill>
              </a:rPr>
              <a:t>	</a:t>
            </a:r>
            <a:r>
              <a:rPr lang="fr-FR" altLang="fr-FR" sz="1800" b="1" noProof="0" dirty="0">
                <a:solidFill>
                  <a:schemeClr val="tx1">
                    <a:lumMod val="65000"/>
                    <a:lumOff val="35000"/>
                  </a:schemeClr>
                </a:solidFill>
              </a:rPr>
              <a:t>PASSE</a:t>
            </a:r>
            <a:r>
              <a:rPr lang="fr-FR" altLang="fr-FR" sz="1800" noProof="0" dirty="0">
                <a:solidFill>
                  <a:schemeClr val="tx1">
                    <a:lumMod val="65000"/>
                    <a:lumOff val="35000"/>
                  </a:schemeClr>
                </a:solidFill>
              </a:rPr>
              <a:t> </a:t>
            </a:r>
            <a:r>
              <a:rPr lang="fr-FR" altLang="fr-FR" sz="1800" u="sng" dirty="0">
                <a:solidFill>
                  <a:schemeClr val="tx1">
                    <a:lumMod val="65000"/>
                    <a:lumOff val="35000"/>
                  </a:schemeClr>
                </a:solidFill>
              </a:rPr>
              <a:t>(#NumEtu, #CodeEpreuve</a:t>
            </a:r>
            <a:r>
              <a:rPr lang="fr-FR" altLang="fr-FR" sz="1800" noProof="0" dirty="0">
                <a:solidFill>
                  <a:schemeClr val="tx1">
                    <a:lumMod val="65000"/>
                    <a:lumOff val="35000"/>
                  </a:schemeClr>
                </a:solidFill>
              </a:rPr>
              <a:t>, </a:t>
            </a:r>
            <a:r>
              <a:rPr lang="fr-FR" altLang="fr-FR" sz="1800" dirty="0">
                <a:solidFill>
                  <a:schemeClr val="tx1">
                    <a:lumMod val="65000"/>
                    <a:lumOff val="35000"/>
                  </a:schemeClr>
                </a:solidFill>
              </a:rPr>
              <a:t>Note</a:t>
            </a:r>
            <a:r>
              <a:rPr lang="fr-FR" altLang="fr-FR" sz="1800" noProof="0" dirty="0">
                <a:solidFill>
                  <a:schemeClr val="tx1">
                    <a:lumMod val="65000"/>
                    <a:lumOff val="35000"/>
                  </a:schemeClr>
                </a:solidFill>
              </a:rPr>
              <a:t>)</a:t>
            </a:r>
            <a:endParaRPr lang="fr-FR" sz="1800" noProof="0" dirty="0">
              <a:solidFill>
                <a:schemeClr val="tx1">
                  <a:lumMod val="65000"/>
                  <a:lumOff val="35000"/>
                </a:schemeClr>
              </a:solidFill>
            </a:endParaRPr>
          </a:p>
        </p:txBody>
      </p:sp>
      <p:sp>
        <p:nvSpPr>
          <p:cNvPr id="6" name="Rectangle 5">
            <a:extLst>
              <a:ext uri="{FF2B5EF4-FFF2-40B4-BE49-F238E27FC236}">
                <a16:creationId xmlns:a16="http://schemas.microsoft.com/office/drawing/2014/main" id="{296C9CBA-CC67-45B5-93AE-D6B886905F6A}"/>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7" name="Espace réservé du numéro de diapositive 4">
            <a:extLst>
              <a:ext uri="{FF2B5EF4-FFF2-40B4-BE49-F238E27FC236}">
                <a16:creationId xmlns:a16="http://schemas.microsoft.com/office/drawing/2014/main" id="{BA181F38-CD8B-4147-9C10-93321DDFAC83}"/>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44</a:t>
            </a:fld>
            <a:endParaRPr lang="fr-FR" dirty="0"/>
          </a:p>
        </p:txBody>
      </p:sp>
      <p:graphicFrame>
        <p:nvGraphicFramePr>
          <p:cNvPr id="23" name="Tableau 22">
            <a:extLst>
              <a:ext uri="{FF2B5EF4-FFF2-40B4-BE49-F238E27FC236}">
                <a16:creationId xmlns:a16="http://schemas.microsoft.com/office/drawing/2014/main" id="{AD6373CA-542C-411A-B7A2-19172B3D7C5F}"/>
              </a:ext>
            </a:extLst>
          </p:cNvPr>
          <p:cNvGraphicFramePr>
            <a:graphicFrameLocks noGrp="1"/>
          </p:cNvGraphicFramePr>
          <p:nvPr>
            <p:extLst>
              <p:ext uri="{D42A27DB-BD31-4B8C-83A1-F6EECF244321}">
                <p14:modId xmlns:p14="http://schemas.microsoft.com/office/powerpoint/2010/main" val="3508787911"/>
              </p:ext>
            </p:extLst>
          </p:nvPr>
        </p:nvGraphicFramePr>
        <p:xfrm>
          <a:off x="1310632" y="2222461"/>
          <a:ext cx="1296442" cy="2415218"/>
        </p:xfrm>
        <a:graphic>
          <a:graphicData uri="http://schemas.openxmlformats.org/drawingml/2006/table">
            <a:tbl>
              <a:tblPr firstRow="1" bandRow="1">
                <a:tableStyleId>{5C22544A-7EE6-4342-B048-85BDC9FD1C3A}</a:tableStyleId>
              </a:tblPr>
              <a:tblGrid>
                <a:gridCol w="1296442">
                  <a:extLst>
                    <a:ext uri="{9D8B030D-6E8A-4147-A177-3AD203B41FA5}">
                      <a16:colId xmlns:a16="http://schemas.microsoft.com/office/drawing/2014/main" val="20000"/>
                    </a:ext>
                  </a:extLst>
                </a:gridCol>
              </a:tblGrid>
              <a:tr h="403002">
                <a:tc>
                  <a:txBody>
                    <a:bodyPr/>
                    <a:lstStyle/>
                    <a:p>
                      <a:r>
                        <a:rPr lang="fr-FR" sz="1800" dirty="0"/>
                        <a:t>ETUDIANT</a:t>
                      </a:r>
                    </a:p>
                  </a:txBody>
                  <a:tcPr marL="91483" marR="91483" marT="45732" marB="45732"/>
                </a:tc>
                <a:extLst>
                  <a:ext uri="{0D108BD9-81ED-4DB2-BD59-A6C34878D82A}">
                    <a16:rowId xmlns:a16="http://schemas.microsoft.com/office/drawing/2014/main" val="10000"/>
                  </a:ext>
                </a:extLst>
              </a:tr>
              <a:tr h="2012216">
                <a:tc>
                  <a:txBody>
                    <a:bodyPr/>
                    <a:lstStyle/>
                    <a:p>
                      <a:r>
                        <a:rPr lang="fr-FR" sz="1800" u="sng" dirty="0"/>
                        <a:t>NumEtu</a:t>
                      </a:r>
                    </a:p>
                    <a:p>
                      <a:r>
                        <a:rPr lang="fr-FR" sz="1800" dirty="0"/>
                        <a:t>Nom</a:t>
                      </a:r>
                    </a:p>
                    <a:p>
                      <a:r>
                        <a:rPr lang="fr-FR" sz="1800" dirty="0"/>
                        <a:t>Prénom</a:t>
                      </a:r>
                    </a:p>
                    <a:p>
                      <a:r>
                        <a:rPr lang="fr-FR" sz="1800" dirty="0"/>
                        <a:t>DateNaiss</a:t>
                      </a:r>
                    </a:p>
                    <a:p>
                      <a:r>
                        <a:rPr lang="fr-FR" sz="1800" dirty="0"/>
                        <a:t>Rue</a:t>
                      </a:r>
                    </a:p>
                    <a:p>
                      <a:r>
                        <a:rPr lang="fr-FR" sz="1800" dirty="0"/>
                        <a:t>CP</a:t>
                      </a:r>
                    </a:p>
                    <a:p>
                      <a:r>
                        <a:rPr lang="fr-FR" sz="1800" dirty="0"/>
                        <a:t>Ville</a:t>
                      </a:r>
                    </a:p>
                  </a:txBody>
                  <a:tcPr marL="91483" marR="91483" marT="45732" marB="45732"/>
                </a:tc>
                <a:extLst>
                  <a:ext uri="{0D108BD9-81ED-4DB2-BD59-A6C34878D82A}">
                    <a16:rowId xmlns:a16="http://schemas.microsoft.com/office/drawing/2014/main" val="10001"/>
                  </a:ext>
                </a:extLst>
              </a:tr>
            </a:tbl>
          </a:graphicData>
        </a:graphic>
      </p:graphicFrame>
      <p:graphicFrame>
        <p:nvGraphicFramePr>
          <p:cNvPr id="24" name="Tableau 23">
            <a:extLst>
              <a:ext uri="{FF2B5EF4-FFF2-40B4-BE49-F238E27FC236}">
                <a16:creationId xmlns:a16="http://schemas.microsoft.com/office/drawing/2014/main" id="{42BD045A-85D6-4A6D-8868-FD30E098A099}"/>
              </a:ext>
            </a:extLst>
          </p:cNvPr>
          <p:cNvGraphicFramePr>
            <a:graphicFrameLocks noGrp="1"/>
          </p:cNvGraphicFramePr>
          <p:nvPr>
            <p:extLst>
              <p:ext uri="{D42A27DB-BD31-4B8C-83A1-F6EECF244321}">
                <p14:modId xmlns:p14="http://schemas.microsoft.com/office/powerpoint/2010/main" val="4063626704"/>
              </p:ext>
            </p:extLst>
          </p:nvPr>
        </p:nvGraphicFramePr>
        <p:xfrm>
          <a:off x="4480299" y="2526807"/>
          <a:ext cx="1416958" cy="1280533"/>
        </p:xfrm>
        <a:graphic>
          <a:graphicData uri="http://schemas.openxmlformats.org/drawingml/2006/table">
            <a:tbl>
              <a:tblPr firstRow="1" bandRow="1">
                <a:tableStyleId>{5C22544A-7EE6-4342-B048-85BDC9FD1C3A}</a:tableStyleId>
              </a:tblPr>
              <a:tblGrid>
                <a:gridCol w="1416958">
                  <a:extLst>
                    <a:ext uri="{9D8B030D-6E8A-4147-A177-3AD203B41FA5}">
                      <a16:colId xmlns:a16="http://schemas.microsoft.com/office/drawing/2014/main" val="20000"/>
                    </a:ext>
                  </a:extLst>
                </a:gridCol>
              </a:tblGrid>
              <a:tr h="359717">
                <a:tc>
                  <a:txBody>
                    <a:bodyPr/>
                    <a:lstStyle/>
                    <a:p>
                      <a:r>
                        <a:rPr lang="fr-FR" sz="1800" dirty="0"/>
                        <a:t>EPREUVE</a:t>
                      </a:r>
                    </a:p>
                  </a:txBody>
                  <a:tcPr marL="91441" marR="91441" marT="45737" marB="45737"/>
                </a:tc>
                <a:extLst>
                  <a:ext uri="{0D108BD9-81ED-4DB2-BD59-A6C34878D82A}">
                    <a16:rowId xmlns:a16="http://schemas.microsoft.com/office/drawing/2014/main" val="10000"/>
                  </a:ext>
                </a:extLst>
              </a:tr>
              <a:tr h="914739">
                <a:tc>
                  <a:txBody>
                    <a:bodyPr/>
                    <a:lstStyle/>
                    <a:p>
                      <a:r>
                        <a:rPr lang="fr-FR" sz="1800" u="sng" dirty="0"/>
                        <a:t>CodeEpreuve</a:t>
                      </a:r>
                    </a:p>
                    <a:p>
                      <a:r>
                        <a:rPr lang="fr-FR" sz="1800" u="none" dirty="0"/>
                        <a:t>Date</a:t>
                      </a:r>
                    </a:p>
                    <a:p>
                      <a:r>
                        <a:rPr lang="fr-FR" sz="1800" u="none" dirty="0"/>
                        <a:t>Lieu</a:t>
                      </a:r>
                    </a:p>
                  </a:txBody>
                  <a:tcPr marL="91441" marR="91441" marT="45737" marB="45737"/>
                </a:tc>
                <a:extLst>
                  <a:ext uri="{0D108BD9-81ED-4DB2-BD59-A6C34878D82A}">
                    <a16:rowId xmlns:a16="http://schemas.microsoft.com/office/drawing/2014/main" val="10001"/>
                  </a:ext>
                </a:extLst>
              </a:tr>
            </a:tbl>
          </a:graphicData>
        </a:graphic>
      </p:graphicFrame>
      <p:graphicFrame>
        <p:nvGraphicFramePr>
          <p:cNvPr id="25" name="Tableau 24">
            <a:extLst>
              <a:ext uri="{FF2B5EF4-FFF2-40B4-BE49-F238E27FC236}">
                <a16:creationId xmlns:a16="http://schemas.microsoft.com/office/drawing/2014/main" id="{BD8BBBBA-FC71-4B51-89A4-56D19FD013D9}"/>
              </a:ext>
            </a:extLst>
          </p:cNvPr>
          <p:cNvGraphicFramePr>
            <a:graphicFrameLocks noGrp="1"/>
          </p:cNvGraphicFramePr>
          <p:nvPr>
            <p:extLst>
              <p:ext uri="{D42A27DB-BD31-4B8C-83A1-F6EECF244321}">
                <p14:modId xmlns:p14="http://schemas.microsoft.com/office/powerpoint/2010/main" val="3853296997"/>
              </p:ext>
            </p:extLst>
          </p:nvPr>
        </p:nvGraphicFramePr>
        <p:xfrm>
          <a:off x="7947750" y="2653359"/>
          <a:ext cx="1110632" cy="1005808"/>
        </p:xfrm>
        <a:graphic>
          <a:graphicData uri="http://schemas.openxmlformats.org/drawingml/2006/table">
            <a:tbl>
              <a:tblPr firstRow="1" bandRow="1">
                <a:tableStyleId>{5C22544A-7EE6-4342-B048-85BDC9FD1C3A}</a:tableStyleId>
              </a:tblPr>
              <a:tblGrid>
                <a:gridCol w="1110632">
                  <a:extLst>
                    <a:ext uri="{9D8B030D-6E8A-4147-A177-3AD203B41FA5}">
                      <a16:colId xmlns:a16="http://schemas.microsoft.com/office/drawing/2014/main" val="20000"/>
                    </a:ext>
                  </a:extLst>
                </a:gridCol>
              </a:tblGrid>
              <a:tr h="360040">
                <a:tc>
                  <a:txBody>
                    <a:bodyPr/>
                    <a:lstStyle/>
                    <a:p>
                      <a:r>
                        <a:rPr lang="fr-FR" sz="1800" dirty="0"/>
                        <a:t>MATIERE</a:t>
                      </a:r>
                    </a:p>
                  </a:txBody>
                  <a:tcPr marL="91484" marR="91484" marT="45712" marB="45712"/>
                </a:tc>
                <a:extLst>
                  <a:ext uri="{0D108BD9-81ED-4DB2-BD59-A6C34878D82A}">
                    <a16:rowId xmlns:a16="http://schemas.microsoft.com/office/drawing/2014/main" val="10000"/>
                  </a:ext>
                </a:extLst>
              </a:tr>
              <a:tr h="639974">
                <a:tc>
                  <a:txBody>
                    <a:bodyPr/>
                    <a:lstStyle/>
                    <a:p>
                      <a:r>
                        <a:rPr lang="fr-FR" sz="1800" u="sng" dirty="0"/>
                        <a:t>CodeMat</a:t>
                      </a:r>
                    </a:p>
                    <a:p>
                      <a:r>
                        <a:rPr lang="fr-FR" sz="1800" u="none" dirty="0"/>
                        <a:t>Intitulé</a:t>
                      </a:r>
                    </a:p>
                  </a:txBody>
                  <a:tcPr marL="91484" marR="91484" marT="45712" marB="45712"/>
                </a:tc>
                <a:extLst>
                  <a:ext uri="{0D108BD9-81ED-4DB2-BD59-A6C34878D82A}">
                    <a16:rowId xmlns:a16="http://schemas.microsoft.com/office/drawing/2014/main" val="10001"/>
                  </a:ext>
                </a:extLst>
              </a:tr>
            </a:tbl>
          </a:graphicData>
        </a:graphic>
      </p:graphicFrame>
      <p:sp>
        <p:nvSpPr>
          <p:cNvPr id="26" name="Ellipse 25">
            <a:extLst>
              <a:ext uri="{FF2B5EF4-FFF2-40B4-BE49-F238E27FC236}">
                <a16:creationId xmlns:a16="http://schemas.microsoft.com/office/drawing/2014/main" id="{550A51D3-7F53-45E5-9885-49CF7B11D896}"/>
              </a:ext>
            </a:extLst>
          </p:cNvPr>
          <p:cNvSpPr/>
          <p:nvPr/>
        </p:nvSpPr>
        <p:spPr>
          <a:xfrm>
            <a:off x="6211956" y="2938566"/>
            <a:ext cx="1309412" cy="720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RELEVE</a:t>
            </a:r>
          </a:p>
        </p:txBody>
      </p:sp>
      <p:cxnSp>
        <p:nvCxnSpPr>
          <p:cNvPr id="27" name="Connecteur droit 26">
            <a:extLst>
              <a:ext uri="{FF2B5EF4-FFF2-40B4-BE49-F238E27FC236}">
                <a16:creationId xmlns:a16="http://schemas.microsoft.com/office/drawing/2014/main" id="{0CCAAC42-D9D1-4401-8A6C-3505A53E1D8E}"/>
              </a:ext>
            </a:extLst>
          </p:cNvPr>
          <p:cNvCxnSpPr>
            <a:cxnSpLocks/>
            <a:stCxn id="26" idx="6"/>
          </p:cNvCxnSpPr>
          <p:nvPr/>
        </p:nvCxnSpPr>
        <p:spPr>
          <a:xfrm>
            <a:off x="7521368" y="3298867"/>
            <a:ext cx="426382"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Ellipse 27">
            <a:extLst>
              <a:ext uri="{FF2B5EF4-FFF2-40B4-BE49-F238E27FC236}">
                <a16:creationId xmlns:a16="http://schemas.microsoft.com/office/drawing/2014/main" id="{76DD2005-3E1E-4613-83B6-6539066EE074}"/>
              </a:ext>
            </a:extLst>
          </p:cNvPr>
          <p:cNvSpPr/>
          <p:nvPr/>
        </p:nvSpPr>
        <p:spPr>
          <a:xfrm>
            <a:off x="3009720" y="2992731"/>
            <a:ext cx="1115571" cy="70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t>PASSE</a:t>
            </a:r>
          </a:p>
        </p:txBody>
      </p:sp>
      <p:cxnSp>
        <p:nvCxnSpPr>
          <p:cNvPr id="29" name="Connecteur droit 28">
            <a:extLst>
              <a:ext uri="{FF2B5EF4-FFF2-40B4-BE49-F238E27FC236}">
                <a16:creationId xmlns:a16="http://schemas.microsoft.com/office/drawing/2014/main" id="{68D247FB-982F-4EC7-B714-D716A95D5363}"/>
              </a:ext>
            </a:extLst>
          </p:cNvPr>
          <p:cNvCxnSpPr>
            <a:cxnSpLocks/>
            <a:stCxn id="28" idx="2"/>
          </p:cNvCxnSpPr>
          <p:nvPr/>
        </p:nvCxnSpPr>
        <p:spPr>
          <a:xfrm flipH="1">
            <a:off x="2524054" y="3345678"/>
            <a:ext cx="485666" cy="16940"/>
          </a:xfrm>
          <a:prstGeom prst="line">
            <a:avLst/>
          </a:prstGeom>
        </p:spPr>
        <p:style>
          <a:lnRef idx="1">
            <a:schemeClr val="accent1"/>
          </a:lnRef>
          <a:fillRef idx="0">
            <a:schemeClr val="accent1"/>
          </a:fillRef>
          <a:effectRef idx="0">
            <a:schemeClr val="accent1"/>
          </a:effectRef>
          <a:fontRef idx="minor">
            <a:schemeClr val="tx1"/>
          </a:fontRef>
        </p:style>
      </p:cxnSp>
      <p:sp>
        <p:nvSpPr>
          <p:cNvPr id="32" name="ZoneTexte 40">
            <a:extLst>
              <a:ext uri="{FF2B5EF4-FFF2-40B4-BE49-F238E27FC236}">
                <a16:creationId xmlns:a16="http://schemas.microsoft.com/office/drawing/2014/main" id="{505B2900-B156-4FFC-A428-2DA8C1BDD327}"/>
              </a:ext>
            </a:extLst>
          </p:cNvPr>
          <p:cNvSpPr txBox="1">
            <a:spLocks noChangeArrowheads="1"/>
          </p:cNvSpPr>
          <p:nvPr/>
        </p:nvSpPr>
        <p:spPr bwMode="auto">
          <a:xfrm>
            <a:off x="2571677" y="2984261"/>
            <a:ext cx="576262" cy="369887"/>
          </a:xfrm>
          <a:prstGeom prst="rect">
            <a:avLst/>
          </a:prstGeom>
          <a:noFill/>
          <a:ln w="9525">
            <a:noFill/>
            <a:miter lim="800000"/>
            <a:headEnd/>
            <a:tailEnd/>
          </a:ln>
        </p:spPr>
        <p:txBody>
          <a:bodyPr>
            <a:spAutoFit/>
          </a:bodyPr>
          <a:lstStyle/>
          <a:p>
            <a:r>
              <a:rPr lang="fr-FR" altLang="fr-FR" dirty="0"/>
              <a:t>0,N</a:t>
            </a:r>
          </a:p>
        </p:txBody>
      </p:sp>
      <p:sp>
        <p:nvSpPr>
          <p:cNvPr id="33" name="ZoneTexte 41">
            <a:extLst>
              <a:ext uri="{FF2B5EF4-FFF2-40B4-BE49-F238E27FC236}">
                <a16:creationId xmlns:a16="http://schemas.microsoft.com/office/drawing/2014/main" id="{A69D0D0D-DCFE-4E61-B2F9-0CF134C28346}"/>
              </a:ext>
            </a:extLst>
          </p:cNvPr>
          <p:cNvSpPr txBox="1">
            <a:spLocks noChangeArrowheads="1"/>
          </p:cNvSpPr>
          <p:nvPr/>
        </p:nvSpPr>
        <p:spPr bwMode="auto">
          <a:xfrm>
            <a:off x="5875297" y="2832636"/>
            <a:ext cx="647700" cy="368300"/>
          </a:xfrm>
          <a:prstGeom prst="rect">
            <a:avLst/>
          </a:prstGeom>
          <a:noFill/>
          <a:ln w="9525">
            <a:noFill/>
            <a:miter lim="800000"/>
            <a:headEnd/>
            <a:tailEnd/>
          </a:ln>
        </p:spPr>
        <p:txBody>
          <a:bodyPr>
            <a:spAutoFit/>
          </a:bodyPr>
          <a:lstStyle/>
          <a:p>
            <a:r>
              <a:rPr lang="fr-FR" altLang="fr-FR" dirty="0"/>
              <a:t>1,1</a:t>
            </a:r>
          </a:p>
        </p:txBody>
      </p:sp>
      <p:sp>
        <p:nvSpPr>
          <p:cNvPr id="34" name="ZoneTexte 42">
            <a:extLst>
              <a:ext uri="{FF2B5EF4-FFF2-40B4-BE49-F238E27FC236}">
                <a16:creationId xmlns:a16="http://schemas.microsoft.com/office/drawing/2014/main" id="{A711F0A2-FA2F-4219-B634-798FA80EDB5F}"/>
              </a:ext>
            </a:extLst>
          </p:cNvPr>
          <p:cNvSpPr txBox="1">
            <a:spLocks noChangeArrowheads="1"/>
          </p:cNvSpPr>
          <p:nvPr/>
        </p:nvSpPr>
        <p:spPr bwMode="auto">
          <a:xfrm>
            <a:off x="7390412" y="2852481"/>
            <a:ext cx="647700" cy="369887"/>
          </a:xfrm>
          <a:prstGeom prst="rect">
            <a:avLst/>
          </a:prstGeom>
          <a:noFill/>
          <a:ln w="9525">
            <a:noFill/>
            <a:miter lim="800000"/>
            <a:headEnd/>
            <a:tailEnd/>
          </a:ln>
        </p:spPr>
        <p:txBody>
          <a:bodyPr>
            <a:spAutoFit/>
          </a:bodyPr>
          <a:lstStyle/>
          <a:p>
            <a:r>
              <a:rPr lang="fr-FR" altLang="fr-FR" dirty="0"/>
              <a:t>1,N</a:t>
            </a:r>
          </a:p>
        </p:txBody>
      </p:sp>
      <p:cxnSp>
        <p:nvCxnSpPr>
          <p:cNvPr id="35" name="Connecteur droit 34">
            <a:extLst>
              <a:ext uri="{FF2B5EF4-FFF2-40B4-BE49-F238E27FC236}">
                <a16:creationId xmlns:a16="http://schemas.microsoft.com/office/drawing/2014/main" id="{35DBDD7E-9641-4A7B-A4B1-D776B98ECFA8}"/>
              </a:ext>
            </a:extLst>
          </p:cNvPr>
          <p:cNvCxnSpPr>
            <a:cxnSpLocks/>
            <a:endCxn id="26" idx="2"/>
          </p:cNvCxnSpPr>
          <p:nvPr/>
        </p:nvCxnSpPr>
        <p:spPr>
          <a:xfrm>
            <a:off x="5885154" y="3298866"/>
            <a:ext cx="326802" cy="1"/>
          </a:xfrm>
          <a:prstGeom prst="line">
            <a:avLst/>
          </a:prstGeom>
        </p:spPr>
        <p:style>
          <a:lnRef idx="1">
            <a:schemeClr val="accent1"/>
          </a:lnRef>
          <a:fillRef idx="0">
            <a:schemeClr val="accent1"/>
          </a:fillRef>
          <a:effectRef idx="0">
            <a:schemeClr val="accent1"/>
          </a:effectRef>
          <a:fontRef idx="minor">
            <a:schemeClr val="tx1"/>
          </a:fontRef>
        </p:style>
      </p:cxnSp>
      <p:sp>
        <p:nvSpPr>
          <p:cNvPr id="36" name="Accolade ouvrante 35">
            <a:extLst>
              <a:ext uri="{FF2B5EF4-FFF2-40B4-BE49-F238E27FC236}">
                <a16:creationId xmlns:a16="http://schemas.microsoft.com/office/drawing/2014/main" id="{1C706BF8-D904-4611-8901-DB199455C839}"/>
              </a:ext>
            </a:extLst>
          </p:cNvPr>
          <p:cNvSpPr/>
          <p:nvPr/>
        </p:nvSpPr>
        <p:spPr>
          <a:xfrm>
            <a:off x="1017642" y="5135777"/>
            <a:ext cx="292990" cy="1082856"/>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7" name="Accolade ouvrante 36">
            <a:extLst>
              <a:ext uri="{FF2B5EF4-FFF2-40B4-BE49-F238E27FC236}">
                <a16:creationId xmlns:a16="http://schemas.microsoft.com/office/drawing/2014/main" id="{DD25C5EB-1CDD-4019-8B06-D2B456A4E8BC}"/>
              </a:ext>
            </a:extLst>
          </p:cNvPr>
          <p:cNvSpPr/>
          <p:nvPr/>
        </p:nvSpPr>
        <p:spPr>
          <a:xfrm>
            <a:off x="1005264" y="2222461"/>
            <a:ext cx="292991" cy="2415218"/>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0" name="Connecteur droit 39">
            <a:extLst>
              <a:ext uri="{FF2B5EF4-FFF2-40B4-BE49-F238E27FC236}">
                <a16:creationId xmlns:a16="http://schemas.microsoft.com/office/drawing/2014/main" id="{F88C67A2-C1CA-4B86-8337-5CCC869EC7D3}"/>
              </a:ext>
            </a:extLst>
          </p:cNvPr>
          <p:cNvCxnSpPr>
            <a:cxnSpLocks/>
          </p:cNvCxnSpPr>
          <p:nvPr/>
        </p:nvCxnSpPr>
        <p:spPr>
          <a:xfrm flipH="1">
            <a:off x="4122891" y="3315128"/>
            <a:ext cx="351892"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ZoneTexte 40">
            <a:extLst>
              <a:ext uri="{FF2B5EF4-FFF2-40B4-BE49-F238E27FC236}">
                <a16:creationId xmlns:a16="http://schemas.microsoft.com/office/drawing/2014/main" id="{E77FC886-E6FF-4211-B2B5-07EB427CD059}"/>
              </a:ext>
            </a:extLst>
          </p:cNvPr>
          <p:cNvSpPr txBox="1">
            <a:spLocks noChangeArrowheads="1"/>
          </p:cNvSpPr>
          <p:nvPr/>
        </p:nvSpPr>
        <p:spPr bwMode="auto">
          <a:xfrm>
            <a:off x="4021900" y="2938566"/>
            <a:ext cx="576262" cy="369887"/>
          </a:xfrm>
          <a:prstGeom prst="rect">
            <a:avLst/>
          </a:prstGeom>
          <a:noFill/>
          <a:ln w="9525">
            <a:noFill/>
            <a:miter lim="800000"/>
            <a:headEnd/>
            <a:tailEnd/>
          </a:ln>
        </p:spPr>
        <p:txBody>
          <a:bodyPr>
            <a:spAutoFit/>
          </a:bodyPr>
          <a:lstStyle/>
          <a:p>
            <a:r>
              <a:rPr lang="fr-FR" altLang="fr-FR" dirty="0"/>
              <a:t>0,N</a:t>
            </a:r>
          </a:p>
        </p:txBody>
      </p:sp>
      <p:sp>
        <p:nvSpPr>
          <p:cNvPr id="45" name="ZoneTexte 44">
            <a:extLst>
              <a:ext uri="{FF2B5EF4-FFF2-40B4-BE49-F238E27FC236}">
                <a16:creationId xmlns:a16="http://schemas.microsoft.com/office/drawing/2014/main" id="{0BE304DC-C487-4393-AEE9-45DBC1FCA038}"/>
              </a:ext>
            </a:extLst>
          </p:cNvPr>
          <p:cNvSpPr txBox="1"/>
          <p:nvPr/>
        </p:nvSpPr>
        <p:spPr>
          <a:xfrm>
            <a:off x="429410" y="5477150"/>
            <a:ext cx="688038" cy="400110"/>
          </a:xfrm>
          <a:prstGeom prst="rect">
            <a:avLst/>
          </a:prstGeom>
          <a:noFill/>
        </p:spPr>
        <p:txBody>
          <a:bodyPr wrap="square" rtlCol="0">
            <a:spAutoFit/>
          </a:bodyPr>
          <a:lstStyle/>
          <a:p>
            <a:r>
              <a:rPr lang="fr-FR" sz="2000" dirty="0"/>
              <a:t>MLD</a:t>
            </a:r>
            <a:endParaRPr lang="fr-FR" dirty="0"/>
          </a:p>
        </p:txBody>
      </p:sp>
      <p:sp>
        <p:nvSpPr>
          <p:cNvPr id="30" name="Titre 5">
            <a:extLst>
              <a:ext uri="{FF2B5EF4-FFF2-40B4-BE49-F238E27FC236}">
                <a16:creationId xmlns:a16="http://schemas.microsoft.com/office/drawing/2014/main" id="{D66A9F74-B16E-4720-A638-FCDADB42D6F6}"/>
              </a:ext>
            </a:extLst>
          </p:cNvPr>
          <p:cNvSpPr>
            <a:spLocks noGrp="1"/>
          </p:cNvSpPr>
          <p:nvPr>
            <p:ph type="title"/>
          </p:nvPr>
        </p:nvSpPr>
        <p:spPr>
          <a:xfrm>
            <a:off x="107504" y="228600"/>
            <a:ext cx="8928992" cy="990600"/>
          </a:xfrm>
        </p:spPr>
        <p:txBody>
          <a:bodyPr>
            <a:normAutofit fontScale="90000"/>
          </a:bodyPr>
          <a:lstStyle/>
          <a:p>
            <a:r>
              <a:rPr lang="fr-FR" altLang="fr-FR" noProof="0" dirty="0"/>
              <a:t>Traduction MCD en MRD (</a:t>
            </a:r>
            <a:r>
              <a:rPr lang="fr-FR" altLang="fr-FR" sz="2700" b="1" noProof="0" dirty="0"/>
              <a:t>M</a:t>
            </a:r>
            <a:r>
              <a:rPr lang="fr-FR" altLang="fr-FR" sz="2200" noProof="0" dirty="0"/>
              <a:t>odèle </a:t>
            </a:r>
            <a:r>
              <a:rPr lang="fr-FR" altLang="fr-FR" sz="2700" b="1" noProof="0" dirty="0"/>
              <a:t>R</a:t>
            </a:r>
            <a:r>
              <a:rPr lang="fr-FR" altLang="fr-FR" sz="2200" noProof="0" dirty="0"/>
              <a:t>elationnel de </a:t>
            </a:r>
            <a:r>
              <a:rPr lang="fr-FR" altLang="fr-FR" sz="2700" b="1" noProof="0" dirty="0"/>
              <a:t>D</a:t>
            </a:r>
            <a:r>
              <a:rPr lang="fr-FR" altLang="fr-FR" sz="2200" noProof="0" dirty="0"/>
              <a:t>onnées</a:t>
            </a:r>
            <a:r>
              <a:rPr lang="fr-FR" altLang="fr-FR" sz="3100" noProof="0" dirty="0"/>
              <a:t>)</a:t>
            </a:r>
            <a:r>
              <a:rPr lang="fr-FR" altLang="fr-FR" noProof="0" dirty="0"/>
              <a:t> </a:t>
            </a:r>
            <a:endParaRPr lang="fr-FR" noProof="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33E0894A-ACED-45E0-83B2-DFBE8B6F1A21}"/>
              </a:ext>
            </a:extLst>
          </p:cNvPr>
          <p:cNvSpPr>
            <a:spLocks noGrp="1" noChangeArrowheads="1"/>
          </p:cNvSpPr>
          <p:nvPr>
            <p:ph type="title"/>
          </p:nvPr>
        </p:nvSpPr>
        <p:spPr/>
        <p:txBody>
          <a:bodyPr/>
          <a:lstStyle/>
          <a:p>
            <a:pPr eaLnBrk="1" hangingPunct="1"/>
            <a:r>
              <a:rPr lang="fr-FR" altLang="fr-FR" sz="4000" dirty="0"/>
              <a:t>Du MCD au MRD</a:t>
            </a:r>
          </a:p>
        </p:txBody>
      </p:sp>
      <p:sp>
        <p:nvSpPr>
          <p:cNvPr id="19461" name="Text Box 3">
            <a:extLst>
              <a:ext uri="{FF2B5EF4-FFF2-40B4-BE49-F238E27FC236}">
                <a16:creationId xmlns:a16="http://schemas.microsoft.com/office/drawing/2014/main" id="{9DC785EE-454E-406A-B9F5-E90680B1EA19}"/>
              </a:ext>
            </a:extLst>
          </p:cNvPr>
          <p:cNvSpPr txBox="1">
            <a:spLocks noChangeArrowheads="1"/>
          </p:cNvSpPr>
          <p:nvPr/>
        </p:nvSpPr>
        <p:spPr bwMode="auto">
          <a:xfrm>
            <a:off x="755650" y="2565400"/>
            <a:ext cx="1225550" cy="2308225"/>
          </a:xfrm>
          <a:prstGeom prst="rect">
            <a:avLst/>
          </a:prstGeom>
          <a:noFill/>
          <a:ln w="254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CC6600"/>
                </a:solidFill>
                <a:latin typeface="Times New Roman" panose="02020603050405020304" pitchFamily="18" charset="0"/>
              </a:rPr>
              <a:t>Produits</a:t>
            </a:r>
          </a:p>
          <a:p>
            <a:pPr eaLnBrk="1" hangingPunct="1"/>
            <a:endParaRPr lang="fr-FR" altLang="fr-FR" sz="2400" dirty="0">
              <a:latin typeface="Times New Roman" panose="02020603050405020304" pitchFamily="18" charset="0"/>
            </a:endParaRPr>
          </a:p>
          <a:p>
            <a:pPr eaLnBrk="1" hangingPunct="1"/>
            <a:r>
              <a:rPr lang="fr-FR" altLang="fr-FR" sz="2400" u="sng" dirty="0">
                <a:solidFill>
                  <a:srgbClr val="FF0000"/>
                </a:solidFill>
                <a:latin typeface="Times New Roman" panose="02020603050405020304" pitchFamily="18" charset="0"/>
              </a:rPr>
              <a:t>ref</a:t>
            </a:r>
          </a:p>
          <a:p>
            <a:pPr eaLnBrk="1" hangingPunct="1"/>
            <a:r>
              <a:rPr lang="fr-FR" altLang="fr-FR" sz="2400" dirty="0">
                <a:latin typeface="Times New Roman" panose="02020603050405020304" pitchFamily="18" charset="0"/>
              </a:rPr>
              <a:t>libellé</a:t>
            </a:r>
          </a:p>
          <a:p>
            <a:pPr eaLnBrk="1" hangingPunct="1"/>
            <a:r>
              <a:rPr lang="fr-FR" altLang="fr-FR" sz="2400" dirty="0">
                <a:latin typeface="Times New Roman" panose="02020603050405020304" pitchFamily="18" charset="0"/>
              </a:rPr>
              <a:t>poids</a:t>
            </a:r>
          </a:p>
          <a:p>
            <a:pPr eaLnBrk="1" hangingPunct="1"/>
            <a:r>
              <a:rPr lang="fr-FR" altLang="fr-FR" sz="2400" dirty="0">
                <a:latin typeface="Times New Roman" panose="02020603050405020304" pitchFamily="18" charset="0"/>
              </a:rPr>
              <a:t>stock</a:t>
            </a:r>
          </a:p>
        </p:txBody>
      </p:sp>
      <p:sp>
        <p:nvSpPr>
          <p:cNvPr id="19462" name="Text Box 4">
            <a:extLst>
              <a:ext uri="{FF2B5EF4-FFF2-40B4-BE49-F238E27FC236}">
                <a16:creationId xmlns:a16="http://schemas.microsoft.com/office/drawing/2014/main" id="{0AC9ED4C-F1E5-4B25-8788-10595BC30CB0}"/>
              </a:ext>
            </a:extLst>
          </p:cNvPr>
          <p:cNvSpPr txBox="1">
            <a:spLocks noChangeArrowheads="1"/>
          </p:cNvSpPr>
          <p:nvPr/>
        </p:nvSpPr>
        <p:spPr bwMode="auto">
          <a:xfrm>
            <a:off x="6732588" y="2636838"/>
            <a:ext cx="1768475" cy="2308225"/>
          </a:xfrm>
          <a:prstGeom prst="rect">
            <a:avLst/>
          </a:prstGeom>
          <a:noFill/>
          <a:ln w="254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CC6600"/>
                </a:solidFill>
                <a:latin typeface="Times New Roman" panose="02020603050405020304" pitchFamily="18" charset="0"/>
              </a:rPr>
              <a:t>Fournisseurs</a:t>
            </a:r>
          </a:p>
          <a:p>
            <a:pPr eaLnBrk="1" hangingPunct="1"/>
            <a:endParaRPr lang="fr-FR" altLang="fr-FR" sz="2400" dirty="0">
              <a:solidFill>
                <a:srgbClr val="CC6600"/>
              </a:solidFill>
              <a:latin typeface="Times New Roman" panose="02020603050405020304" pitchFamily="18" charset="0"/>
            </a:endParaRPr>
          </a:p>
          <a:p>
            <a:pPr eaLnBrk="1" hangingPunct="1"/>
            <a:r>
              <a:rPr lang="fr-FR" altLang="fr-FR" sz="2400" u="sng" dirty="0">
                <a:solidFill>
                  <a:srgbClr val="FF0000"/>
                </a:solidFill>
                <a:latin typeface="Times New Roman" panose="02020603050405020304" pitchFamily="18" charset="0"/>
              </a:rPr>
              <a:t>code</a:t>
            </a:r>
          </a:p>
          <a:p>
            <a:pPr eaLnBrk="1" hangingPunct="1"/>
            <a:r>
              <a:rPr lang="fr-FR" altLang="fr-FR" sz="2400" dirty="0">
                <a:latin typeface="Times New Roman" panose="02020603050405020304" pitchFamily="18" charset="0"/>
              </a:rPr>
              <a:t>nom</a:t>
            </a:r>
          </a:p>
          <a:p>
            <a:pPr eaLnBrk="1" hangingPunct="1"/>
            <a:r>
              <a:rPr lang="fr-FR" altLang="fr-FR" sz="2400" dirty="0">
                <a:latin typeface="Times New Roman" panose="02020603050405020304" pitchFamily="18" charset="0"/>
              </a:rPr>
              <a:t>tel</a:t>
            </a:r>
          </a:p>
          <a:p>
            <a:pPr eaLnBrk="1" hangingPunct="1"/>
            <a:r>
              <a:rPr lang="fr-FR" altLang="fr-FR" sz="2400" dirty="0">
                <a:latin typeface="Times New Roman" panose="02020603050405020304" pitchFamily="18" charset="0"/>
              </a:rPr>
              <a:t>fax</a:t>
            </a:r>
          </a:p>
        </p:txBody>
      </p:sp>
      <p:sp>
        <p:nvSpPr>
          <p:cNvPr id="19463" name="Oval 5">
            <a:extLst>
              <a:ext uri="{FF2B5EF4-FFF2-40B4-BE49-F238E27FC236}">
                <a16:creationId xmlns:a16="http://schemas.microsoft.com/office/drawing/2014/main" id="{4DBACFAB-1E7A-4C07-9EFB-BC0EB9F82E82}"/>
              </a:ext>
            </a:extLst>
          </p:cNvPr>
          <p:cNvSpPr>
            <a:spLocks noChangeArrowheads="1"/>
          </p:cNvSpPr>
          <p:nvPr/>
        </p:nvSpPr>
        <p:spPr bwMode="auto">
          <a:xfrm>
            <a:off x="3429000" y="2819400"/>
            <a:ext cx="1981200" cy="762000"/>
          </a:xfrm>
          <a:prstGeom prst="ellipse">
            <a:avLst/>
          </a:prstGeom>
          <a:noFill/>
          <a:ln w="25400">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fr-FR" altLang="fr-FR" sz="2400" dirty="0">
                <a:latin typeface="Times New Roman" panose="02020603050405020304" pitchFamily="18" charset="0"/>
              </a:rPr>
              <a:t>Prix</a:t>
            </a:r>
          </a:p>
          <a:p>
            <a:pPr algn="ctr" eaLnBrk="1" hangingPunct="1"/>
            <a:r>
              <a:rPr lang="fr-FR" altLang="fr-FR" sz="2400" dirty="0">
                <a:latin typeface="Times New Roman" panose="02020603050405020304" pitchFamily="18" charset="0"/>
              </a:rPr>
              <a:t>délais</a:t>
            </a:r>
          </a:p>
        </p:txBody>
      </p:sp>
      <p:sp>
        <p:nvSpPr>
          <p:cNvPr id="19464" name="Line 6">
            <a:extLst>
              <a:ext uri="{FF2B5EF4-FFF2-40B4-BE49-F238E27FC236}">
                <a16:creationId xmlns:a16="http://schemas.microsoft.com/office/drawing/2014/main" id="{7D4614C6-A38F-46FE-8C1B-D8E7B72B7AAD}"/>
              </a:ext>
            </a:extLst>
          </p:cNvPr>
          <p:cNvSpPr>
            <a:spLocks noChangeShapeType="1"/>
          </p:cNvSpPr>
          <p:nvPr/>
        </p:nvSpPr>
        <p:spPr bwMode="auto">
          <a:xfrm>
            <a:off x="5410200" y="3200400"/>
            <a:ext cx="1322388" cy="127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fr-FR" dirty="0"/>
          </a:p>
        </p:txBody>
      </p:sp>
      <p:sp>
        <p:nvSpPr>
          <p:cNvPr id="19465" name="Line 7">
            <a:extLst>
              <a:ext uri="{FF2B5EF4-FFF2-40B4-BE49-F238E27FC236}">
                <a16:creationId xmlns:a16="http://schemas.microsoft.com/office/drawing/2014/main" id="{0E076B49-6F33-424F-816C-578AF55A9611}"/>
              </a:ext>
            </a:extLst>
          </p:cNvPr>
          <p:cNvSpPr>
            <a:spLocks noChangeShapeType="1"/>
          </p:cNvSpPr>
          <p:nvPr/>
        </p:nvSpPr>
        <p:spPr bwMode="auto">
          <a:xfrm rot="-10777963">
            <a:off x="1981200" y="3200400"/>
            <a:ext cx="1447800" cy="158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fr-FR" dirty="0"/>
          </a:p>
        </p:txBody>
      </p:sp>
      <p:sp>
        <p:nvSpPr>
          <p:cNvPr id="19466" name="Text Box 8">
            <a:extLst>
              <a:ext uri="{FF2B5EF4-FFF2-40B4-BE49-F238E27FC236}">
                <a16:creationId xmlns:a16="http://schemas.microsoft.com/office/drawing/2014/main" id="{838B6F70-8462-46DF-BFD2-4DDB78DD6E6E}"/>
              </a:ext>
            </a:extLst>
          </p:cNvPr>
          <p:cNvSpPr txBox="1">
            <a:spLocks noChangeArrowheads="1"/>
          </p:cNvSpPr>
          <p:nvPr/>
        </p:nvSpPr>
        <p:spPr bwMode="auto">
          <a:xfrm>
            <a:off x="2498725" y="3165475"/>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latin typeface="Times New Roman" panose="02020603050405020304" pitchFamily="18" charset="0"/>
              </a:rPr>
              <a:t>1,N</a:t>
            </a:r>
          </a:p>
        </p:txBody>
      </p:sp>
      <p:sp>
        <p:nvSpPr>
          <p:cNvPr id="19467" name="Text Box 9">
            <a:extLst>
              <a:ext uri="{FF2B5EF4-FFF2-40B4-BE49-F238E27FC236}">
                <a16:creationId xmlns:a16="http://schemas.microsoft.com/office/drawing/2014/main" id="{B5949421-4F44-4506-8B40-927C5BE72C2D}"/>
              </a:ext>
            </a:extLst>
          </p:cNvPr>
          <p:cNvSpPr txBox="1">
            <a:spLocks noChangeArrowheads="1"/>
          </p:cNvSpPr>
          <p:nvPr/>
        </p:nvSpPr>
        <p:spPr bwMode="auto">
          <a:xfrm>
            <a:off x="5724525" y="3141663"/>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latin typeface="Times New Roman" panose="02020603050405020304" pitchFamily="18" charset="0"/>
              </a:rPr>
              <a:t>0,N</a:t>
            </a:r>
          </a:p>
        </p:txBody>
      </p:sp>
      <p:sp>
        <p:nvSpPr>
          <p:cNvPr id="19468" name="Rectangle 11">
            <a:extLst>
              <a:ext uri="{FF2B5EF4-FFF2-40B4-BE49-F238E27FC236}">
                <a16:creationId xmlns:a16="http://schemas.microsoft.com/office/drawing/2014/main" id="{15D492E2-60D2-406B-87A2-600E1BF88D64}"/>
              </a:ext>
            </a:extLst>
          </p:cNvPr>
          <p:cNvSpPr>
            <a:spLocks noChangeArrowheads="1"/>
          </p:cNvSpPr>
          <p:nvPr/>
        </p:nvSpPr>
        <p:spPr bwMode="auto">
          <a:xfrm>
            <a:off x="3276600" y="3867150"/>
            <a:ext cx="260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CC6600"/>
                </a:solidFill>
                <a:latin typeface="Times New Roman" panose="02020603050405020304" pitchFamily="18" charset="0"/>
              </a:rPr>
              <a:t>Approvisionnement</a:t>
            </a:r>
          </a:p>
        </p:txBody>
      </p:sp>
      <p:sp>
        <p:nvSpPr>
          <p:cNvPr id="397324" name="WordArt 12">
            <a:extLst>
              <a:ext uri="{FF2B5EF4-FFF2-40B4-BE49-F238E27FC236}">
                <a16:creationId xmlns:a16="http://schemas.microsoft.com/office/drawing/2014/main" id="{6CE1D79F-6B73-45FC-8641-19DF98E9113B}"/>
              </a:ext>
            </a:extLst>
          </p:cNvPr>
          <p:cNvSpPr>
            <a:spLocks noChangeArrowheads="1" noChangeShapeType="1" noTextEdit="1"/>
          </p:cNvSpPr>
          <p:nvPr/>
        </p:nvSpPr>
        <p:spPr bwMode="auto">
          <a:xfrm rot="489377">
            <a:off x="5076825" y="0"/>
            <a:ext cx="3743325" cy="3017838"/>
          </a:xfrm>
          <a:prstGeom prst="rect">
            <a:avLst/>
          </a:prstGeom>
        </p:spPr>
        <p:txBody>
          <a:bodyPr wrap="none" fromWordArt="1">
            <a:prstTxWarp prst="textSlantUp">
              <a:avLst>
                <a:gd name="adj" fmla="val 55556"/>
              </a:avLst>
            </a:prstTxWarp>
          </a:bodyPr>
          <a:lstStyle/>
          <a:p>
            <a:pPr algn="ctr"/>
            <a:r>
              <a:rPr lang="fr-FR" sz="3600" kern="10" dirty="0">
                <a:ln w="12700">
                  <a:solidFill>
                    <a:srgbClr val="FF6600"/>
                  </a:solidFill>
                  <a:round/>
                  <a:headEnd type="none" w="sm" len="sm"/>
                  <a:tailEnd type="none" w="sm" len="sm"/>
                </a:ln>
                <a:solidFill>
                  <a:srgbClr val="FFFF00"/>
                </a:solidFill>
                <a:latin typeface="Arial Black" panose="020B0A04020102020204" pitchFamily="34" charset="0"/>
              </a:rPr>
              <a:t>"donc" trois relation</a:t>
            </a:r>
          </a:p>
        </p:txBody>
      </p:sp>
      <p:sp>
        <p:nvSpPr>
          <p:cNvPr id="15" name="Rectangle 14">
            <a:extLst>
              <a:ext uri="{FF2B5EF4-FFF2-40B4-BE49-F238E27FC236}">
                <a16:creationId xmlns:a16="http://schemas.microsoft.com/office/drawing/2014/main" id="{75F8FBBE-3D7C-4E71-AF06-0CF0A3912F10}"/>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7" name="Espace réservé du numéro de diapositive 4">
            <a:extLst>
              <a:ext uri="{FF2B5EF4-FFF2-40B4-BE49-F238E27FC236}">
                <a16:creationId xmlns:a16="http://schemas.microsoft.com/office/drawing/2014/main" id="{AFCB46BE-9872-4622-93BA-7ADC31E682CF}"/>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45</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97324"/>
                                        </p:tgtEl>
                                        <p:attrNameLst>
                                          <p:attrName>style.visibility</p:attrName>
                                        </p:attrNameLst>
                                      </p:cBhvr>
                                      <p:to>
                                        <p:strVal val="visible"/>
                                      </p:to>
                                    </p:set>
                                    <p:animEffect transition="in" filter="diamond(in)">
                                      <p:cBhvr>
                                        <p:cTn id="7" dur="1000"/>
                                        <p:tgtEl>
                                          <p:spTgt spid="397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8611F9E0-6949-4985-B9B8-4C474901ACD3}"/>
              </a:ext>
            </a:extLst>
          </p:cNvPr>
          <p:cNvSpPr>
            <a:spLocks noGrp="1" noChangeArrowheads="1"/>
          </p:cNvSpPr>
          <p:nvPr>
            <p:ph type="title"/>
          </p:nvPr>
        </p:nvSpPr>
        <p:spPr>
          <a:xfrm>
            <a:off x="1403350" y="476250"/>
            <a:ext cx="5940425" cy="1223963"/>
          </a:xfrm>
        </p:spPr>
        <p:txBody>
          <a:bodyPr>
            <a:normAutofit fontScale="90000"/>
          </a:bodyPr>
          <a:lstStyle/>
          <a:p>
            <a:pPr eaLnBrk="1" hangingPunct="1"/>
            <a:r>
              <a:rPr lang="fr-FR" altLang="fr-FR" sz="4000" dirty="0"/>
              <a:t>Conséquences du MCD ? La solution s’impose …</a:t>
            </a:r>
            <a:br>
              <a:rPr lang="fr-FR" altLang="fr-FR" sz="4000" dirty="0"/>
            </a:br>
            <a:endParaRPr lang="fr-FR" altLang="fr-FR" sz="4000" dirty="0"/>
          </a:p>
        </p:txBody>
      </p:sp>
      <p:sp>
        <p:nvSpPr>
          <p:cNvPr id="20485" name="Rectangle 3">
            <a:extLst>
              <a:ext uri="{FF2B5EF4-FFF2-40B4-BE49-F238E27FC236}">
                <a16:creationId xmlns:a16="http://schemas.microsoft.com/office/drawing/2014/main" id="{CE259572-FEC1-4CA1-98D6-9D508641F4A3}"/>
              </a:ext>
            </a:extLst>
          </p:cNvPr>
          <p:cNvSpPr>
            <a:spLocks noGrp="1" noChangeArrowheads="1"/>
          </p:cNvSpPr>
          <p:nvPr>
            <p:ph type="body" idx="1"/>
          </p:nvPr>
        </p:nvSpPr>
        <p:spPr/>
        <p:txBody>
          <a:bodyPr/>
          <a:lstStyle/>
          <a:p>
            <a:pPr eaLnBrk="1" hangingPunct="1"/>
            <a:r>
              <a:rPr lang="fr-FR" altLang="fr-FR" dirty="0"/>
              <a:t>Trois relations</a:t>
            </a:r>
          </a:p>
        </p:txBody>
      </p:sp>
      <p:sp>
        <p:nvSpPr>
          <p:cNvPr id="20486" name="Text Box 4">
            <a:extLst>
              <a:ext uri="{FF2B5EF4-FFF2-40B4-BE49-F238E27FC236}">
                <a16:creationId xmlns:a16="http://schemas.microsoft.com/office/drawing/2014/main" id="{DBC7A5EB-9EEF-4C2D-8088-2342504BAAB1}"/>
              </a:ext>
            </a:extLst>
          </p:cNvPr>
          <p:cNvSpPr txBox="1">
            <a:spLocks noChangeArrowheads="1"/>
          </p:cNvSpPr>
          <p:nvPr/>
        </p:nvSpPr>
        <p:spPr bwMode="auto">
          <a:xfrm>
            <a:off x="977409" y="3151163"/>
            <a:ext cx="1680684" cy="2123658"/>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u="sng" dirty="0" err="1">
                <a:solidFill>
                  <a:srgbClr val="FE3802"/>
                </a:solidFill>
                <a:latin typeface="Times New Roman" panose="02020603050405020304" pitchFamily="18" charset="0"/>
              </a:rPr>
              <a:t>Ref</a:t>
            </a:r>
            <a:endParaRPr lang="fr-FR" altLang="fr-FR" sz="2400" b="1" u="sng" dirty="0">
              <a:solidFill>
                <a:srgbClr val="FE3802"/>
              </a:solidFill>
              <a:latin typeface="Times New Roman" panose="02020603050405020304" pitchFamily="18" charset="0"/>
            </a:endParaRPr>
          </a:p>
          <a:p>
            <a:pPr eaLnBrk="1" hangingPunct="1"/>
            <a:r>
              <a:rPr lang="fr-FR" altLang="fr-FR" sz="2400" dirty="0">
                <a:latin typeface="Times New Roman" panose="02020603050405020304" pitchFamily="18" charset="0"/>
              </a:rPr>
              <a:t>libellé</a:t>
            </a:r>
          </a:p>
          <a:p>
            <a:pPr eaLnBrk="1" hangingPunct="1"/>
            <a:r>
              <a:rPr lang="fr-FR" altLang="fr-FR" sz="2400" dirty="0">
                <a:latin typeface="Times New Roman" panose="02020603050405020304" pitchFamily="18" charset="0"/>
              </a:rPr>
              <a:t>poids</a:t>
            </a:r>
          </a:p>
          <a:p>
            <a:pPr eaLnBrk="1" hangingPunct="1"/>
            <a:r>
              <a:rPr lang="fr-FR" altLang="fr-FR" sz="2400" dirty="0">
                <a:latin typeface="Times New Roman" panose="02020603050405020304" pitchFamily="18" charset="0"/>
              </a:rPr>
              <a:t>stock</a:t>
            </a:r>
          </a:p>
          <a:p>
            <a:pPr eaLnBrk="1" hangingPunct="1">
              <a:spcBef>
                <a:spcPct val="50000"/>
              </a:spcBef>
            </a:pPr>
            <a:endParaRPr lang="fr-FR" altLang="fr-FR" sz="2400" dirty="0">
              <a:latin typeface="Times New Roman" panose="02020603050405020304" pitchFamily="18" charset="0"/>
            </a:endParaRPr>
          </a:p>
        </p:txBody>
      </p:sp>
      <p:sp>
        <p:nvSpPr>
          <p:cNvPr id="20487" name="Text Box 5">
            <a:extLst>
              <a:ext uri="{FF2B5EF4-FFF2-40B4-BE49-F238E27FC236}">
                <a16:creationId xmlns:a16="http://schemas.microsoft.com/office/drawing/2014/main" id="{7F54DB65-AFD3-45D4-9098-749ABCA7FF81}"/>
              </a:ext>
            </a:extLst>
          </p:cNvPr>
          <p:cNvSpPr txBox="1">
            <a:spLocks noChangeArrowheads="1"/>
          </p:cNvSpPr>
          <p:nvPr/>
        </p:nvSpPr>
        <p:spPr bwMode="auto">
          <a:xfrm>
            <a:off x="6292022" y="3200400"/>
            <a:ext cx="1680685" cy="2123658"/>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u="sng" dirty="0">
                <a:solidFill>
                  <a:srgbClr val="FE3802"/>
                </a:solidFill>
                <a:latin typeface="Times New Roman" panose="02020603050405020304" pitchFamily="18" charset="0"/>
              </a:rPr>
              <a:t>Code</a:t>
            </a:r>
          </a:p>
          <a:p>
            <a:pPr eaLnBrk="1" hangingPunct="1"/>
            <a:r>
              <a:rPr lang="fr-FR" altLang="fr-FR" sz="2400" dirty="0">
                <a:latin typeface="Times New Roman" panose="02020603050405020304" pitchFamily="18" charset="0"/>
              </a:rPr>
              <a:t>nom</a:t>
            </a:r>
          </a:p>
          <a:p>
            <a:pPr eaLnBrk="1" hangingPunct="1"/>
            <a:r>
              <a:rPr lang="fr-FR" altLang="fr-FR" sz="2400" dirty="0">
                <a:latin typeface="Times New Roman" panose="02020603050405020304" pitchFamily="18" charset="0"/>
              </a:rPr>
              <a:t>tel</a:t>
            </a:r>
          </a:p>
          <a:p>
            <a:pPr eaLnBrk="1" hangingPunct="1"/>
            <a:r>
              <a:rPr lang="fr-FR" altLang="fr-FR" sz="2400" dirty="0">
                <a:latin typeface="Times New Roman" panose="02020603050405020304" pitchFamily="18" charset="0"/>
              </a:rPr>
              <a:t>fax</a:t>
            </a:r>
          </a:p>
          <a:p>
            <a:pPr eaLnBrk="1" hangingPunct="1">
              <a:spcBef>
                <a:spcPct val="50000"/>
              </a:spcBef>
            </a:pPr>
            <a:endParaRPr lang="fr-FR" altLang="fr-FR" sz="2400" dirty="0">
              <a:latin typeface="Times New Roman" panose="02020603050405020304" pitchFamily="18" charset="0"/>
            </a:endParaRPr>
          </a:p>
        </p:txBody>
      </p:sp>
      <p:sp>
        <p:nvSpPr>
          <p:cNvPr id="20488" name="Rectangle 6">
            <a:extLst>
              <a:ext uri="{FF2B5EF4-FFF2-40B4-BE49-F238E27FC236}">
                <a16:creationId xmlns:a16="http://schemas.microsoft.com/office/drawing/2014/main" id="{F0677EB8-5B2D-4436-94E1-73578E46A854}"/>
              </a:ext>
            </a:extLst>
          </p:cNvPr>
          <p:cNvSpPr>
            <a:spLocks noChangeArrowheads="1"/>
          </p:cNvSpPr>
          <p:nvPr/>
        </p:nvSpPr>
        <p:spPr bwMode="auto">
          <a:xfrm>
            <a:off x="3528954" y="3200400"/>
            <a:ext cx="1680684" cy="2123658"/>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u="sng" dirty="0" err="1">
                <a:solidFill>
                  <a:srgbClr val="FE3802"/>
                </a:solidFill>
                <a:latin typeface="Times New Roman" panose="02020603050405020304" pitchFamily="18" charset="0"/>
              </a:rPr>
              <a:t>Ref</a:t>
            </a:r>
            <a:endParaRPr lang="fr-FR" altLang="fr-FR" sz="2400" b="1" u="sng" dirty="0">
              <a:solidFill>
                <a:srgbClr val="FE3802"/>
              </a:solidFill>
              <a:latin typeface="Times New Roman" panose="02020603050405020304" pitchFamily="18" charset="0"/>
            </a:endParaRPr>
          </a:p>
          <a:p>
            <a:pPr eaLnBrk="1" hangingPunct="1"/>
            <a:r>
              <a:rPr lang="fr-FR" altLang="fr-FR" sz="2400" b="1" u="sng" dirty="0">
                <a:solidFill>
                  <a:srgbClr val="FE3802"/>
                </a:solidFill>
                <a:latin typeface="Times New Roman" panose="02020603050405020304" pitchFamily="18" charset="0"/>
              </a:rPr>
              <a:t>Code</a:t>
            </a:r>
          </a:p>
          <a:p>
            <a:pPr eaLnBrk="1" hangingPunct="1"/>
            <a:r>
              <a:rPr lang="fr-FR" altLang="fr-FR" sz="2400" dirty="0">
                <a:latin typeface="Times New Roman" panose="02020603050405020304" pitchFamily="18" charset="0"/>
              </a:rPr>
              <a:t>Prix</a:t>
            </a:r>
          </a:p>
          <a:p>
            <a:pPr eaLnBrk="1" hangingPunct="1"/>
            <a:r>
              <a:rPr lang="fr-FR" altLang="fr-FR" sz="2400" dirty="0">
                <a:latin typeface="Times New Roman" panose="02020603050405020304" pitchFamily="18" charset="0"/>
              </a:rPr>
              <a:t>Délais</a:t>
            </a:r>
          </a:p>
          <a:p>
            <a:pPr eaLnBrk="1" hangingPunct="1">
              <a:spcBef>
                <a:spcPct val="50000"/>
              </a:spcBef>
            </a:pPr>
            <a:endParaRPr lang="fr-FR" altLang="fr-FR" sz="2400" b="1" dirty="0">
              <a:solidFill>
                <a:srgbClr val="FE3802"/>
              </a:solidFill>
              <a:latin typeface="Times New Roman" panose="02020603050405020304" pitchFamily="18" charset="0"/>
            </a:endParaRPr>
          </a:p>
        </p:txBody>
      </p:sp>
      <p:sp>
        <p:nvSpPr>
          <p:cNvPr id="20489" name="Rectangle 8">
            <a:extLst>
              <a:ext uri="{FF2B5EF4-FFF2-40B4-BE49-F238E27FC236}">
                <a16:creationId xmlns:a16="http://schemas.microsoft.com/office/drawing/2014/main" id="{004D2D2B-DD4D-4363-8377-D8ACA2A947EA}"/>
              </a:ext>
            </a:extLst>
          </p:cNvPr>
          <p:cNvSpPr>
            <a:spLocks noChangeArrowheads="1"/>
          </p:cNvSpPr>
          <p:nvPr/>
        </p:nvSpPr>
        <p:spPr bwMode="auto">
          <a:xfrm>
            <a:off x="829994" y="2708275"/>
            <a:ext cx="2021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ctr"/>
            <a:r>
              <a:rPr lang="fr-FR" altLang="fr-FR" dirty="0">
                <a:solidFill>
                  <a:srgbClr val="CC6600"/>
                </a:solidFill>
                <a:latin typeface="Verdana" panose="020B0604030504040204" pitchFamily="34" charset="0"/>
              </a:rPr>
              <a:t>Produits</a:t>
            </a:r>
          </a:p>
        </p:txBody>
      </p:sp>
      <p:sp>
        <p:nvSpPr>
          <p:cNvPr id="20490" name="Rectangle 9">
            <a:extLst>
              <a:ext uri="{FF2B5EF4-FFF2-40B4-BE49-F238E27FC236}">
                <a16:creationId xmlns:a16="http://schemas.microsoft.com/office/drawing/2014/main" id="{7E9B0999-2435-45D6-9DB2-37A800B62D02}"/>
              </a:ext>
            </a:extLst>
          </p:cNvPr>
          <p:cNvSpPr>
            <a:spLocks noChangeArrowheads="1"/>
          </p:cNvSpPr>
          <p:nvPr/>
        </p:nvSpPr>
        <p:spPr bwMode="auto">
          <a:xfrm>
            <a:off x="3159702" y="2708275"/>
            <a:ext cx="2419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fr-FR" altLang="fr-FR" dirty="0">
                <a:solidFill>
                  <a:srgbClr val="CC6600"/>
                </a:solidFill>
                <a:latin typeface="Verdana" panose="020B0604030504040204" pitchFamily="34" charset="0"/>
              </a:rPr>
              <a:t>Approvisionnement</a:t>
            </a:r>
          </a:p>
        </p:txBody>
      </p:sp>
      <p:sp>
        <p:nvSpPr>
          <p:cNvPr id="20491" name="Rectangle 10">
            <a:extLst>
              <a:ext uri="{FF2B5EF4-FFF2-40B4-BE49-F238E27FC236}">
                <a16:creationId xmlns:a16="http://schemas.microsoft.com/office/drawing/2014/main" id="{4387CDC0-4A97-42F0-A247-EF2E7C594E3C}"/>
              </a:ext>
            </a:extLst>
          </p:cNvPr>
          <p:cNvSpPr>
            <a:spLocks noChangeArrowheads="1"/>
          </p:cNvSpPr>
          <p:nvPr/>
        </p:nvSpPr>
        <p:spPr bwMode="auto">
          <a:xfrm>
            <a:off x="5886613" y="2748244"/>
            <a:ext cx="2419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fr-FR" altLang="fr-FR" dirty="0">
                <a:solidFill>
                  <a:srgbClr val="CC6600"/>
                </a:solidFill>
              </a:rPr>
              <a:t>Fournisseurs</a:t>
            </a:r>
          </a:p>
        </p:txBody>
      </p:sp>
      <p:pic>
        <p:nvPicPr>
          <p:cNvPr id="20492" name="Picture 11">
            <a:extLst>
              <a:ext uri="{FF2B5EF4-FFF2-40B4-BE49-F238E27FC236}">
                <a16:creationId xmlns:a16="http://schemas.microsoft.com/office/drawing/2014/main" id="{51FE195E-8D6A-44E5-A4E1-D37793FB8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41" t="30841" r="7713" b="30357"/>
          <a:stretch>
            <a:fillRect/>
          </a:stretch>
        </p:blipFill>
        <p:spPr bwMode="auto">
          <a:xfrm>
            <a:off x="4572000" y="1484313"/>
            <a:ext cx="4033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A0905112-90E7-4F7E-85F1-DECC02EFDE18}"/>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5" name="Espace réservé du numéro de diapositive 4">
            <a:extLst>
              <a:ext uri="{FF2B5EF4-FFF2-40B4-BE49-F238E27FC236}">
                <a16:creationId xmlns:a16="http://schemas.microsoft.com/office/drawing/2014/main" id="{6E385953-77E2-4DD7-ADD3-177680C94F4C}"/>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46</a:t>
            </a:fld>
            <a:endParaRPr lang="fr-F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9262CED5-F208-416C-A6A8-70A6F0E5B561}"/>
              </a:ext>
            </a:extLst>
          </p:cNvPr>
          <p:cNvSpPr>
            <a:spLocks noGrp="1" noChangeArrowheads="1"/>
          </p:cNvSpPr>
          <p:nvPr>
            <p:ph type="title"/>
          </p:nvPr>
        </p:nvSpPr>
        <p:spPr>
          <a:xfrm>
            <a:off x="574675" y="476250"/>
            <a:ext cx="8245475" cy="531813"/>
          </a:xfrm>
        </p:spPr>
        <p:txBody>
          <a:bodyPr>
            <a:normAutofit fontScale="90000"/>
          </a:bodyPr>
          <a:lstStyle/>
          <a:p>
            <a:pPr eaLnBrk="1" hangingPunct="1"/>
            <a:r>
              <a:rPr lang="en-US" altLang="fr-FR" dirty="0"/>
              <a:t>Cas 1: une cardinalité maxi à 1</a:t>
            </a:r>
          </a:p>
        </p:txBody>
      </p:sp>
      <p:sp>
        <p:nvSpPr>
          <p:cNvPr id="21509" name="Rectangle 4">
            <a:extLst>
              <a:ext uri="{FF2B5EF4-FFF2-40B4-BE49-F238E27FC236}">
                <a16:creationId xmlns:a16="http://schemas.microsoft.com/office/drawing/2014/main" id="{41064738-4072-44FE-A352-F4DA82530930}"/>
              </a:ext>
            </a:extLst>
          </p:cNvPr>
          <p:cNvSpPr>
            <a:spLocks noChangeArrowheads="1"/>
          </p:cNvSpPr>
          <p:nvPr/>
        </p:nvSpPr>
        <p:spPr bwMode="auto">
          <a:xfrm>
            <a:off x="1905000" y="32004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Code</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Montant</a:t>
            </a:r>
          </a:p>
        </p:txBody>
      </p:sp>
      <p:sp>
        <p:nvSpPr>
          <p:cNvPr id="21510" name="Rectangle 5">
            <a:extLst>
              <a:ext uri="{FF2B5EF4-FFF2-40B4-BE49-F238E27FC236}">
                <a16:creationId xmlns:a16="http://schemas.microsoft.com/office/drawing/2014/main" id="{2181493F-3041-4471-B8D1-76BDDC35B3F8}"/>
              </a:ext>
            </a:extLst>
          </p:cNvPr>
          <p:cNvSpPr>
            <a:spLocks noChangeArrowheads="1"/>
          </p:cNvSpPr>
          <p:nvPr/>
        </p:nvSpPr>
        <p:spPr bwMode="auto">
          <a:xfrm>
            <a:off x="5867400" y="31242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Refcli</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Nom</a:t>
            </a:r>
          </a:p>
          <a:p>
            <a:pPr algn="ctr" eaLnBrk="1" hangingPunct="1"/>
            <a:r>
              <a:rPr lang="en-US" altLang="fr-FR" sz="2400" dirty="0">
                <a:latin typeface="Times New Roman" panose="02020603050405020304" pitchFamily="18" charset="0"/>
              </a:rPr>
              <a:t>Tel</a:t>
            </a:r>
          </a:p>
        </p:txBody>
      </p:sp>
      <p:sp>
        <p:nvSpPr>
          <p:cNvPr id="21511" name="Text Box 6">
            <a:extLst>
              <a:ext uri="{FF2B5EF4-FFF2-40B4-BE49-F238E27FC236}">
                <a16:creationId xmlns:a16="http://schemas.microsoft.com/office/drawing/2014/main" id="{125F6976-BBC4-41C2-B063-D82403882B48}"/>
              </a:ext>
            </a:extLst>
          </p:cNvPr>
          <p:cNvSpPr txBox="1">
            <a:spLocks noChangeArrowheads="1"/>
          </p:cNvSpPr>
          <p:nvPr/>
        </p:nvSpPr>
        <p:spPr bwMode="auto">
          <a:xfrm>
            <a:off x="1752600" y="2743200"/>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Commande</a:t>
            </a:r>
          </a:p>
        </p:txBody>
      </p:sp>
      <p:sp>
        <p:nvSpPr>
          <p:cNvPr id="21512" name="Text Box 7">
            <a:extLst>
              <a:ext uri="{FF2B5EF4-FFF2-40B4-BE49-F238E27FC236}">
                <a16:creationId xmlns:a16="http://schemas.microsoft.com/office/drawing/2014/main" id="{04616FA4-6336-4F89-9128-6F3C505AD557}"/>
              </a:ext>
            </a:extLst>
          </p:cNvPr>
          <p:cNvSpPr txBox="1">
            <a:spLocks noChangeArrowheads="1"/>
          </p:cNvSpPr>
          <p:nvPr/>
        </p:nvSpPr>
        <p:spPr bwMode="auto">
          <a:xfrm>
            <a:off x="6019800" y="2667000"/>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Client</a:t>
            </a:r>
          </a:p>
        </p:txBody>
      </p:sp>
      <p:sp>
        <p:nvSpPr>
          <p:cNvPr id="21513" name="Oval 8">
            <a:extLst>
              <a:ext uri="{FF2B5EF4-FFF2-40B4-BE49-F238E27FC236}">
                <a16:creationId xmlns:a16="http://schemas.microsoft.com/office/drawing/2014/main" id="{CC93BE8A-9C83-4194-B3E8-AEFF3FAD2736}"/>
              </a:ext>
            </a:extLst>
          </p:cNvPr>
          <p:cNvSpPr>
            <a:spLocks noChangeArrowheads="1"/>
          </p:cNvSpPr>
          <p:nvPr/>
        </p:nvSpPr>
        <p:spPr bwMode="auto">
          <a:xfrm>
            <a:off x="4267200" y="4343400"/>
            <a:ext cx="685800" cy="381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fr-FR" altLang="fr-FR" dirty="0"/>
              <a:t>Date</a:t>
            </a:r>
          </a:p>
        </p:txBody>
      </p:sp>
      <p:sp>
        <p:nvSpPr>
          <p:cNvPr id="21514" name="Line 9">
            <a:extLst>
              <a:ext uri="{FF2B5EF4-FFF2-40B4-BE49-F238E27FC236}">
                <a16:creationId xmlns:a16="http://schemas.microsoft.com/office/drawing/2014/main" id="{0FD86E01-9B23-4C4D-A502-EA7AB86F6A89}"/>
              </a:ext>
            </a:extLst>
          </p:cNvPr>
          <p:cNvSpPr>
            <a:spLocks noChangeShapeType="1"/>
          </p:cNvSpPr>
          <p:nvPr/>
        </p:nvSpPr>
        <p:spPr bwMode="auto">
          <a:xfrm>
            <a:off x="3276600" y="3886200"/>
            <a:ext cx="10668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21515" name="Line 10">
            <a:extLst>
              <a:ext uri="{FF2B5EF4-FFF2-40B4-BE49-F238E27FC236}">
                <a16:creationId xmlns:a16="http://schemas.microsoft.com/office/drawing/2014/main" id="{E7D9889C-7661-45A0-BDE6-552C14CB0A49}"/>
              </a:ext>
            </a:extLst>
          </p:cNvPr>
          <p:cNvSpPr>
            <a:spLocks noChangeShapeType="1"/>
          </p:cNvSpPr>
          <p:nvPr/>
        </p:nvSpPr>
        <p:spPr bwMode="auto">
          <a:xfrm flipV="1">
            <a:off x="4953000" y="39624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21516" name="Text Box 11">
            <a:extLst>
              <a:ext uri="{FF2B5EF4-FFF2-40B4-BE49-F238E27FC236}">
                <a16:creationId xmlns:a16="http://schemas.microsoft.com/office/drawing/2014/main" id="{A7509016-48CD-4999-97DE-2544387E7CC7}"/>
              </a:ext>
            </a:extLst>
          </p:cNvPr>
          <p:cNvSpPr txBox="1">
            <a:spLocks noChangeArrowheads="1"/>
          </p:cNvSpPr>
          <p:nvPr/>
        </p:nvSpPr>
        <p:spPr bwMode="auto">
          <a:xfrm>
            <a:off x="3429000" y="3530600"/>
            <a:ext cx="590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1,</a:t>
            </a:r>
            <a:r>
              <a:rPr lang="en-US" altLang="fr-FR" sz="2800" b="1" dirty="0">
                <a:solidFill>
                  <a:srgbClr val="339933"/>
                </a:solidFill>
                <a:latin typeface="Times New Roman" panose="02020603050405020304" pitchFamily="18" charset="0"/>
              </a:rPr>
              <a:t>1</a:t>
            </a:r>
            <a:endParaRPr lang="en-US" altLang="fr-FR" sz="2400" dirty="0">
              <a:latin typeface="Times New Roman" panose="02020603050405020304" pitchFamily="18" charset="0"/>
            </a:endParaRPr>
          </a:p>
        </p:txBody>
      </p:sp>
      <p:sp>
        <p:nvSpPr>
          <p:cNvPr id="21517" name="Text Box 12">
            <a:extLst>
              <a:ext uri="{FF2B5EF4-FFF2-40B4-BE49-F238E27FC236}">
                <a16:creationId xmlns:a16="http://schemas.microsoft.com/office/drawing/2014/main" id="{866946F1-21F7-4652-B84C-F3204945B055}"/>
              </a:ext>
            </a:extLst>
          </p:cNvPr>
          <p:cNvSpPr txBox="1">
            <a:spLocks noChangeArrowheads="1"/>
          </p:cNvSpPr>
          <p:nvPr/>
        </p:nvSpPr>
        <p:spPr bwMode="auto">
          <a:xfrm>
            <a:off x="5029200" y="37338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0,N</a:t>
            </a:r>
          </a:p>
        </p:txBody>
      </p:sp>
      <p:sp>
        <p:nvSpPr>
          <p:cNvPr id="21518" name="Text Box 13">
            <a:extLst>
              <a:ext uri="{FF2B5EF4-FFF2-40B4-BE49-F238E27FC236}">
                <a16:creationId xmlns:a16="http://schemas.microsoft.com/office/drawing/2014/main" id="{1ACB44B4-47CB-4BEF-8958-ED6F5CD5862E}"/>
              </a:ext>
            </a:extLst>
          </p:cNvPr>
          <p:cNvSpPr txBox="1">
            <a:spLocks noChangeArrowheads="1"/>
          </p:cNvSpPr>
          <p:nvPr/>
        </p:nvSpPr>
        <p:spPr bwMode="auto">
          <a:xfrm>
            <a:off x="3870325" y="4613275"/>
            <a:ext cx="1789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appartenance</a:t>
            </a:r>
          </a:p>
        </p:txBody>
      </p:sp>
      <p:sp>
        <p:nvSpPr>
          <p:cNvPr id="16" name="Rectangle 15">
            <a:extLst>
              <a:ext uri="{FF2B5EF4-FFF2-40B4-BE49-F238E27FC236}">
                <a16:creationId xmlns:a16="http://schemas.microsoft.com/office/drawing/2014/main" id="{D25A2035-8D25-47C7-A30F-C2545B9FCFC2}"/>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8" name="Espace réservé du numéro de diapositive 4">
            <a:extLst>
              <a:ext uri="{FF2B5EF4-FFF2-40B4-BE49-F238E27FC236}">
                <a16:creationId xmlns:a16="http://schemas.microsoft.com/office/drawing/2014/main" id="{0229AD05-EDF0-4F1C-ACBD-8CF8FB070821}"/>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47</a:t>
            </a:fld>
            <a:endParaRPr lang="fr-F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0759F2B5-7BC5-475D-843B-A9BFC49D64BA}"/>
              </a:ext>
            </a:extLst>
          </p:cNvPr>
          <p:cNvSpPr>
            <a:spLocks noGrp="1" noChangeArrowheads="1"/>
          </p:cNvSpPr>
          <p:nvPr>
            <p:ph type="title"/>
          </p:nvPr>
        </p:nvSpPr>
        <p:spPr>
          <a:xfrm>
            <a:off x="684213" y="333375"/>
            <a:ext cx="7772400" cy="1143000"/>
          </a:xfrm>
        </p:spPr>
        <p:txBody>
          <a:bodyPr/>
          <a:lstStyle/>
          <a:p>
            <a:pPr eaLnBrk="1" hangingPunct="1"/>
            <a:r>
              <a:rPr lang="fr-FR" altLang="fr-FR" dirty="0"/>
              <a:t>La solution s’impose </a:t>
            </a:r>
          </a:p>
        </p:txBody>
      </p:sp>
      <p:sp>
        <p:nvSpPr>
          <p:cNvPr id="22533" name="Rectangle 3">
            <a:extLst>
              <a:ext uri="{FF2B5EF4-FFF2-40B4-BE49-F238E27FC236}">
                <a16:creationId xmlns:a16="http://schemas.microsoft.com/office/drawing/2014/main" id="{62F1A76C-2F46-4D8F-B48B-C88CE79141AA}"/>
              </a:ext>
            </a:extLst>
          </p:cNvPr>
          <p:cNvSpPr>
            <a:spLocks noGrp="1" noChangeArrowheads="1"/>
          </p:cNvSpPr>
          <p:nvPr>
            <p:ph type="body" idx="1"/>
          </p:nvPr>
        </p:nvSpPr>
        <p:spPr>
          <a:xfrm>
            <a:off x="539750" y="1773238"/>
            <a:ext cx="8397875" cy="4267200"/>
          </a:xfrm>
        </p:spPr>
        <p:txBody>
          <a:bodyPr/>
          <a:lstStyle/>
          <a:p>
            <a:pPr eaLnBrk="1" hangingPunct="1"/>
            <a:r>
              <a:rPr lang="fr-FR" altLang="fr-FR" dirty="0"/>
              <a:t>Deux relations</a:t>
            </a:r>
          </a:p>
        </p:txBody>
      </p:sp>
      <p:sp>
        <p:nvSpPr>
          <p:cNvPr id="22534" name="Text Box 4">
            <a:extLst>
              <a:ext uri="{FF2B5EF4-FFF2-40B4-BE49-F238E27FC236}">
                <a16:creationId xmlns:a16="http://schemas.microsoft.com/office/drawing/2014/main" id="{D5C3DE89-E559-4C12-8FA9-9678A2A52E45}"/>
              </a:ext>
            </a:extLst>
          </p:cNvPr>
          <p:cNvSpPr txBox="1">
            <a:spLocks noChangeArrowheads="1"/>
          </p:cNvSpPr>
          <p:nvPr/>
        </p:nvSpPr>
        <p:spPr bwMode="auto">
          <a:xfrm>
            <a:off x="2205038" y="3273425"/>
            <a:ext cx="1357312" cy="1590675"/>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dirty="0">
                <a:solidFill>
                  <a:srgbClr val="FE3802"/>
                </a:solidFill>
                <a:latin typeface="Times New Roman" panose="02020603050405020304" pitchFamily="18" charset="0"/>
              </a:rPr>
              <a:t>Code</a:t>
            </a:r>
          </a:p>
          <a:p>
            <a:pPr eaLnBrk="1" hangingPunct="1"/>
            <a:r>
              <a:rPr lang="fr-FR" altLang="fr-FR" sz="2400" dirty="0">
                <a:latin typeface="Times New Roman" panose="02020603050405020304" pitchFamily="18" charset="0"/>
              </a:rPr>
              <a:t>Montant</a:t>
            </a:r>
          </a:p>
          <a:p>
            <a:pPr eaLnBrk="1" hangingPunct="1"/>
            <a:r>
              <a:rPr lang="fr-FR" altLang="fr-FR" sz="2400" dirty="0">
                <a:solidFill>
                  <a:srgbClr val="009900"/>
                </a:solidFill>
                <a:latin typeface="Times New Roman" panose="02020603050405020304" pitchFamily="18" charset="0"/>
              </a:rPr>
              <a:t>Date</a:t>
            </a:r>
          </a:p>
          <a:p>
            <a:pPr eaLnBrk="1" hangingPunct="1"/>
            <a:r>
              <a:rPr lang="fr-FR" altLang="fr-FR" sz="2400" dirty="0">
                <a:solidFill>
                  <a:srgbClr val="009900"/>
                </a:solidFill>
                <a:latin typeface="Times New Roman" panose="02020603050405020304" pitchFamily="18" charset="0"/>
              </a:rPr>
              <a:t>Refcli</a:t>
            </a:r>
          </a:p>
        </p:txBody>
      </p:sp>
      <p:sp>
        <p:nvSpPr>
          <p:cNvPr id="22535" name="Text Box 5">
            <a:extLst>
              <a:ext uri="{FF2B5EF4-FFF2-40B4-BE49-F238E27FC236}">
                <a16:creationId xmlns:a16="http://schemas.microsoft.com/office/drawing/2014/main" id="{8FF6A005-2503-4F4B-9138-922265D3671D}"/>
              </a:ext>
            </a:extLst>
          </p:cNvPr>
          <p:cNvSpPr txBox="1">
            <a:spLocks noChangeArrowheads="1"/>
          </p:cNvSpPr>
          <p:nvPr/>
        </p:nvSpPr>
        <p:spPr bwMode="auto">
          <a:xfrm>
            <a:off x="5872163" y="3344863"/>
            <a:ext cx="1143000" cy="1225550"/>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dirty="0">
                <a:solidFill>
                  <a:srgbClr val="FE3802"/>
                </a:solidFill>
                <a:latin typeface="Times New Roman" panose="02020603050405020304" pitchFamily="18" charset="0"/>
              </a:rPr>
              <a:t>Refcli</a:t>
            </a:r>
            <a:r>
              <a:rPr lang="fr-FR" altLang="fr-FR" sz="2400" dirty="0">
                <a:latin typeface="Times New Roman" panose="02020603050405020304" pitchFamily="18" charset="0"/>
              </a:rPr>
              <a:t>Nom</a:t>
            </a:r>
          </a:p>
          <a:p>
            <a:pPr eaLnBrk="1" hangingPunct="1"/>
            <a:r>
              <a:rPr lang="fr-FR" altLang="fr-FR" sz="2400" dirty="0">
                <a:latin typeface="Times New Roman" panose="02020603050405020304" pitchFamily="18" charset="0"/>
              </a:rPr>
              <a:t>Tel</a:t>
            </a:r>
          </a:p>
        </p:txBody>
      </p:sp>
      <p:sp>
        <p:nvSpPr>
          <p:cNvPr id="22536" name="Rectangle 6">
            <a:extLst>
              <a:ext uri="{FF2B5EF4-FFF2-40B4-BE49-F238E27FC236}">
                <a16:creationId xmlns:a16="http://schemas.microsoft.com/office/drawing/2014/main" id="{3A6741EB-F624-445D-8ECB-DE8F91B66613}"/>
              </a:ext>
            </a:extLst>
          </p:cNvPr>
          <p:cNvSpPr>
            <a:spLocks noChangeArrowheads="1"/>
          </p:cNvSpPr>
          <p:nvPr/>
        </p:nvSpPr>
        <p:spPr bwMode="auto">
          <a:xfrm>
            <a:off x="2051050" y="2781300"/>
            <a:ext cx="1487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dirty="0">
                <a:solidFill>
                  <a:srgbClr val="CC6600"/>
                </a:solidFill>
              </a:rPr>
              <a:t>Commande</a:t>
            </a:r>
          </a:p>
        </p:txBody>
      </p:sp>
      <p:sp>
        <p:nvSpPr>
          <p:cNvPr id="22537" name="Rectangle 7">
            <a:extLst>
              <a:ext uri="{FF2B5EF4-FFF2-40B4-BE49-F238E27FC236}">
                <a16:creationId xmlns:a16="http://schemas.microsoft.com/office/drawing/2014/main" id="{4BAFC301-48B4-4F9F-A0FF-F5A7E3ADBB24}"/>
              </a:ext>
            </a:extLst>
          </p:cNvPr>
          <p:cNvSpPr>
            <a:spLocks noChangeArrowheads="1"/>
          </p:cNvSpPr>
          <p:nvPr/>
        </p:nvSpPr>
        <p:spPr bwMode="auto">
          <a:xfrm>
            <a:off x="6011863" y="2781300"/>
            <a:ext cx="842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dirty="0">
                <a:solidFill>
                  <a:srgbClr val="CC6600"/>
                </a:solidFill>
              </a:rPr>
              <a:t>Client</a:t>
            </a:r>
          </a:p>
        </p:txBody>
      </p:sp>
      <p:pic>
        <p:nvPicPr>
          <p:cNvPr id="22538" name="Picture 8">
            <a:extLst>
              <a:ext uri="{FF2B5EF4-FFF2-40B4-BE49-F238E27FC236}">
                <a16:creationId xmlns:a16="http://schemas.microsoft.com/office/drawing/2014/main" id="{EBA36491-A25F-4DFA-A258-3CBBDD8AF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395" t="35901" r="17145" b="20201"/>
          <a:stretch>
            <a:fillRect/>
          </a:stretch>
        </p:blipFill>
        <p:spPr bwMode="auto">
          <a:xfrm>
            <a:off x="5219700" y="1341438"/>
            <a:ext cx="3492500"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A26D8372-15D2-49C8-AAF0-C1D9695B9F12}"/>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3" name="Espace réservé du numéro de diapositive 4">
            <a:extLst>
              <a:ext uri="{FF2B5EF4-FFF2-40B4-BE49-F238E27FC236}">
                <a16:creationId xmlns:a16="http://schemas.microsoft.com/office/drawing/2014/main" id="{F0AE17B5-7E10-4268-A120-F74FF35C4671}"/>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48</a:t>
            </a:fld>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AB615AC1-E162-4CDC-B8D4-047D7FE768D2}"/>
              </a:ext>
            </a:extLst>
          </p:cNvPr>
          <p:cNvSpPr>
            <a:spLocks noGrp="1" noChangeArrowheads="1"/>
          </p:cNvSpPr>
          <p:nvPr>
            <p:ph type="title"/>
          </p:nvPr>
        </p:nvSpPr>
        <p:spPr>
          <a:xfrm>
            <a:off x="539750" y="620713"/>
            <a:ext cx="7885113" cy="531812"/>
          </a:xfrm>
        </p:spPr>
        <p:txBody>
          <a:bodyPr>
            <a:normAutofit fontScale="90000"/>
          </a:bodyPr>
          <a:lstStyle/>
          <a:p>
            <a:pPr eaLnBrk="1" hangingPunct="1"/>
            <a:r>
              <a:rPr lang="en-US" altLang="fr-FR" dirty="0"/>
              <a:t>Cas 2: Cardinalités maxi à N</a:t>
            </a:r>
          </a:p>
        </p:txBody>
      </p:sp>
      <p:sp>
        <p:nvSpPr>
          <p:cNvPr id="23557" name="Rectangle 3">
            <a:extLst>
              <a:ext uri="{FF2B5EF4-FFF2-40B4-BE49-F238E27FC236}">
                <a16:creationId xmlns:a16="http://schemas.microsoft.com/office/drawing/2014/main" id="{F6E42932-2EFC-4C6A-B925-B6475D8A9147}"/>
              </a:ext>
            </a:extLst>
          </p:cNvPr>
          <p:cNvSpPr>
            <a:spLocks noChangeArrowheads="1"/>
          </p:cNvSpPr>
          <p:nvPr/>
        </p:nvSpPr>
        <p:spPr bwMode="auto">
          <a:xfrm>
            <a:off x="1905000" y="32004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Code</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Montant</a:t>
            </a:r>
          </a:p>
        </p:txBody>
      </p:sp>
      <p:sp>
        <p:nvSpPr>
          <p:cNvPr id="23558" name="Text Box 4">
            <a:extLst>
              <a:ext uri="{FF2B5EF4-FFF2-40B4-BE49-F238E27FC236}">
                <a16:creationId xmlns:a16="http://schemas.microsoft.com/office/drawing/2014/main" id="{3B568FDD-7087-4E3A-8694-7CE73F600080}"/>
              </a:ext>
            </a:extLst>
          </p:cNvPr>
          <p:cNvSpPr txBox="1">
            <a:spLocks noChangeArrowheads="1"/>
          </p:cNvSpPr>
          <p:nvPr/>
        </p:nvSpPr>
        <p:spPr bwMode="auto">
          <a:xfrm>
            <a:off x="1752600" y="2743200"/>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Commande</a:t>
            </a:r>
          </a:p>
        </p:txBody>
      </p:sp>
      <p:sp>
        <p:nvSpPr>
          <p:cNvPr id="23559" name="Text Box 5">
            <a:extLst>
              <a:ext uri="{FF2B5EF4-FFF2-40B4-BE49-F238E27FC236}">
                <a16:creationId xmlns:a16="http://schemas.microsoft.com/office/drawing/2014/main" id="{D3ACA42F-6DF7-4664-904E-A3FD6BBC32F4}"/>
              </a:ext>
            </a:extLst>
          </p:cNvPr>
          <p:cNvSpPr txBox="1">
            <a:spLocks noChangeArrowheads="1"/>
          </p:cNvSpPr>
          <p:nvPr/>
        </p:nvSpPr>
        <p:spPr bwMode="auto">
          <a:xfrm>
            <a:off x="6019800" y="26670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Produit</a:t>
            </a:r>
          </a:p>
        </p:txBody>
      </p:sp>
      <p:sp>
        <p:nvSpPr>
          <p:cNvPr id="23560" name="Oval 6">
            <a:extLst>
              <a:ext uri="{FF2B5EF4-FFF2-40B4-BE49-F238E27FC236}">
                <a16:creationId xmlns:a16="http://schemas.microsoft.com/office/drawing/2014/main" id="{0599EF15-615F-42C9-8215-3032A136EFE9}"/>
              </a:ext>
            </a:extLst>
          </p:cNvPr>
          <p:cNvSpPr>
            <a:spLocks noChangeArrowheads="1"/>
          </p:cNvSpPr>
          <p:nvPr/>
        </p:nvSpPr>
        <p:spPr bwMode="auto">
          <a:xfrm>
            <a:off x="4267200" y="4343400"/>
            <a:ext cx="685800" cy="381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dirty="0">
                <a:latin typeface="Times New Roman" panose="02020603050405020304" pitchFamily="18" charset="0"/>
              </a:rPr>
              <a:t>Q</a:t>
            </a:r>
          </a:p>
        </p:txBody>
      </p:sp>
      <p:sp>
        <p:nvSpPr>
          <p:cNvPr id="23561" name="Line 7">
            <a:extLst>
              <a:ext uri="{FF2B5EF4-FFF2-40B4-BE49-F238E27FC236}">
                <a16:creationId xmlns:a16="http://schemas.microsoft.com/office/drawing/2014/main" id="{193A8BD5-B5BF-48B6-BAFE-9C0E696E2713}"/>
              </a:ext>
            </a:extLst>
          </p:cNvPr>
          <p:cNvSpPr>
            <a:spLocks noChangeShapeType="1"/>
          </p:cNvSpPr>
          <p:nvPr/>
        </p:nvSpPr>
        <p:spPr bwMode="auto">
          <a:xfrm flipV="1">
            <a:off x="4953000" y="3886200"/>
            <a:ext cx="990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23562" name="Line 8">
            <a:extLst>
              <a:ext uri="{FF2B5EF4-FFF2-40B4-BE49-F238E27FC236}">
                <a16:creationId xmlns:a16="http://schemas.microsoft.com/office/drawing/2014/main" id="{DD0BB059-8DE3-4C03-B7FA-1252FA6FA0A5}"/>
              </a:ext>
            </a:extLst>
          </p:cNvPr>
          <p:cNvSpPr>
            <a:spLocks noChangeShapeType="1"/>
          </p:cNvSpPr>
          <p:nvPr/>
        </p:nvSpPr>
        <p:spPr bwMode="auto">
          <a:xfrm>
            <a:off x="3276600" y="3886200"/>
            <a:ext cx="10668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dirty="0"/>
          </a:p>
        </p:txBody>
      </p:sp>
      <p:sp>
        <p:nvSpPr>
          <p:cNvPr id="23563" name="Text Box 9">
            <a:extLst>
              <a:ext uri="{FF2B5EF4-FFF2-40B4-BE49-F238E27FC236}">
                <a16:creationId xmlns:a16="http://schemas.microsoft.com/office/drawing/2014/main" id="{30FA2A04-89A5-4995-8770-3AE0A18E5698}"/>
              </a:ext>
            </a:extLst>
          </p:cNvPr>
          <p:cNvSpPr txBox="1">
            <a:spLocks noChangeArrowheads="1"/>
          </p:cNvSpPr>
          <p:nvPr/>
        </p:nvSpPr>
        <p:spPr bwMode="auto">
          <a:xfrm>
            <a:off x="3429000" y="3530600"/>
            <a:ext cx="669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1,</a:t>
            </a:r>
            <a:r>
              <a:rPr lang="en-US" altLang="fr-FR" sz="2800" b="1" dirty="0">
                <a:solidFill>
                  <a:srgbClr val="FE3802"/>
                </a:solidFill>
                <a:latin typeface="Times New Roman" panose="02020603050405020304" pitchFamily="18" charset="0"/>
              </a:rPr>
              <a:t>N</a:t>
            </a:r>
            <a:endParaRPr lang="en-US" altLang="fr-FR" sz="2400" dirty="0">
              <a:latin typeface="Times New Roman" panose="02020603050405020304" pitchFamily="18" charset="0"/>
            </a:endParaRPr>
          </a:p>
        </p:txBody>
      </p:sp>
      <p:sp>
        <p:nvSpPr>
          <p:cNvPr id="23564" name="Text Box 10">
            <a:extLst>
              <a:ext uri="{FF2B5EF4-FFF2-40B4-BE49-F238E27FC236}">
                <a16:creationId xmlns:a16="http://schemas.microsoft.com/office/drawing/2014/main" id="{887F79C9-7D43-444B-8736-1917AAA9E259}"/>
              </a:ext>
            </a:extLst>
          </p:cNvPr>
          <p:cNvSpPr txBox="1">
            <a:spLocks noChangeArrowheads="1"/>
          </p:cNvSpPr>
          <p:nvPr/>
        </p:nvSpPr>
        <p:spPr bwMode="auto">
          <a:xfrm>
            <a:off x="5029200" y="3683000"/>
            <a:ext cx="669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0,</a:t>
            </a:r>
            <a:r>
              <a:rPr lang="en-US" altLang="fr-FR" sz="2800" b="1" dirty="0">
                <a:solidFill>
                  <a:srgbClr val="FE3802"/>
                </a:solidFill>
                <a:latin typeface="Times New Roman" panose="02020603050405020304" pitchFamily="18" charset="0"/>
              </a:rPr>
              <a:t>N</a:t>
            </a:r>
            <a:endParaRPr lang="en-US" altLang="fr-FR" sz="2400" dirty="0">
              <a:latin typeface="Times New Roman" panose="02020603050405020304" pitchFamily="18" charset="0"/>
            </a:endParaRPr>
          </a:p>
        </p:txBody>
      </p:sp>
      <p:sp>
        <p:nvSpPr>
          <p:cNvPr id="23565" name="Text Box 11">
            <a:extLst>
              <a:ext uri="{FF2B5EF4-FFF2-40B4-BE49-F238E27FC236}">
                <a16:creationId xmlns:a16="http://schemas.microsoft.com/office/drawing/2014/main" id="{8F042976-81B9-4A37-AEE2-54398C12F8F9}"/>
              </a:ext>
            </a:extLst>
          </p:cNvPr>
          <p:cNvSpPr txBox="1">
            <a:spLocks noChangeArrowheads="1"/>
          </p:cNvSpPr>
          <p:nvPr/>
        </p:nvSpPr>
        <p:spPr bwMode="auto">
          <a:xfrm>
            <a:off x="4327525" y="491807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fr-FR" sz="2400" dirty="0">
                <a:latin typeface="Times New Roman" panose="02020603050405020304" pitchFamily="18" charset="0"/>
              </a:rPr>
              <a:t>détail</a:t>
            </a:r>
          </a:p>
        </p:txBody>
      </p:sp>
      <p:sp>
        <p:nvSpPr>
          <p:cNvPr id="23566" name="Rectangle 12">
            <a:extLst>
              <a:ext uri="{FF2B5EF4-FFF2-40B4-BE49-F238E27FC236}">
                <a16:creationId xmlns:a16="http://schemas.microsoft.com/office/drawing/2014/main" id="{429E1F48-669E-4B7A-8DD0-619D69A0E9FC}"/>
              </a:ext>
            </a:extLst>
          </p:cNvPr>
          <p:cNvSpPr>
            <a:spLocks noChangeArrowheads="1"/>
          </p:cNvSpPr>
          <p:nvPr/>
        </p:nvSpPr>
        <p:spPr bwMode="auto">
          <a:xfrm>
            <a:off x="5867400" y="3124200"/>
            <a:ext cx="1371600" cy="1600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fr-FR" sz="2400" u="sng" dirty="0">
                <a:latin typeface="Times New Roman" panose="02020603050405020304" pitchFamily="18" charset="0"/>
              </a:rPr>
              <a:t>Refpro</a:t>
            </a:r>
            <a:endParaRPr lang="en-US" altLang="fr-FR" sz="2400" dirty="0">
              <a:latin typeface="Times New Roman" panose="02020603050405020304" pitchFamily="18" charset="0"/>
            </a:endParaRPr>
          </a:p>
          <a:p>
            <a:pPr algn="ctr" eaLnBrk="1" hangingPunct="1"/>
            <a:r>
              <a:rPr lang="en-US" altLang="fr-FR" sz="2400" dirty="0">
                <a:latin typeface="Times New Roman" panose="02020603050405020304" pitchFamily="18" charset="0"/>
              </a:rPr>
              <a:t>PU</a:t>
            </a:r>
          </a:p>
        </p:txBody>
      </p:sp>
      <p:sp>
        <p:nvSpPr>
          <p:cNvPr id="16" name="Rectangle 15">
            <a:extLst>
              <a:ext uri="{FF2B5EF4-FFF2-40B4-BE49-F238E27FC236}">
                <a16:creationId xmlns:a16="http://schemas.microsoft.com/office/drawing/2014/main" id="{75924D18-D01E-441A-A9BE-99A50DF31FA5}"/>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7" name="Espace réservé du numéro de diapositive 4">
            <a:extLst>
              <a:ext uri="{FF2B5EF4-FFF2-40B4-BE49-F238E27FC236}">
                <a16:creationId xmlns:a16="http://schemas.microsoft.com/office/drawing/2014/main" id="{05898C46-BD14-4CC8-8AA6-51B48F0C6901}"/>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49</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normAutofit fontScale="85000" lnSpcReduction="20000"/>
          </a:bodyPr>
          <a:lstStyle/>
          <a:p>
            <a:fld id="{1FA118AA-22E3-4C90-B723-EB25D9AAB233}" type="slidenum">
              <a:rPr lang="fr-FR" smtClean="0"/>
              <a:pPr/>
              <a:t>5</a:t>
            </a:fld>
            <a:endParaRPr lang="fr-FR" dirty="0"/>
          </a:p>
        </p:txBody>
      </p:sp>
      <p:sp>
        <p:nvSpPr>
          <p:cNvPr id="6" name="Rectangle 3"/>
          <p:cNvSpPr txBox="1">
            <a:spLocks noChangeArrowheads="1"/>
          </p:cNvSpPr>
          <p:nvPr/>
        </p:nvSpPr>
        <p:spPr bwMode="auto">
          <a:xfrm>
            <a:off x="755650" y="1516698"/>
            <a:ext cx="7772400" cy="46491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Monotype Sorts" charset="2"/>
              <a:buChar char="n"/>
              <a:tabLst/>
              <a:defRPr/>
            </a:pPr>
            <a:r>
              <a:rPr kumimoji="0" lang="fr-FR" sz="3200" b="0" i="0" u="none" strike="noStrike" kern="0" cap="none" spc="0" normalizeH="0" baseline="0" noProof="0" dirty="0">
                <a:ln>
                  <a:noFill/>
                </a:ln>
                <a:solidFill>
                  <a:schemeClr val="accent1"/>
                </a:solidFill>
                <a:effectLst/>
                <a:uLnTx/>
                <a:uFillTx/>
                <a:latin typeface="+mn-lt"/>
                <a:ea typeface="+mn-ea"/>
                <a:cs typeface="+mn-cs"/>
              </a:rPr>
              <a:t>Brute</a:t>
            </a:r>
            <a:r>
              <a:rPr kumimoji="0" lang="fr-FR" sz="3200" b="0" i="0" u="none" strike="noStrike" kern="0" cap="none" spc="0" normalizeH="0" baseline="0" noProof="0" dirty="0">
                <a:ln>
                  <a:noFill/>
                </a:ln>
                <a:solidFill>
                  <a:schemeClr val="tx1"/>
                </a:solidFill>
                <a:effectLst/>
                <a:uLnTx/>
                <a:uFillTx/>
                <a:latin typeface="+mn-lt"/>
                <a:ea typeface="+mn-ea"/>
                <a:cs typeface="+mn-cs"/>
              </a:rPr>
              <a:t> : une information de la réalité</a:t>
            </a:r>
            <a:endParaRPr kumimoji="0" lang="fr-FR" sz="2800" b="0" i="0" u="none" strike="noStrike" kern="0" cap="none" spc="0" normalizeH="0" baseline="0" noProof="0" dirty="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bg2"/>
              </a:buClr>
              <a:buSzPct val="75000"/>
              <a:buFontTx/>
              <a:buChar char="–"/>
              <a:tabLst/>
              <a:defRPr/>
            </a:pPr>
            <a:r>
              <a:rPr kumimoji="0" lang="fr-FR" sz="2800" b="0" i="0" u="none" strike="noStrike" kern="0" cap="none" spc="0" normalizeH="0" baseline="0" noProof="0" dirty="0">
                <a:ln>
                  <a:noFill/>
                </a:ln>
                <a:solidFill>
                  <a:schemeClr val="tx1"/>
                </a:solidFill>
                <a:effectLst/>
                <a:uLnTx/>
                <a:uFillTx/>
                <a:latin typeface="+mn-lt"/>
              </a:rPr>
              <a:t>La salle est petite</a:t>
            </a:r>
          </a:p>
          <a:p>
            <a:pPr marL="742950" marR="0" lvl="1" indent="-285750" algn="l" defTabSz="914400" rtl="0" eaLnBrk="1" fontAlgn="base" latinLnBrk="0" hangingPunct="1">
              <a:lnSpc>
                <a:spcPct val="100000"/>
              </a:lnSpc>
              <a:spcBef>
                <a:spcPct val="20000"/>
              </a:spcBef>
              <a:spcAft>
                <a:spcPct val="0"/>
              </a:spcAft>
              <a:buClr>
                <a:schemeClr val="bg2"/>
              </a:buClr>
              <a:buSzPct val="75000"/>
              <a:buFontTx/>
              <a:buChar char="–"/>
              <a:tabLst/>
              <a:defRPr/>
            </a:pPr>
            <a:r>
              <a:rPr lang="fr-FR" sz="2800" kern="0" dirty="0">
                <a:latin typeface="+mn-lt"/>
              </a:rPr>
              <a:t>Il fait chaud</a:t>
            </a:r>
          </a:p>
          <a:p>
            <a:pPr marL="742950" marR="0" lvl="1" indent="-285750" algn="l" defTabSz="914400" rtl="0" eaLnBrk="1" fontAlgn="base" latinLnBrk="0" hangingPunct="1">
              <a:lnSpc>
                <a:spcPct val="100000"/>
              </a:lnSpc>
              <a:spcBef>
                <a:spcPct val="20000"/>
              </a:spcBef>
              <a:spcAft>
                <a:spcPct val="0"/>
              </a:spcAft>
              <a:buClr>
                <a:schemeClr val="bg2"/>
              </a:buClr>
              <a:buSzPct val="75000"/>
              <a:tabLst/>
              <a:defRPr/>
            </a:pPr>
            <a:endParaRPr kumimoji="0" lang="fr-FR" sz="2800" b="0" i="0" u="none" strike="noStrike" kern="0" cap="none" spc="0" normalizeH="0" baseline="0" noProof="0" dirty="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Monotype Sorts" charset="2"/>
              <a:buChar char="n"/>
              <a:tabLst/>
              <a:defRPr/>
            </a:pPr>
            <a:r>
              <a:rPr kumimoji="0" lang="fr-FR" sz="3200" b="0" i="0" u="none" strike="noStrike" kern="0" cap="none" spc="0" normalizeH="0" baseline="0" noProof="0" dirty="0">
                <a:ln>
                  <a:noFill/>
                </a:ln>
                <a:solidFill>
                  <a:schemeClr val="accent1"/>
                </a:solidFill>
                <a:effectLst/>
                <a:uLnTx/>
                <a:uFillTx/>
                <a:latin typeface="+mn-lt"/>
                <a:ea typeface="+mn-ea"/>
                <a:cs typeface="+mn-cs"/>
              </a:rPr>
              <a:t>Structurée</a:t>
            </a:r>
            <a:r>
              <a:rPr kumimoji="0" lang="fr-FR" sz="3200" b="0" i="0" u="none" strike="noStrike" kern="0" cap="none" spc="0" normalizeH="0" baseline="0" noProof="0" dirty="0">
                <a:ln>
                  <a:noFill/>
                </a:ln>
                <a:solidFill>
                  <a:schemeClr val="tx1"/>
                </a:solidFill>
                <a:effectLst/>
                <a:uLnTx/>
                <a:uFillTx/>
                <a:latin typeface="+mn-lt"/>
                <a:ea typeface="+mn-ea"/>
                <a:cs typeface="+mn-cs"/>
              </a:rPr>
              <a:t> : Peut</a:t>
            </a:r>
            <a:r>
              <a:rPr kumimoji="0" lang="fr-FR" sz="3200" b="0" i="0" u="none" strike="noStrike" kern="0" cap="none" spc="0" normalizeH="0" noProof="0" dirty="0">
                <a:ln>
                  <a:noFill/>
                </a:ln>
                <a:solidFill>
                  <a:schemeClr val="tx1"/>
                </a:solidFill>
                <a:effectLst/>
                <a:uLnTx/>
                <a:uFillTx/>
                <a:latin typeface="+mn-lt"/>
                <a:ea typeface="+mn-ea"/>
                <a:cs typeface="+mn-cs"/>
              </a:rPr>
              <a:t> être traitée par le SI.</a:t>
            </a:r>
          </a:p>
          <a:p>
            <a:pPr marL="742950" lvl="1" indent="-285750">
              <a:spcBef>
                <a:spcPct val="20000"/>
              </a:spcBef>
              <a:buClr>
                <a:schemeClr val="bg2"/>
              </a:buClr>
              <a:buSzPct val="75000"/>
              <a:buFontTx/>
              <a:buChar char="–"/>
            </a:pPr>
            <a:r>
              <a:rPr lang="fr-FR" sz="2800" kern="0" dirty="0">
                <a:latin typeface="+mn-lt"/>
              </a:rPr>
              <a:t>Surface = 5 M</a:t>
            </a:r>
            <a:r>
              <a:rPr lang="fr-FR" sz="2800" kern="0" baseline="30000" dirty="0">
                <a:latin typeface="+mn-lt"/>
              </a:rPr>
              <a:t>2</a:t>
            </a:r>
          </a:p>
          <a:p>
            <a:pPr marL="742950" lvl="1" indent="-285750">
              <a:spcBef>
                <a:spcPct val="20000"/>
              </a:spcBef>
              <a:buClr>
                <a:schemeClr val="bg2"/>
              </a:buClr>
              <a:buSzPct val="75000"/>
              <a:buFontTx/>
              <a:buChar char="–"/>
            </a:pPr>
            <a:r>
              <a:rPr lang="fr-FR" sz="2800" kern="0" dirty="0">
                <a:latin typeface="+mn-lt"/>
              </a:rPr>
              <a:t>Température=40°C</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Monotype Sorts" charset="2"/>
              <a:buChar char="n"/>
              <a:tabLst/>
              <a:defRPr/>
            </a:pPr>
            <a:endParaRPr kumimoji="0" lang="fr-FR" sz="2800" b="0" i="0" u="none" strike="noStrike" kern="0" cap="none" spc="0" normalizeH="0" baseline="0" noProof="0" dirty="0">
              <a:ln>
                <a:noFill/>
              </a:ln>
              <a:solidFill>
                <a:schemeClr val="tx1"/>
              </a:solidFill>
              <a:effectLst/>
              <a:uLnTx/>
              <a:uFillTx/>
              <a:latin typeface="+mn-lt"/>
            </a:endParaRPr>
          </a:p>
        </p:txBody>
      </p:sp>
      <p:sp>
        <p:nvSpPr>
          <p:cNvPr id="7" name="Rectangle 2"/>
          <p:cNvSpPr>
            <a:spLocks noGrp="1" noChangeArrowheads="1"/>
          </p:cNvSpPr>
          <p:nvPr>
            <p:ph type="title"/>
          </p:nvPr>
        </p:nvSpPr>
        <p:spPr>
          <a:xfrm>
            <a:off x="755650" y="0"/>
            <a:ext cx="7772400" cy="1143000"/>
          </a:xfrm>
        </p:spPr>
        <p:txBody>
          <a:bodyPr/>
          <a:lstStyle/>
          <a:p>
            <a:r>
              <a:rPr lang="fr-FR" sz="4000" noProof="0" dirty="0"/>
              <a:t>Types d’informations</a:t>
            </a:r>
          </a:p>
        </p:txBody>
      </p:sp>
      <p:sp>
        <p:nvSpPr>
          <p:cNvPr id="9" name="Rectangle 8">
            <a:extLst>
              <a:ext uri="{FF2B5EF4-FFF2-40B4-BE49-F238E27FC236}">
                <a16:creationId xmlns:a16="http://schemas.microsoft.com/office/drawing/2014/main" id="{020C71E6-D1F3-4D09-9AA6-731D74C789F1}"/>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A56E4DA0-BBCE-4498-B738-5A0B49C3CFA3}"/>
              </a:ext>
            </a:extLst>
          </p:cNvPr>
          <p:cNvSpPr>
            <a:spLocks noGrp="1" noChangeArrowheads="1"/>
          </p:cNvSpPr>
          <p:nvPr>
            <p:ph type="title"/>
          </p:nvPr>
        </p:nvSpPr>
        <p:spPr>
          <a:xfrm>
            <a:off x="755650" y="404813"/>
            <a:ext cx="7702550" cy="803275"/>
          </a:xfrm>
        </p:spPr>
        <p:txBody>
          <a:bodyPr/>
          <a:lstStyle/>
          <a:p>
            <a:pPr eaLnBrk="1" hangingPunct="1"/>
            <a:r>
              <a:rPr lang="fr-FR" altLang="fr-FR" dirty="0"/>
              <a:t>La solution s’impose</a:t>
            </a:r>
          </a:p>
        </p:txBody>
      </p:sp>
      <p:sp>
        <p:nvSpPr>
          <p:cNvPr id="24581" name="Rectangle 3">
            <a:extLst>
              <a:ext uri="{FF2B5EF4-FFF2-40B4-BE49-F238E27FC236}">
                <a16:creationId xmlns:a16="http://schemas.microsoft.com/office/drawing/2014/main" id="{766D3823-2055-4EE0-9E59-03540BA3A655}"/>
              </a:ext>
            </a:extLst>
          </p:cNvPr>
          <p:cNvSpPr>
            <a:spLocks noGrp="1" noChangeArrowheads="1"/>
          </p:cNvSpPr>
          <p:nvPr>
            <p:ph type="body" idx="1"/>
          </p:nvPr>
        </p:nvSpPr>
        <p:spPr>
          <a:xfrm>
            <a:off x="539750" y="1773238"/>
            <a:ext cx="8397875" cy="4267200"/>
          </a:xfrm>
        </p:spPr>
        <p:txBody>
          <a:bodyPr/>
          <a:lstStyle/>
          <a:p>
            <a:pPr eaLnBrk="1" hangingPunct="1"/>
            <a:r>
              <a:rPr lang="fr-FR" altLang="fr-FR" dirty="0"/>
              <a:t>Trois relations</a:t>
            </a:r>
          </a:p>
        </p:txBody>
      </p:sp>
      <p:sp>
        <p:nvSpPr>
          <p:cNvPr id="24582" name="Text Box 4">
            <a:extLst>
              <a:ext uri="{FF2B5EF4-FFF2-40B4-BE49-F238E27FC236}">
                <a16:creationId xmlns:a16="http://schemas.microsoft.com/office/drawing/2014/main" id="{5E7B1A38-B906-49CE-B146-D036E106BE5B}"/>
              </a:ext>
            </a:extLst>
          </p:cNvPr>
          <p:cNvSpPr txBox="1">
            <a:spLocks noChangeArrowheads="1"/>
          </p:cNvSpPr>
          <p:nvPr/>
        </p:nvSpPr>
        <p:spPr bwMode="auto">
          <a:xfrm>
            <a:off x="1196975" y="3489325"/>
            <a:ext cx="1357313" cy="860425"/>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dirty="0">
                <a:solidFill>
                  <a:srgbClr val="FE3802"/>
                </a:solidFill>
                <a:latin typeface="Times New Roman" panose="02020603050405020304" pitchFamily="18" charset="0"/>
              </a:rPr>
              <a:t>Code</a:t>
            </a:r>
          </a:p>
          <a:p>
            <a:pPr eaLnBrk="1" hangingPunct="1"/>
            <a:r>
              <a:rPr lang="fr-FR" altLang="fr-FR" sz="2400" dirty="0">
                <a:latin typeface="Times New Roman" panose="02020603050405020304" pitchFamily="18" charset="0"/>
              </a:rPr>
              <a:t>Montant</a:t>
            </a:r>
          </a:p>
        </p:txBody>
      </p:sp>
      <p:sp>
        <p:nvSpPr>
          <p:cNvPr id="24583" name="Text Box 5">
            <a:extLst>
              <a:ext uri="{FF2B5EF4-FFF2-40B4-BE49-F238E27FC236}">
                <a16:creationId xmlns:a16="http://schemas.microsoft.com/office/drawing/2014/main" id="{AF01742F-897B-4484-A44D-363461A57E1D}"/>
              </a:ext>
            </a:extLst>
          </p:cNvPr>
          <p:cNvSpPr txBox="1">
            <a:spLocks noChangeArrowheads="1"/>
          </p:cNvSpPr>
          <p:nvPr/>
        </p:nvSpPr>
        <p:spPr bwMode="auto">
          <a:xfrm>
            <a:off x="7169150" y="3344863"/>
            <a:ext cx="1143000" cy="860425"/>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dirty="0">
                <a:solidFill>
                  <a:srgbClr val="FE3802"/>
                </a:solidFill>
                <a:latin typeface="Times New Roman" panose="02020603050405020304" pitchFamily="18" charset="0"/>
              </a:rPr>
              <a:t>Refpro</a:t>
            </a:r>
            <a:r>
              <a:rPr lang="fr-FR" altLang="fr-FR" sz="2400" dirty="0">
                <a:latin typeface="Times New Roman" panose="02020603050405020304" pitchFamily="18" charset="0"/>
              </a:rPr>
              <a:t>PU</a:t>
            </a:r>
          </a:p>
        </p:txBody>
      </p:sp>
      <p:sp>
        <p:nvSpPr>
          <p:cNvPr id="24584" name="Rectangle 6">
            <a:extLst>
              <a:ext uri="{FF2B5EF4-FFF2-40B4-BE49-F238E27FC236}">
                <a16:creationId xmlns:a16="http://schemas.microsoft.com/office/drawing/2014/main" id="{C77270DD-66A3-478A-BF94-794ED3F295A2}"/>
              </a:ext>
            </a:extLst>
          </p:cNvPr>
          <p:cNvSpPr>
            <a:spLocks noChangeArrowheads="1"/>
          </p:cNvSpPr>
          <p:nvPr/>
        </p:nvSpPr>
        <p:spPr bwMode="auto">
          <a:xfrm>
            <a:off x="1042988" y="2997200"/>
            <a:ext cx="1487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dirty="0">
                <a:solidFill>
                  <a:srgbClr val="CC6600"/>
                </a:solidFill>
              </a:rPr>
              <a:t>Commande</a:t>
            </a:r>
          </a:p>
        </p:txBody>
      </p:sp>
      <p:sp>
        <p:nvSpPr>
          <p:cNvPr id="24585" name="Rectangle 7">
            <a:extLst>
              <a:ext uri="{FF2B5EF4-FFF2-40B4-BE49-F238E27FC236}">
                <a16:creationId xmlns:a16="http://schemas.microsoft.com/office/drawing/2014/main" id="{C49A6B7C-C4FA-4CC9-B514-EC3C93657E24}"/>
              </a:ext>
            </a:extLst>
          </p:cNvPr>
          <p:cNvSpPr>
            <a:spLocks noChangeArrowheads="1"/>
          </p:cNvSpPr>
          <p:nvPr/>
        </p:nvSpPr>
        <p:spPr bwMode="auto">
          <a:xfrm>
            <a:off x="7308850" y="2781300"/>
            <a:ext cx="998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dirty="0">
                <a:solidFill>
                  <a:srgbClr val="CC6600"/>
                </a:solidFill>
              </a:rPr>
              <a:t>Produit</a:t>
            </a:r>
          </a:p>
        </p:txBody>
      </p:sp>
      <p:sp>
        <p:nvSpPr>
          <p:cNvPr id="24586" name="Text Box 8">
            <a:extLst>
              <a:ext uri="{FF2B5EF4-FFF2-40B4-BE49-F238E27FC236}">
                <a16:creationId xmlns:a16="http://schemas.microsoft.com/office/drawing/2014/main" id="{D2DC1C80-B306-410A-81C6-AD8B556DA371}"/>
              </a:ext>
            </a:extLst>
          </p:cNvPr>
          <p:cNvSpPr txBox="1">
            <a:spLocks noChangeArrowheads="1"/>
          </p:cNvSpPr>
          <p:nvPr/>
        </p:nvSpPr>
        <p:spPr bwMode="auto">
          <a:xfrm>
            <a:off x="3927475" y="3271838"/>
            <a:ext cx="1143000" cy="1225550"/>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b="1" dirty="0">
                <a:solidFill>
                  <a:srgbClr val="FE3802"/>
                </a:solidFill>
                <a:latin typeface="Times New Roman" panose="02020603050405020304" pitchFamily="18" charset="0"/>
              </a:rPr>
              <a:t>Code</a:t>
            </a:r>
          </a:p>
          <a:p>
            <a:pPr eaLnBrk="1" hangingPunct="1"/>
            <a:r>
              <a:rPr lang="fr-FR" altLang="fr-FR" sz="2400" b="1" dirty="0">
                <a:solidFill>
                  <a:srgbClr val="FE3802"/>
                </a:solidFill>
                <a:latin typeface="Times New Roman" panose="02020603050405020304" pitchFamily="18" charset="0"/>
              </a:rPr>
              <a:t>Refpro</a:t>
            </a:r>
            <a:r>
              <a:rPr lang="fr-FR" altLang="fr-FR" sz="2400" dirty="0">
                <a:latin typeface="Times New Roman" panose="02020603050405020304" pitchFamily="18" charset="0"/>
              </a:rPr>
              <a:t>Q</a:t>
            </a:r>
          </a:p>
        </p:txBody>
      </p:sp>
      <p:sp>
        <p:nvSpPr>
          <p:cNvPr id="24587" name="Rectangle 9">
            <a:extLst>
              <a:ext uri="{FF2B5EF4-FFF2-40B4-BE49-F238E27FC236}">
                <a16:creationId xmlns:a16="http://schemas.microsoft.com/office/drawing/2014/main" id="{9FF5DD5D-4AC9-4209-8A21-9EB8E9664B77}"/>
              </a:ext>
            </a:extLst>
          </p:cNvPr>
          <p:cNvSpPr>
            <a:spLocks noChangeArrowheads="1"/>
          </p:cNvSpPr>
          <p:nvPr/>
        </p:nvSpPr>
        <p:spPr bwMode="auto">
          <a:xfrm>
            <a:off x="4067175" y="2708275"/>
            <a:ext cx="850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dirty="0">
                <a:solidFill>
                  <a:srgbClr val="CC6600"/>
                </a:solidFill>
              </a:rPr>
              <a:t>Détail</a:t>
            </a:r>
          </a:p>
        </p:txBody>
      </p:sp>
      <p:pic>
        <p:nvPicPr>
          <p:cNvPr id="24588" name="Picture 10">
            <a:extLst>
              <a:ext uri="{FF2B5EF4-FFF2-40B4-BE49-F238E27FC236}">
                <a16:creationId xmlns:a16="http://schemas.microsoft.com/office/drawing/2014/main" id="{979EBB44-8202-4475-9024-EFD2AF153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395" t="32552" r="19716" b="18527"/>
          <a:stretch>
            <a:fillRect/>
          </a:stretch>
        </p:blipFill>
        <p:spPr bwMode="auto">
          <a:xfrm>
            <a:off x="5435600" y="1196975"/>
            <a:ext cx="32035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76E849C-BB07-4ED1-93FC-DB4A0D0B43D2}"/>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5" name="Espace réservé du numéro de diapositive 4">
            <a:extLst>
              <a:ext uri="{FF2B5EF4-FFF2-40B4-BE49-F238E27FC236}">
                <a16:creationId xmlns:a16="http://schemas.microsoft.com/office/drawing/2014/main" id="{D3CB0C69-1662-4745-9E18-27469CA97C32}"/>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50</a:t>
            </a:fld>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FC15B5E4-94F8-4585-A42E-07E19D5E751E}"/>
              </a:ext>
            </a:extLst>
          </p:cNvPr>
          <p:cNvSpPr>
            <a:spLocks noGrp="1" noChangeArrowheads="1"/>
          </p:cNvSpPr>
          <p:nvPr>
            <p:ph type="title"/>
          </p:nvPr>
        </p:nvSpPr>
        <p:spPr/>
        <p:txBody>
          <a:bodyPr/>
          <a:lstStyle/>
          <a:p>
            <a:pPr eaLnBrk="1" hangingPunct="1"/>
            <a:r>
              <a:rPr lang="fr-FR" altLang="fr-FR" dirty="0"/>
              <a:t>Exemple « Mariage »</a:t>
            </a:r>
          </a:p>
        </p:txBody>
      </p:sp>
      <p:sp>
        <p:nvSpPr>
          <p:cNvPr id="34821" name="Text Box 3">
            <a:extLst>
              <a:ext uri="{FF2B5EF4-FFF2-40B4-BE49-F238E27FC236}">
                <a16:creationId xmlns:a16="http://schemas.microsoft.com/office/drawing/2014/main" id="{AAEB37AF-FFF4-4CC2-A800-CC86C9E561CC}"/>
              </a:ext>
            </a:extLst>
          </p:cNvPr>
          <p:cNvSpPr txBox="1">
            <a:spLocks noChangeArrowheads="1"/>
          </p:cNvSpPr>
          <p:nvPr/>
        </p:nvSpPr>
        <p:spPr bwMode="auto">
          <a:xfrm>
            <a:off x="684213" y="2133600"/>
            <a:ext cx="1309687" cy="1943100"/>
          </a:xfrm>
          <a:prstGeom prst="rect">
            <a:avLst/>
          </a:prstGeom>
          <a:noFill/>
          <a:ln w="254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FF0000"/>
                </a:solidFill>
                <a:latin typeface="Times New Roman" panose="02020603050405020304" pitchFamily="18" charset="0"/>
              </a:rPr>
              <a:t>Hommes</a:t>
            </a:r>
          </a:p>
          <a:p>
            <a:pPr eaLnBrk="1" hangingPunct="1"/>
            <a:endParaRPr lang="fr-FR" altLang="fr-FR" sz="2400" dirty="0">
              <a:latin typeface="Times New Roman" panose="02020603050405020304" pitchFamily="18" charset="0"/>
            </a:endParaRPr>
          </a:p>
          <a:p>
            <a:pPr eaLnBrk="1" hangingPunct="1"/>
            <a:r>
              <a:rPr lang="fr-FR" altLang="fr-FR" sz="2400" u="sng" dirty="0">
                <a:latin typeface="Times New Roman" panose="02020603050405020304" pitchFamily="18" charset="0"/>
              </a:rPr>
              <a:t>numh</a:t>
            </a:r>
          </a:p>
          <a:p>
            <a:pPr eaLnBrk="1" hangingPunct="1"/>
            <a:r>
              <a:rPr lang="fr-FR" altLang="fr-FR" sz="2400" dirty="0">
                <a:latin typeface="Times New Roman" panose="02020603050405020304" pitchFamily="18" charset="0"/>
              </a:rPr>
              <a:t>prenom</a:t>
            </a:r>
          </a:p>
          <a:p>
            <a:pPr eaLnBrk="1" hangingPunct="1"/>
            <a:r>
              <a:rPr lang="fr-FR" altLang="fr-FR" sz="2400" dirty="0">
                <a:latin typeface="Times New Roman" panose="02020603050405020304" pitchFamily="18" charset="0"/>
              </a:rPr>
              <a:t>nom</a:t>
            </a:r>
          </a:p>
        </p:txBody>
      </p:sp>
      <p:sp>
        <p:nvSpPr>
          <p:cNvPr id="34822" name="Text Box 4">
            <a:extLst>
              <a:ext uri="{FF2B5EF4-FFF2-40B4-BE49-F238E27FC236}">
                <a16:creationId xmlns:a16="http://schemas.microsoft.com/office/drawing/2014/main" id="{5E13A621-916F-48AC-927B-2924472EDCF3}"/>
              </a:ext>
            </a:extLst>
          </p:cNvPr>
          <p:cNvSpPr txBox="1">
            <a:spLocks noChangeArrowheads="1"/>
          </p:cNvSpPr>
          <p:nvPr/>
        </p:nvSpPr>
        <p:spPr bwMode="auto">
          <a:xfrm>
            <a:off x="6400800" y="2286000"/>
            <a:ext cx="1241425" cy="1943100"/>
          </a:xfrm>
          <a:prstGeom prst="rect">
            <a:avLst/>
          </a:prstGeom>
          <a:noFill/>
          <a:ln w="254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FF0000"/>
                </a:solidFill>
                <a:latin typeface="Times New Roman" panose="02020603050405020304" pitchFamily="18" charset="0"/>
              </a:rPr>
              <a:t>Femmes</a:t>
            </a:r>
          </a:p>
          <a:p>
            <a:pPr eaLnBrk="1" hangingPunct="1"/>
            <a:endParaRPr lang="fr-FR" altLang="fr-FR" sz="2400" dirty="0">
              <a:latin typeface="Times New Roman" panose="02020603050405020304" pitchFamily="18" charset="0"/>
            </a:endParaRPr>
          </a:p>
          <a:p>
            <a:pPr eaLnBrk="1" hangingPunct="1"/>
            <a:r>
              <a:rPr lang="fr-FR" altLang="fr-FR" sz="2400" u="sng" dirty="0">
                <a:latin typeface="Times New Roman" panose="02020603050405020304" pitchFamily="18" charset="0"/>
              </a:rPr>
              <a:t>numf</a:t>
            </a:r>
          </a:p>
          <a:p>
            <a:pPr eaLnBrk="1" hangingPunct="1"/>
            <a:r>
              <a:rPr lang="fr-FR" altLang="fr-FR" sz="2400" dirty="0">
                <a:latin typeface="Times New Roman" panose="02020603050405020304" pitchFamily="18" charset="0"/>
              </a:rPr>
              <a:t>prénom</a:t>
            </a:r>
          </a:p>
          <a:p>
            <a:pPr eaLnBrk="1" hangingPunct="1"/>
            <a:r>
              <a:rPr lang="fr-FR" altLang="fr-FR" sz="2400" dirty="0">
                <a:latin typeface="Times New Roman" panose="02020603050405020304" pitchFamily="18" charset="0"/>
              </a:rPr>
              <a:t>nom</a:t>
            </a:r>
          </a:p>
        </p:txBody>
      </p:sp>
      <p:sp>
        <p:nvSpPr>
          <p:cNvPr id="34823" name="Oval 5">
            <a:extLst>
              <a:ext uri="{FF2B5EF4-FFF2-40B4-BE49-F238E27FC236}">
                <a16:creationId xmlns:a16="http://schemas.microsoft.com/office/drawing/2014/main" id="{58D5FA54-6D4C-4676-9247-5D8CD24528A2}"/>
              </a:ext>
            </a:extLst>
          </p:cNvPr>
          <p:cNvSpPr>
            <a:spLocks noChangeArrowheads="1"/>
          </p:cNvSpPr>
          <p:nvPr/>
        </p:nvSpPr>
        <p:spPr bwMode="auto">
          <a:xfrm>
            <a:off x="3429000" y="2819400"/>
            <a:ext cx="1981200" cy="762000"/>
          </a:xfrm>
          <a:prstGeom prst="ellipse">
            <a:avLst/>
          </a:prstGeom>
          <a:noFill/>
          <a:ln w="25400">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fr-FR" altLang="fr-FR" sz="2400" dirty="0">
                <a:latin typeface="Times New Roman" panose="02020603050405020304" pitchFamily="18" charset="0"/>
              </a:rPr>
              <a:t>date</a:t>
            </a:r>
          </a:p>
        </p:txBody>
      </p:sp>
      <p:sp>
        <p:nvSpPr>
          <p:cNvPr id="34824" name="Line 6">
            <a:extLst>
              <a:ext uri="{FF2B5EF4-FFF2-40B4-BE49-F238E27FC236}">
                <a16:creationId xmlns:a16="http://schemas.microsoft.com/office/drawing/2014/main" id="{BFDE60D2-1138-4D6E-9E27-4F631645ADB7}"/>
              </a:ext>
            </a:extLst>
          </p:cNvPr>
          <p:cNvSpPr>
            <a:spLocks noChangeShapeType="1"/>
          </p:cNvSpPr>
          <p:nvPr/>
        </p:nvSpPr>
        <p:spPr bwMode="auto">
          <a:xfrm>
            <a:off x="5410200" y="3200400"/>
            <a:ext cx="990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fr-FR" dirty="0"/>
          </a:p>
        </p:txBody>
      </p:sp>
      <p:sp>
        <p:nvSpPr>
          <p:cNvPr id="34825" name="Line 7">
            <a:extLst>
              <a:ext uri="{FF2B5EF4-FFF2-40B4-BE49-F238E27FC236}">
                <a16:creationId xmlns:a16="http://schemas.microsoft.com/office/drawing/2014/main" id="{2B01E500-887E-427A-8C61-0DB1610C4785}"/>
              </a:ext>
            </a:extLst>
          </p:cNvPr>
          <p:cNvSpPr>
            <a:spLocks noChangeShapeType="1"/>
          </p:cNvSpPr>
          <p:nvPr/>
        </p:nvSpPr>
        <p:spPr bwMode="auto">
          <a:xfrm rot="-10777963">
            <a:off x="1981200" y="3200400"/>
            <a:ext cx="1447800" cy="158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fr-FR" dirty="0"/>
          </a:p>
        </p:txBody>
      </p:sp>
      <p:sp>
        <p:nvSpPr>
          <p:cNvPr id="34826" name="Text Box 8">
            <a:extLst>
              <a:ext uri="{FF2B5EF4-FFF2-40B4-BE49-F238E27FC236}">
                <a16:creationId xmlns:a16="http://schemas.microsoft.com/office/drawing/2014/main" id="{5CAA9C90-0369-4A66-BAFD-A916300DC172}"/>
              </a:ext>
            </a:extLst>
          </p:cNvPr>
          <p:cNvSpPr txBox="1">
            <a:spLocks noChangeArrowheads="1"/>
          </p:cNvSpPr>
          <p:nvPr/>
        </p:nvSpPr>
        <p:spPr bwMode="auto">
          <a:xfrm>
            <a:off x="2498725" y="3165475"/>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latin typeface="Times New Roman" panose="02020603050405020304" pitchFamily="18" charset="0"/>
              </a:rPr>
              <a:t>0,N</a:t>
            </a:r>
          </a:p>
        </p:txBody>
      </p:sp>
      <p:sp>
        <p:nvSpPr>
          <p:cNvPr id="34827" name="Text Box 9">
            <a:extLst>
              <a:ext uri="{FF2B5EF4-FFF2-40B4-BE49-F238E27FC236}">
                <a16:creationId xmlns:a16="http://schemas.microsoft.com/office/drawing/2014/main" id="{FBE924C8-153B-4029-8B80-AA8D00765BA8}"/>
              </a:ext>
            </a:extLst>
          </p:cNvPr>
          <p:cNvSpPr txBox="1">
            <a:spLocks noChangeArrowheads="1"/>
          </p:cNvSpPr>
          <p:nvPr/>
        </p:nvSpPr>
        <p:spPr bwMode="auto">
          <a:xfrm>
            <a:off x="5562600" y="31242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latin typeface="Times New Roman" panose="02020603050405020304" pitchFamily="18" charset="0"/>
              </a:rPr>
              <a:t>0,N</a:t>
            </a:r>
          </a:p>
        </p:txBody>
      </p:sp>
      <p:sp>
        <p:nvSpPr>
          <p:cNvPr id="34829" name="Rectangle 11">
            <a:extLst>
              <a:ext uri="{FF2B5EF4-FFF2-40B4-BE49-F238E27FC236}">
                <a16:creationId xmlns:a16="http://schemas.microsoft.com/office/drawing/2014/main" id="{2CD15A1E-F6E6-4896-9031-AE59A686A68B}"/>
              </a:ext>
            </a:extLst>
          </p:cNvPr>
          <p:cNvSpPr>
            <a:spLocks noChangeArrowheads="1"/>
          </p:cNvSpPr>
          <p:nvPr/>
        </p:nvSpPr>
        <p:spPr bwMode="auto">
          <a:xfrm>
            <a:off x="3995738" y="3789363"/>
            <a:ext cx="1089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dirty="0">
                <a:solidFill>
                  <a:srgbClr val="FF0000"/>
                </a:solidFill>
              </a:rPr>
              <a:t>Mariage</a:t>
            </a:r>
          </a:p>
        </p:txBody>
      </p:sp>
      <p:sp>
        <p:nvSpPr>
          <p:cNvPr id="16" name="Rectangle 15">
            <a:extLst>
              <a:ext uri="{FF2B5EF4-FFF2-40B4-BE49-F238E27FC236}">
                <a16:creationId xmlns:a16="http://schemas.microsoft.com/office/drawing/2014/main" id="{A4BCB5AD-CBD6-482F-8530-25B655B50F9B}"/>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7" name="Espace réservé du numéro de diapositive 4">
            <a:extLst>
              <a:ext uri="{FF2B5EF4-FFF2-40B4-BE49-F238E27FC236}">
                <a16:creationId xmlns:a16="http://schemas.microsoft.com/office/drawing/2014/main" id="{9C11A31F-6C28-4D00-9746-D899F616E675}"/>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51</a:t>
            </a:fld>
            <a:endParaRPr lang="fr-F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732EB5E3-11F3-4613-9F52-B40EFDA0E06D}"/>
              </a:ext>
            </a:extLst>
          </p:cNvPr>
          <p:cNvSpPr>
            <a:spLocks noGrp="1" noChangeArrowheads="1"/>
          </p:cNvSpPr>
          <p:nvPr>
            <p:ph type="title"/>
          </p:nvPr>
        </p:nvSpPr>
        <p:spPr/>
        <p:txBody>
          <a:bodyPr/>
          <a:lstStyle/>
          <a:p>
            <a:pPr eaLnBrk="1" hangingPunct="1"/>
            <a:r>
              <a:rPr lang="fr-FR" altLang="fr-FR" dirty="0"/>
              <a:t>«Mariage» suite</a:t>
            </a:r>
          </a:p>
        </p:txBody>
      </p:sp>
      <p:sp>
        <p:nvSpPr>
          <p:cNvPr id="35845" name="Text Box 3">
            <a:extLst>
              <a:ext uri="{FF2B5EF4-FFF2-40B4-BE49-F238E27FC236}">
                <a16:creationId xmlns:a16="http://schemas.microsoft.com/office/drawing/2014/main" id="{ACE7ECBF-6FDB-4D12-8AB8-71B74ED76451}"/>
              </a:ext>
            </a:extLst>
          </p:cNvPr>
          <p:cNvSpPr txBox="1">
            <a:spLocks noChangeArrowheads="1"/>
          </p:cNvSpPr>
          <p:nvPr/>
        </p:nvSpPr>
        <p:spPr bwMode="auto">
          <a:xfrm>
            <a:off x="900113" y="3789363"/>
            <a:ext cx="1309687" cy="1943100"/>
          </a:xfrm>
          <a:prstGeom prst="rect">
            <a:avLst/>
          </a:prstGeom>
          <a:noFill/>
          <a:ln w="254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FF0000"/>
                </a:solidFill>
                <a:latin typeface="Times New Roman" panose="02020603050405020304" pitchFamily="18" charset="0"/>
              </a:rPr>
              <a:t>Hommes</a:t>
            </a:r>
          </a:p>
          <a:p>
            <a:pPr eaLnBrk="1" hangingPunct="1"/>
            <a:endParaRPr lang="fr-FR" altLang="fr-FR" sz="2400" dirty="0">
              <a:latin typeface="Times New Roman" panose="02020603050405020304" pitchFamily="18" charset="0"/>
            </a:endParaRPr>
          </a:p>
          <a:p>
            <a:pPr eaLnBrk="1" hangingPunct="1"/>
            <a:r>
              <a:rPr lang="fr-FR" altLang="fr-FR" sz="2400" u="sng" dirty="0">
                <a:latin typeface="Times New Roman" panose="02020603050405020304" pitchFamily="18" charset="0"/>
              </a:rPr>
              <a:t>numh</a:t>
            </a:r>
          </a:p>
          <a:p>
            <a:pPr eaLnBrk="1" hangingPunct="1"/>
            <a:r>
              <a:rPr lang="fr-FR" altLang="fr-FR" sz="2400" dirty="0">
                <a:latin typeface="Times New Roman" panose="02020603050405020304" pitchFamily="18" charset="0"/>
              </a:rPr>
              <a:t>prénom</a:t>
            </a:r>
          </a:p>
          <a:p>
            <a:pPr eaLnBrk="1" hangingPunct="1"/>
            <a:r>
              <a:rPr lang="fr-FR" altLang="fr-FR" sz="2400" dirty="0">
                <a:latin typeface="Times New Roman" panose="02020603050405020304" pitchFamily="18" charset="0"/>
              </a:rPr>
              <a:t>nom</a:t>
            </a:r>
          </a:p>
        </p:txBody>
      </p:sp>
      <p:sp>
        <p:nvSpPr>
          <p:cNvPr id="35846" name="Text Box 4">
            <a:extLst>
              <a:ext uri="{FF2B5EF4-FFF2-40B4-BE49-F238E27FC236}">
                <a16:creationId xmlns:a16="http://schemas.microsoft.com/office/drawing/2014/main" id="{6F88E218-5F23-45F7-BC34-4CF5949CE8F4}"/>
              </a:ext>
            </a:extLst>
          </p:cNvPr>
          <p:cNvSpPr txBox="1">
            <a:spLocks noChangeArrowheads="1"/>
          </p:cNvSpPr>
          <p:nvPr/>
        </p:nvSpPr>
        <p:spPr bwMode="auto">
          <a:xfrm>
            <a:off x="7524750" y="3716338"/>
            <a:ext cx="1241425" cy="1943100"/>
          </a:xfrm>
          <a:prstGeom prst="rect">
            <a:avLst/>
          </a:prstGeom>
          <a:noFill/>
          <a:ln w="254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FF0000"/>
                </a:solidFill>
                <a:latin typeface="Times New Roman" panose="02020603050405020304" pitchFamily="18" charset="0"/>
              </a:rPr>
              <a:t>Femmes</a:t>
            </a:r>
          </a:p>
          <a:p>
            <a:pPr eaLnBrk="1" hangingPunct="1"/>
            <a:endParaRPr lang="fr-FR" altLang="fr-FR" sz="2400" dirty="0">
              <a:latin typeface="Times New Roman" panose="02020603050405020304" pitchFamily="18" charset="0"/>
            </a:endParaRPr>
          </a:p>
          <a:p>
            <a:pPr eaLnBrk="1" hangingPunct="1"/>
            <a:r>
              <a:rPr lang="fr-FR" altLang="fr-FR" sz="2400" u="sng" dirty="0">
                <a:latin typeface="Times New Roman" panose="02020603050405020304" pitchFamily="18" charset="0"/>
              </a:rPr>
              <a:t>numf</a:t>
            </a:r>
          </a:p>
          <a:p>
            <a:pPr eaLnBrk="1" hangingPunct="1"/>
            <a:r>
              <a:rPr lang="fr-FR" altLang="fr-FR" sz="2400" dirty="0">
                <a:latin typeface="Times New Roman" panose="02020603050405020304" pitchFamily="18" charset="0"/>
              </a:rPr>
              <a:t>prénom</a:t>
            </a:r>
          </a:p>
          <a:p>
            <a:pPr eaLnBrk="1" hangingPunct="1"/>
            <a:r>
              <a:rPr lang="fr-FR" altLang="fr-FR" sz="2400" dirty="0">
                <a:latin typeface="Times New Roman" panose="02020603050405020304" pitchFamily="18" charset="0"/>
              </a:rPr>
              <a:t>nom</a:t>
            </a:r>
          </a:p>
        </p:txBody>
      </p:sp>
      <p:sp>
        <p:nvSpPr>
          <p:cNvPr id="35851" name="Text Box 12">
            <a:extLst>
              <a:ext uri="{FF2B5EF4-FFF2-40B4-BE49-F238E27FC236}">
                <a16:creationId xmlns:a16="http://schemas.microsoft.com/office/drawing/2014/main" id="{2CF2C4CD-EE01-4213-A376-6412A7C80B7D}"/>
              </a:ext>
            </a:extLst>
          </p:cNvPr>
          <p:cNvSpPr txBox="1">
            <a:spLocks noChangeArrowheads="1"/>
          </p:cNvSpPr>
          <p:nvPr/>
        </p:nvSpPr>
        <p:spPr bwMode="auto">
          <a:xfrm>
            <a:off x="4140200" y="4005263"/>
            <a:ext cx="1208985" cy="1569660"/>
          </a:xfrm>
          <a:prstGeom prst="rect">
            <a:avLst/>
          </a:prstGeom>
          <a:noFill/>
          <a:ln w="254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r-FR" altLang="fr-FR" sz="2400" dirty="0">
                <a:solidFill>
                  <a:srgbClr val="FF0000"/>
                </a:solidFill>
                <a:latin typeface="Times New Roman" panose="02020603050405020304" pitchFamily="18" charset="0"/>
              </a:rPr>
              <a:t>Mariage</a:t>
            </a:r>
            <a:endParaRPr lang="fr-FR" altLang="fr-FR" sz="2400" dirty="0">
              <a:latin typeface="Times New Roman" panose="02020603050405020304" pitchFamily="18" charset="0"/>
            </a:endParaRPr>
          </a:p>
          <a:p>
            <a:pPr eaLnBrk="1" hangingPunct="1"/>
            <a:r>
              <a:rPr lang="fr-FR" altLang="fr-FR" sz="2400" u="sng" dirty="0">
                <a:latin typeface="Times New Roman" panose="02020603050405020304" pitchFamily="18" charset="0"/>
              </a:rPr>
              <a:t>numh</a:t>
            </a:r>
          </a:p>
          <a:p>
            <a:pPr eaLnBrk="1" hangingPunct="1"/>
            <a:r>
              <a:rPr lang="fr-FR" altLang="fr-FR" sz="2400" u="sng" dirty="0">
                <a:latin typeface="Times New Roman" panose="02020603050405020304" pitchFamily="18" charset="0"/>
              </a:rPr>
              <a:t>numf</a:t>
            </a:r>
          </a:p>
          <a:p>
            <a:pPr eaLnBrk="1" hangingPunct="1"/>
            <a:r>
              <a:rPr lang="fr-FR" altLang="fr-FR" sz="2400" dirty="0">
                <a:latin typeface="Times New Roman" panose="02020603050405020304" pitchFamily="18" charset="0"/>
              </a:rPr>
              <a:t>date</a:t>
            </a:r>
          </a:p>
        </p:txBody>
      </p:sp>
      <p:pic>
        <p:nvPicPr>
          <p:cNvPr id="35858" name="Picture 20">
            <a:extLst>
              <a:ext uri="{FF2B5EF4-FFF2-40B4-BE49-F238E27FC236}">
                <a16:creationId xmlns:a16="http://schemas.microsoft.com/office/drawing/2014/main" id="{76BA5332-3303-46ED-9AB6-4A325E385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72" t="27010" r="14575" b="32477"/>
          <a:stretch>
            <a:fillRect/>
          </a:stretch>
        </p:blipFill>
        <p:spPr bwMode="auto">
          <a:xfrm>
            <a:off x="4067175" y="1989138"/>
            <a:ext cx="4321175"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8D11ABCB-4CB3-4266-97A3-B1B8FC1BE66C}"/>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10" name="Espace réservé du numéro de diapositive 4">
            <a:extLst>
              <a:ext uri="{FF2B5EF4-FFF2-40B4-BE49-F238E27FC236}">
                <a16:creationId xmlns:a16="http://schemas.microsoft.com/office/drawing/2014/main" id="{10468E30-E47B-4DE3-AA8F-427185F9EA59}"/>
              </a:ext>
            </a:extLst>
          </p:cNvPr>
          <p:cNvSpPr>
            <a:spLocks noGrp="1"/>
          </p:cNvSpPr>
          <p:nvPr>
            <p:ph type="sldNum" sz="quarter" idx="12"/>
          </p:nvPr>
        </p:nvSpPr>
        <p:spPr>
          <a:xfrm>
            <a:off x="0" y="1271588"/>
            <a:ext cx="533400" cy="244475"/>
          </a:xfrm>
        </p:spPr>
        <p:txBody>
          <a:bodyPr>
            <a:normAutofit fontScale="85000" lnSpcReduction="20000"/>
          </a:bodyPr>
          <a:lstStyle/>
          <a:p>
            <a:fld id="{1FA118AA-22E3-4C90-B723-EB25D9AAB233}" type="slidenum">
              <a:rPr lang="fr-FR" smtClean="0"/>
              <a:pPr/>
              <a:t>52</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 name="Espace réservé du numéro de diapositive 5"/>
          <p:cNvSpPr>
            <a:spLocks noGrp="1"/>
          </p:cNvSpPr>
          <p:nvPr>
            <p:ph type="sldNum" sz="quarter" idx="12"/>
          </p:nvPr>
        </p:nvSpPr>
        <p:spPr/>
        <p:txBody>
          <a:bodyPr/>
          <a:lstStyle/>
          <a:p>
            <a:fld id="{9540DC86-B453-4410-B156-98576C8C4CE6}" type="slidenum">
              <a:rPr lang="fr-FR"/>
              <a:pPr/>
              <a:t>6</a:t>
            </a:fld>
            <a:endParaRPr lang="fr-FR" dirty="0"/>
          </a:p>
        </p:txBody>
      </p:sp>
      <p:sp>
        <p:nvSpPr>
          <p:cNvPr id="367631" name="Freeform 15"/>
          <p:cNvSpPr>
            <a:spLocks/>
          </p:cNvSpPr>
          <p:nvPr/>
        </p:nvSpPr>
        <p:spPr bwMode="auto">
          <a:xfrm>
            <a:off x="1419225" y="1860550"/>
            <a:ext cx="2673350" cy="2397125"/>
          </a:xfrm>
          <a:custGeom>
            <a:avLst/>
            <a:gdLst/>
            <a:ahLst/>
            <a:cxnLst>
              <a:cxn ang="0">
                <a:pos x="20" y="90"/>
              </a:cxn>
              <a:cxn ang="0">
                <a:pos x="377" y="26"/>
              </a:cxn>
              <a:cxn ang="0">
                <a:pos x="770" y="35"/>
              </a:cxn>
              <a:cxn ang="0">
                <a:pos x="898" y="81"/>
              </a:cxn>
              <a:cxn ang="0">
                <a:pos x="971" y="135"/>
              </a:cxn>
              <a:cxn ang="0">
                <a:pos x="962" y="245"/>
              </a:cxn>
              <a:cxn ang="0">
                <a:pos x="871" y="327"/>
              </a:cxn>
              <a:cxn ang="0">
                <a:pos x="807" y="355"/>
              </a:cxn>
              <a:cxn ang="0">
                <a:pos x="788" y="373"/>
              </a:cxn>
              <a:cxn ang="0">
                <a:pos x="761" y="382"/>
              </a:cxn>
              <a:cxn ang="0">
                <a:pos x="706" y="428"/>
              </a:cxn>
              <a:cxn ang="0">
                <a:pos x="660" y="465"/>
              </a:cxn>
              <a:cxn ang="0">
                <a:pos x="569" y="547"/>
              </a:cxn>
              <a:cxn ang="0">
                <a:pos x="514" y="620"/>
              </a:cxn>
              <a:cxn ang="0">
                <a:pos x="660" y="903"/>
              </a:cxn>
              <a:cxn ang="0">
                <a:pos x="669" y="949"/>
              </a:cxn>
              <a:cxn ang="0">
                <a:pos x="834" y="1004"/>
              </a:cxn>
              <a:cxn ang="0">
                <a:pos x="880" y="1013"/>
              </a:cxn>
              <a:cxn ang="0">
                <a:pos x="935" y="1031"/>
              </a:cxn>
              <a:cxn ang="0">
                <a:pos x="1063" y="1095"/>
              </a:cxn>
              <a:cxn ang="0">
                <a:pos x="1401" y="1086"/>
              </a:cxn>
              <a:cxn ang="0">
                <a:pos x="1648" y="1105"/>
              </a:cxn>
              <a:cxn ang="0">
                <a:pos x="1684" y="1178"/>
              </a:cxn>
              <a:cxn ang="0">
                <a:pos x="1675" y="1306"/>
              </a:cxn>
              <a:cxn ang="0">
                <a:pos x="1611" y="1370"/>
              </a:cxn>
              <a:cxn ang="0">
                <a:pos x="1575" y="1425"/>
              </a:cxn>
              <a:cxn ang="0">
                <a:pos x="1364" y="1489"/>
              </a:cxn>
              <a:cxn ang="0">
                <a:pos x="1337" y="1507"/>
              </a:cxn>
              <a:cxn ang="0">
                <a:pos x="1191" y="1498"/>
              </a:cxn>
              <a:cxn ang="0">
                <a:pos x="1172" y="1479"/>
              </a:cxn>
              <a:cxn ang="0">
                <a:pos x="1127" y="1406"/>
              </a:cxn>
              <a:cxn ang="0">
                <a:pos x="1063" y="1342"/>
              </a:cxn>
              <a:cxn ang="0">
                <a:pos x="1044" y="1315"/>
              </a:cxn>
              <a:cxn ang="0">
                <a:pos x="944" y="1297"/>
              </a:cxn>
              <a:cxn ang="0">
                <a:pos x="898" y="1260"/>
              </a:cxn>
              <a:cxn ang="0">
                <a:pos x="843" y="1187"/>
              </a:cxn>
              <a:cxn ang="0">
                <a:pos x="752" y="1114"/>
              </a:cxn>
              <a:cxn ang="0">
                <a:pos x="733" y="1086"/>
              </a:cxn>
              <a:cxn ang="0">
                <a:pos x="724" y="1059"/>
              </a:cxn>
              <a:cxn ang="0">
                <a:pos x="669" y="1041"/>
              </a:cxn>
              <a:cxn ang="0">
                <a:pos x="651" y="1022"/>
              </a:cxn>
              <a:cxn ang="0">
                <a:pos x="596" y="1004"/>
              </a:cxn>
              <a:cxn ang="0">
                <a:pos x="541" y="940"/>
              </a:cxn>
              <a:cxn ang="0">
                <a:pos x="459" y="867"/>
              </a:cxn>
              <a:cxn ang="0">
                <a:pos x="413" y="794"/>
              </a:cxn>
              <a:cxn ang="0">
                <a:pos x="413" y="583"/>
              </a:cxn>
              <a:cxn ang="0">
                <a:pos x="368" y="465"/>
              </a:cxn>
              <a:cxn ang="0">
                <a:pos x="313" y="410"/>
              </a:cxn>
              <a:cxn ang="0">
                <a:pos x="240" y="437"/>
              </a:cxn>
              <a:cxn ang="0">
                <a:pos x="139" y="410"/>
              </a:cxn>
              <a:cxn ang="0">
                <a:pos x="66" y="346"/>
              </a:cxn>
              <a:cxn ang="0">
                <a:pos x="29" y="309"/>
              </a:cxn>
              <a:cxn ang="0">
                <a:pos x="20" y="282"/>
              </a:cxn>
              <a:cxn ang="0">
                <a:pos x="2" y="263"/>
              </a:cxn>
              <a:cxn ang="0">
                <a:pos x="66" y="99"/>
              </a:cxn>
              <a:cxn ang="0">
                <a:pos x="75" y="71"/>
              </a:cxn>
            </a:cxnLst>
            <a:rect l="0" t="0" r="r" b="b"/>
            <a:pathLst>
              <a:path w="1684" h="1510">
                <a:moveTo>
                  <a:pt x="20" y="90"/>
                </a:moveTo>
                <a:cubicBezTo>
                  <a:pt x="135" y="31"/>
                  <a:pt x="247" y="32"/>
                  <a:pt x="377" y="26"/>
                </a:cubicBezTo>
                <a:cubicBezTo>
                  <a:pt x="481" y="0"/>
                  <a:pt x="677" y="31"/>
                  <a:pt x="770" y="35"/>
                </a:cubicBezTo>
                <a:cubicBezTo>
                  <a:pt x="839" y="52"/>
                  <a:pt x="840" y="60"/>
                  <a:pt x="898" y="81"/>
                </a:cubicBezTo>
                <a:cubicBezTo>
                  <a:pt x="951" y="133"/>
                  <a:pt x="924" y="119"/>
                  <a:pt x="971" y="135"/>
                </a:cubicBezTo>
                <a:cubicBezTo>
                  <a:pt x="1010" y="176"/>
                  <a:pt x="1013" y="211"/>
                  <a:pt x="962" y="245"/>
                </a:cubicBezTo>
                <a:cubicBezTo>
                  <a:pt x="929" y="295"/>
                  <a:pt x="925" y="309"/>
                  <a:pt x="871" y="327"/>
                </a:cubicBezTo>
                <a:cubicBezTo>
                  <a:pt x="778" y="390"/>
                  <a:pt x="914" y="302"/>
                  <a:pt x="807" y="355"/>
                </a:cubicBezTo>
                <a:cubicBezTo>
                  <a:pt x="799" y="359"/>
                  <a:pt x="796" y="369"/>
                  <a:pt x="788" y="373"/>
                </a:cubicBezTo>
                <a:cubicBezTo>
                  <a:pt x="780" y="378"/>
                  <a:pt x="770" y="379"/>
                  <a:pt x="761" y="382"/>
                </a:cubicBezTo>
                <a:cubicBezTo>
                  <a:pt x="744" y="399"/>
                  <a:pt x="723" y="411"/>
                  <a:pt x="706" y="428"/>
                </a:cubicBezTo>
                <a:cubicBezTo>
                  <a:pt x="664" y="470"/>
                  <a:pt x="715" y="445"/>
                  <a:pt x="660" y="465"/>
                </a:cubicBezTo>
                <a:cubicBezTo>
                  <a:pt x="640" y="526"/>
                  <a:pt x="623" y="520"/>
                  <a:pt x="569" y="547"/>
                </a:cubicBezTo>
                <a:cubicBezTo>
                  <a:pt x="552" y="573"/>
                  <a:pt x="531" y="594"/>
                  <a:pt x="514" y="620"/>
                </a:cubicBezTo>
                <a:cubicBezTo>
                  <a:pt x="528" y="747"/>
                  <a:pt x="571" y="814"/>
                  <a:pt x="660" y="903"/>
                </a:cubicBezTo>
                <a:cubicBezTo>
                  <a:pt x="663" y="918"/>
                  <a:pt x="661" y="935"/>
                  <a:pt x="669" y="949"/>
                </a:cubicBezTo>
                <a:cubicBezTo>
                  <a:pt x="686" y="978"/>
                  <a:pt x="804" y="998"/>
                  <a:pt x="834" y="1004"/>
                </a:cubicBezTo>
                <a:cubicBezTo>
                  <a:pt x="849" y="1007"/>
                  <a:pt x="865" y="1009"/>
                  <a:pt x="880" y="1013"/>
                </a:cubicBezTo>
                <a:cubicBezTo>
                  <a:pt x="899" y="1018"/>
                  <a:pt x="935" y="1031"/>
                  <a:pt x="935" y="1031"/>
                </a:cubicBezTo>
                <a:cubicBezTo>
                  <a:pt x="966" y="1064"/>
                  <a:pt x="1021" y="1078"/>
                  <a:pt x="1063" y="1095"/>
                </a:cubicBezTo>
                <a:cubicBezTo>
                  <a:pt x="1176" y="1092"/>
                  <a:pt x="1288" y="1084"/>
                  <a:pt x="1401" y="1086"/>
                </a:cubicBezTo>
                <a:cubicBezTo>
                  <a:pt x="1484" y="1087"/>
                  <a:pt x="1569" y="1079"/>
                  <a:pt x="1648" y="1105"/>
                </a:cubicBezTo>
                <a:cubicBezTo>
                  <a:pt x="1674" y="1113"/>
                  <a:pt x="1684" y="1178"/>
                  <a:pt x="1684" y="1178"/>
                </a:cubicBezTo>
                <a:cubicBezTo>
                  <a:pt x="1681" y="1221"/>
                  <a:pt x="1682" y="1264"/>
                  <a:pt x="1675" y="1306"/>
                </a:cubicBezTo>
                <a:cubicBezTo>
                  <a:pt x="1669" y="1339"/>
                  <a:pt x="1628" y="1345"/>
                  <a:pt x="1611" y="1370"/>
                </a:cubicBezTo>
                <a:cubicBezTo>
                  <a:pt x="1589" y="1403"/>
                  <a:pt x="1602" y="1403"/>
                  <a:pt x="1575" y="1425"/>
                </a:cubicBezTo>
                <a:cubicBezTo>
                  <a:pt x="1536" y="1457"/>
                  <a:pt x="1420" y="1479"/>
                  <a:pt x="1364" y="1489"/>
                </a:cubicBezTo>
                <a:cubicBezTo>
                  <a:pt x="1355" y="1495"/>
                  <a:pt x="1348" y="1506"/>
                  <a:pt x="1337" y="1507"/>
                </a:cubicBezTo>
                <a:cubicBezTo>
                  <a:pt x="1288" y="1510"/>
                  <a:pt x="1239" y="1506"/>
                  <a:pt x="1191" y="1498"/>
                </a:cubicBezTo>
                <a:cubicBezTo>
                  <a:pt x="1182" y="1497"/>
                  <a:pt x="1177" y="1486"/>
                  <a:pt x="1172" y="1479"/>
                </a:cubicBezTo>
                <a:cubicBezTo>
                  <a:pt x="1156" y="1456"/>
                  <a:pt x="1142" y="1430"/>
                  <a:pt x="1127" y="1406"/>
                </a:cubicBezTo>
                <a:cubicBezTo>
                  <a:pt x="1108" y="1377"/>
                  <a:pt x="1084" y="1368"/>
                  <a:pt x="1063" y="1342"/>
                </a:cubicBezTo>
                <a:cubicBezTo>
                  <a:pt x="1056" y="1333"/>
                  <a:pt x="1054" y="1320"/>
                  <a:pt x="1044" y="1315"/>
                </a:cubicBezTo>
                <a:cubicBezTo>
                  <a:pt x="1014" y="1300"/>
                  <a:pt x="977" y="1304"/>
                  <a:pt x="944" y="1297"/>
                </a:cubicBezTo>
                <a:cubicBezTo>
                  <a:pt x="930" y="1283"/>
                  <a:pt x="912" y="1274"/>
                  <a:pt x="898" y="1260"/>
                </a:cubicBezTo>
                <a:cubicBezTo>
                  <a:pt x="879" y="1241"/>
                  <a:pt x="858" y="1210"/>
                  <a:pt x="843" y="1187"/>
                </a:cubicBezTo>
                <a:cubicBezTo>
                  <a:pt x="829" y="1142"/>
                  <a:pt x="793" y="1128"/>
                  <a:pt x="752" y="1114"/>
                </a:cubicBezTo>
                <a:cubicBezTo>
                  <a:pt x="746" y="1105"/>
                  <a:pt x="738" y="1096"/>
                  <a:pt x="733" y="1086"/>
                </a:cubicBezTo>
                <a:cubicBezTo>
                  <a:pt x="729" y="1078"/>
                  <a:pt x="732" y="1064"/>
                  <a:pt x="724" y="1059"/>
                </a:cubicBezTo>
                <a:cubicBezTo>
                  <a:pt x="708" y="1048"/>
                  <a:pt x="669" y="1041"/>
                  <a:pt x="669" y="1041"/>
                </a:cubicBezTo>
                <a:cubicBezTo>
                  <a:pt x="663" y="1035"/>
                  <a:pt x="659" y="1026"/>
                  <a:pt x="651" y="1022"/>
                </a:cubicBezTo>
                <a:cubicBezTo>
                  <a:pt x="634" y="1013"/>
                  <a:pt x="596" y="1004"/>
                  <a:pt x="596" y="1004"/>
                </a:cubicBezTo>
                <a:cubicBezTo>
                  <a:pt x="579" y="979"/>
                  <a:pt x="563" y="961"/>
                  <a:pt x="541" y="940"/>
                </a:cubicBezTo>
                <a:cubicBezTo>
                  <a:pt x="527" y="897"/>
                  <a:pt x="502" y="881"/>
                  <a:pt x="459" y="867"/>
                </a:cubicBezTo>
                <a:cubicBezTo>
                  <a:pt x="449" y="835"/>
                  <a:pt x="437" y="817"/>
                  <a:pt x="413" y="794"/>
                </a:cubicBezTo>
                <a:cubicBezTo>
                  <a:pt x="389" y="721"/>
                  <a:pt x="394" y="660"/>
                  <a:pt x="413" y="583"/>
                </a:cubicBezTo>
                <a:cubicBezTo>
                  <a:pt x="399" y="541"/>
                  <a:pt x="393" y="502"/>
                  <a:pt x="368" y="465"/>
                </a:cubicBezTo>
                <a:cubicBezTo>
                  <a:pt x="356" y="429"/>
                  <a:pt x="349" y="422"/>
                  <a:pt x="313" y="410"/>
                </a:cubicBezTo>
                <a:cubicBezTo>
                  <a:pt x="288" y="416"/>
                  <a:pt x="266" y="433"/>
                  <a:pt x="240" y="437"/>
                </a:cubicBezTo>
                <a:cubicBezTo>
                  <a:pt x="223" y="439"/>
                  <a:pt x="159" y="416"/>
                  <a:pt x="139" y="410"/>
                </a:cubicBezTo>
                <a:cubicBezTo>
                  <a:pt x="110" y="390"/>
                  <a:pt x="95" y="366"/>
                  <a:pt x="66" y="346"/>
                </a:cubicBezTo>
                <a:cubicBezTo>
                  <a:pt x="43" y="273"/>
                  <a:pt x="78" y="356"/>
                  <a:pt x="29" y="309"/>
                </a:cubicBezTo>
                <a:cubicBezTo>
                  <a:pt x="22" y="302"/>
                  <a:pt x="25" y="290"/>
                  <a:pt x="20" y="282"/>
                </a:cubicBezTo>
                <a:cubicBezTo>
                  <a:pt x="16" y="274"/>
                  <a:pt x="8" y="269"/>
                  <a:pt x="2" y="263"/>
                </a:cubicBezTo>
                <a:cubicBezTo>
                  <a:pt x="7" y="204"/>
                  <a:pt x="0" y="121"/>
                  <a:pt x="66" y="99"/>
                </a:cubicBezTo>
                <a:cubicBezTo>
                  <a:pt x="69" y="90"/>
                  <a:pt x="75" y="71"/>
                  <a:pt x="75" y="71"/>
                </a:cubicBezTo>
              </a:path>
            </a:pathLst>
          </a:custGeom>
          <a:solidFill>
            <a:srgbClr val="3366FF">
              <a:alpha val="10001"/>
            </a:srgbClr>
          </a:solidFill>
          <a:ln w="12700" cap="flat" cmpd="sng">
            <a:solidFill>
              <a:srgbClr val="3366FF"/>
            </a:solidFill>
            <a:prstDash val="solid"/>
            <a:round/>
            <a:headEnd type="none" w="sm" len="sm"/>
            <a:tailEnd type="none" w="sm" len="sm"/>
          </a:ln>
          <a:effectLst/>
        </p:spPr>
        <p:txBody>
          <a:bodyPr/>
          <a:lstStyle/>
          <a:p>
            <a:endParaRPr lang="fr-FR" dirty="0"/>
          </a:p>
        </p:txBody>
      </p:sp>
      <p:sp>
        <p:nvSpPr>
          <p:cNvPr id="367618" name="Rectangle 2"/>
          <p:cNvSpPr>
            <a:spLocks noGrp="1" noChangeArrowheads="1"/>
          </p:cNvSpPr>
          <p:nvPr>
            <p:ph type="title"/>
          </p:nvPr>
        </p:nvSpPr>
        <p:spPr>
          <a:xfrm>
            <a:off x="755650" y="260350"/>
            <a:ext cx="7772400" cy="1143000"/>
          </a:xfrm>
        </p:spPr>
        <p:txBody>
          <a:bodyPr/>
          <a:lstStyle/>
          <a:p>
            <a:r>
              <a:rPr lang="fr-FR" noProof="0" dirty="0"/>
              <a:t>Mémoriser de l'information…</a:t>
            </a:r>
          </a:p>
        </p:txBody>
      </p:sp>
      <p:sp>
        <p:nvSpPr>
          <p:cNvPr id="367622" name="Text Box 6"/>
          <p:cNvSpPr txBox="1">
            <a:spLocks noChangeArrowheads="1"/>
          </p:cNvSpPr>
          <p:nvPr/>
        </p:nvSpPr>
        <p:spPr bwMode="auto">
          <a:xfrm>
            <a:off x="2987675" y="3644900"/>
            <a:ext cx="1069975" cy="366713"/>
          </a:xfrm>
          <a:prstGeom prst="rect">
            <a:avLst/>
          </a:prstGeom>
          <a:noFill/>
          <a:ln w="12700">
            <a:noFill/>
            <a:miter lim="800000"/>
            <a:headEnd type="none" w="sm" len="sm"/>
            <a:tailEnd type="none" w="sm" len="sm"/>
          </a:ln>
          <a:effectLst/>
        </p:spPr>
        <p:txBody>
          <a:bodyPr wrap="none">
            <a:spAutoFit/>
          </a:bodyPr>
          <a:lstStyle/>
          <a:p>
            <a:r>
              <a:rPr lang="fr-FR" dirty="0"/>
              <a:t>LaPoste</a:t>
            </a:r>
          </a:p>
        </p:txBody>
      </p:sp>
      <p:sp>
        <p:nvSpPr>
          <p:cNvPr id="367627" name="Freeform 11"/>
          <p:cNvSpPr>
            <a:spLocks/>
          </p:cNvSpPr>
          <p:nvPr/>
        </p:nvSpPr>
        <p:spPr bwMode="auto">
          <a:xfrm>
            <a:off x="442913" y="1806575"/>
            <a:ext cx="2146300" cy="2284413"/>
          </a:xfrm>
          <a:custGeom>
            <a:avLst/>
            <a:gdLst/>
            <a:ahLst/>
            <a:cxnLst>
              <a:cxn ang="0">
                <a:pos x="160" y="51"/>
              </a:cxn>
              <a:cxn ang="0">
                <a:pos x="160" y="197"/>
              </a:cxn>
              <a:cxn ang="0">
                <a:pos x="270" y="252"/>
              </a:cxn>
              <a:cxn ang="0">
                <a:pos x="324" y="389"/>
              </a:cxn>
              <a:cxn ang="0">
                <a:pos x="196" y="736"/>
              </a:cxn>
              <a:cxn ang="0">
                <a:pos x="196" y="1203"/>
              </a:cxn>
              <a:cxn ang="0">
                <a:pos x="352" y="1321"/>
              </a:cxn>
              <a:cxn ang="0">
                <a:pos x="553" y="1385"/>
              </a:cxn>
              <a:cxn ang="0">
                <a:pos x="745" y="1422"/>
              </a:cxn>
              <a:cxn ang="0">
                <a:pos x="1156" y="1404"/>
              </a:cxn>
              <a:cxn ang="0">
                <a:pos x="1294" y="1175"/>
              </a:cxn>
              <a:cxn ang="0">
                <a:pos x="443" y="901"/>
              </a:cxn>
              <a:cxn ang="0">
                <a:pos x="553" y="361"/>
              </a:cxn>
              <a:cxn ang="0">
                <a:pos x="590" y="179"/>
              </a:cxn>
              <a:cxn ang="0">
                <a:pos x="526" y="60"/>
              </a:cxn>
              <a:cxn ang="0">
                <a:pos x="352" y="5"/>
              </a:cxn>
              <a:cxn ang="0">
                <a:pos x="178" y="32"/>
              </a:cxn>
              <a:cxn ang="0">
                <a:pos x="160" y="51"/>
              </a:cxn>
            </a:cxnLst>
            <a:rect l="0" t="0" r="r" b="b"/>
            <a:pathLst>
              <a:path w="1352" h="1439">
                <a:moveTo>
                  <a:pt x="160" y="51"/>
                </a:moveTo>
                <a:cubicBezTo>
                  <a:pt x="147" y="101"/>
                  <a:pt x="134" y="138"/>
                  <a:pt x="160" y="197"/>
                </a:cubicBezTo>
                <a:cubicBezTo>
                  <a:pt x="172" y="225"/>
                  <a:pt x="242" y="243"/>
                  <a:pt x="270" y="252"/>
                </a:cubicBezTo>
                <a:cubicBezTo>
                  <a:pt x="297" y="284"/>
                  <a:pt x="326" y="345"/>
                  <a:pt x="324" y="389"/>
                </a:cubicBezTo>
                <a:cubicBezTo>
                  <a:pt x="312" y="470"/>
                  <a:pt x="217" y="600"/>
                  <a:pt x="196" y="736"/>
                </a:cubicBezTo>
                <a:cubicBezTo>
                  <a:pt x="206" y="1024"/>
                  <a:pt x="0" y="1077"/>
                  <a:pt x="196" y="1203"/>
                </a:cubicBezTo>
                <a:cubicBezTo>
                  <a:pt x="222" y="1300"/>
                  <a:pt x="289" y="1280"/>
                  <a:pt x="352" y="1321"/>
                </a:cubicBezTo>
                <a:cubicBezTo>
                  <a:pt x="399" y="1345"/>
                  <a:pt x="488" y="1368"/>
                  <a:pt x="553" y="1385"/>
                </a:cubicBezTo>
                <a:cubicBezTo>
                  <a:pt x="605" y="1399"/>
                  <a:pt x="648" y="1429"/>
                  <a:pt x="745" y="1422"/>
                </a:cubicBezTo>
                <a:cubicBezTo>
                  <a:pt x="789" y="1378"/>
                  <a:pt x="1105" y="1439"/>
                  <a:pt x="1156" y="1404"/>
                </a:cubicBezTo>
                <a:cubicBezTo>
                  <a:pt x="1218" y="1309"/>
                  <a:pt x="1244" y="1283"/>
                  <a:pt x="1294" y="1175"/>
                </a:cubicBezTo>
                <a:cubicBezTo>
                  <a:pt x="1352" y="1050"/>
                  <a:pt x="381" y="1025"/>
                  <a:pt x="443" y="901"/>
                </a:cubicBezTo>
                <a:cubicBezTo>
                  <a:pt x="470" y="760"/>
                  <a:pt x="525" y="502"/>
                  <a:pt x="553" y="361"/>
                </a:cubicBezTo>
                <a:cubicBezTo>
                  <a:pt x="594" y="230"/>
                  <a:pt x="594" y="229"/>
                  <a:pt x="590" y="179"/>
                </a:cubicBezTo>
                <a:cubicBezTo>
                  <a:pt x="537" y="159"/>
                  <a:pt x="581" y="71"/>
                  <a:pt x="526" y="60"/>
                </a:cubicBezTo>
                <a:cubicBezTo>
                  <a:pt x="468" y="20"/>
                  <a:pt x="422" y="14"/>
                  <a:pt x="352" y="5"/>
                </a:cubicBezTo>
                <a:cubicBezTo>
                  <a:pt x="294" y="0"/>
                  <a:pt x="210" y="24"/>
                  <a:pt x="178" y="32"/>
                </a:cubicBezTo>
                <a:cubicBezTo>
                  <a:pt x="168" y="64"/>
                  <a:pt x="176" y="67"/>
                  <a:pt x="160" y="51"/>
                </a:cubicBezTo>
                <a:close/>
              </a:path>
            </a:pathLst>
          </a:custGeom>
          <a:solidFill>
            <a:srgbClr val="FF3300">
              <a:alpha val="10001"/>
            </a:srgbClr>
          </a:solidFill>
          <a:ln w="25400" cap="flat" cmpd="sng">
            <a:solidFill>
              <a:srgbClr val="FF0000"/>
            </a:solidFill>
            <a:prstDash val="solid"/>
            <a:round/>
            <a:headEnd type="none" w="sm" len="sm"/>
            <a:tailEnd type="none" w="sm" len="sm"/>
          </a:ln>
          <a:effectLst/>
        </p:spPr>
        <p:txBody>
          <a:bodyPr/>
          <a:lstStyle/>
          <a:p>
            <a:endParaRPr lang="fr-FR" dirty="0"/>
          </a:p>
        </p:txBody>
      </p:sp>
      <p:sp>
        <p:nvSpPr>
          <p:cNvPr id="367620" name="Text Box 4"/>
          <p:cNvSpPr txBox="1">
            <a:spLocks noChangeArrowheads="1"/>
          </p:cNvSpPr>
          <p:nvPr/>
        </p:nvSpPr>
        <p:spPr bwMode="auto">
          <a:xfrm>
            <a:off x="735013" y="1860550"/>
            <a:ext cx="588962" cy="366713"/>
          </a:xfrm>
          <a:prstGeom prst="rect">
            <a:avLst/>
          </a:prstGeom>
          <a:noFill/>
          <a:ln w="12700">
            <a:noFill/>
            <a:miter lim="800000"/>
            <a:headEnd type="none" w="sm" len="sm"/>
            <a:tailEnd type="none" w="sm" len="sm"/>
          </a:ln>
          <a:effectLst/>
        </p:spPr>
        <p:txBody>
          <a:bodyPr wrap="none">
            <a:spAutoFit/>
          </a:bodyPr>
          <a:lstStyle/>
          <a:p>
            <a:r>
              <a:rPr lang="fr-FR" dirty="0"/>
              <a:t>IUT</a:t>
            </a:r>
          </a:p>
        </p:txBody>
      </p:sp>
      <p:sp>
        <p:nvSpPr>
          <p:cNvPr id="367623" name="Text Box 7"/>
          <p:cNvSpPr txBox="1">
            <a:spLocks noChangeArrowheads="1"/>
          </p:cNvSpPr>
          <p:nvPr/>
        </p:nvSpPr>
        <p:spPr bwMode="auto">
          <a:xfrm>
            <a:off x="735013" y="3516313"/>
            <a:ext cx="1677987" cy="366712"/>
          </a:xfrm>
          <a:prstGeom prst="rect">
            <a:avLst/>
          </a:prstGeom>
          <a:noFill/>
          <a:ln w="12700">
            <a:noFill/>
            <a:miter lim="800000"/>
            <a:headEnd type="none" w="sm" len="sm"/>
            <a:tailEnd type="none" w="sm" len="sm"/>
          </a:ln>
          <a:effectLst/>
        </p:spPr>
        <p:txBody>
          <a:bodyPr wrap="none">
            <a:spAutoFit/>
          </a:bodyPr>
          <a:lstStyle/>
          <a:p>
            <a:r>
              <a:rPr lang="fr-FR" dirty="0"/>
              <a:t>O472655353</a:t>
            </a:r>
          </a:p>
        </p:txBody>
      </p:sp>
      <p:sp>
        <p:nvSpPr>
          <p:cNvPr id="367624" name="Text Box 8"/>
          <p:cNvSpPr txBox="1">
            <a:spLocks noChangeArrowheads="1"/>
          </p:cNvSpPr>
          <p:nvPr/>
        </p:nvSpPr>
        <p:spPr bwMode="auto">
          <a:xfrm>
            <a:off x="1403350" y="1989138"/>
            <a:ext cx="1644650" cy="366712"/>
          </a:xfrm>
          <a:prstGeom prst="rect">
            <a:avLst/>
          </a:prstGeom>
          <a:noFill/>
          <a:ln w="12700">
            <a:noFill/>
            <a:miter lim="800000"/>
            <a:headEnd type="none" w="sm" len="sm"/>
            <a:tailEnd type="none" w="sm" len="sm"/>
          </a:ln>
          <a:effectLst/>
        </p:spPr>
        <p:txBody>
          <a:bodyPr wrap="none">
            <a:spAutoFit/>
          </a:bodyPr>
          <a:lstStyle/>
          <a:p>
            <a:r>
              <a:rPr lang="fr-FR" dirty="0"/>
              <a:t>0603040506</a:t>
            </a:r>
          </a:p>
        </p:txBody>
      </p:sp>
      <p:sp>
        <p:nvSpPr>
          <p:cNvPr id="367628" name="Freeform 12"/>
          <p:cNvSpPr>
            <a:spLocks/>
          </p:cNvSpPr>
          <p:nvPr/>
        </p:nvSpPr>
        <p:spPr bwMode="auto">
          <a:xfrm>
            <a:off x="2627313" y="1916113"/>
            <a:ext cx="2457450" cy="1516062"/>
          </a:xfrm>
          <a:custGeom>
            <a:avLst/>
            <a:gdLst/>
            <a:ahLst/>
            <a:cxnLst>
              <a:cxn ang="0">
                <a:pos x="44" y="851"/>
              </a:cxn>
              <a:cxn ang="0">
                <a:pos x="25" y="714"/>
              </a:cxn>
              <a:cxn ang="0">
                <a:pos x="80" y="604"/>
              </a:cxn>
              <a:cxn ang="0">
                <a:pos x="153" y="422"/>
              </a:cxn>
              <a:cxn ang="0">
                <a:pos x="272" y="239"/>
              </a:cxn>
              <a:cxn ang="0">
                <a:pos x="345" y="202"/>
              </a:cxn>
              <a:cxn ang="0">
                <a:pos x="382" y="184"/>
              </a:cxn>
              <a:cxn ang="0">
                <a:pos x="473" y="138"/>
              </a:cxn>
              <a:cxn ang="0">
                <a:pos x="748" y="65"/>
              </a:cxn>
              <a:cxn ang="0">
                <a:pos x="1058" y="19"/>
              </a:cxn>
              <a:cxn ang="0">
                <a:pos x="1214" y="10"/>
              </a:cxn>
              <a:cxn ang="0">
                <a:pos x="1415" y="47"/>
              </a:cxn>
              <a:cxn ang="0">
                <a:pos x="1470" y="65"/>
              </a:cxn>
              <a:cxn ang="0">
                <a:pos x="1497" y="74"/>
              </a:cxn>
              <a:cxn ang="0">
                <a:pos x="1497" y="266"/>
              </a:cxn>
              <a:cxn ang="0">
                <a:pos x="1342" y="330"/>
              </a:cxn>
              <a:cxn ang="0">
                <a:pos x="1068" y="339"/>
              </a:cxn>
              <a:cxn ang="0">
                <a:pos x="985" y="358"/>
              </a:cxn>
              <a:cxn ang="0">
                <a:pos x="958" y="376"/>
              </a:cxn>
              <a:cxn ang="0">
                <a:pos x="903" y="394"/>
              </a:cxn>
              <a:cxn ang="0">
                <a:pos x="876" y="403"/>
              </a:cxn>
              <a:cxn ang="0">
                <a:pos x="830" y="614"/>
              </a:cxn>
              <a:cxn ang="0">
                <a:pos x="821" y="641"/>
              </a:cxn>
              <a:cxn ang="0">
                <a:pos x="802" y="659"/>
              </a:cxn>
              <a:cxn ang="0">
                <a:pos x="757" y="778"/>
              </a:cxn>
              <a:cxn ang="0">
                <a:pos x="592" y="897"/>
              </a:cxn>
              <a:cxn ang="0">
                <a:pos x="400" y="934"/>
              </a:cxn>
              <a:cxn ang="0">
                <a:pos x="135" y="924"/>
              </a:cxn>
              <a:cxn ang="0">
                <a:pos x="89" y="851"/>
              </a:cxn>
              <a:cxn ang="0">
                <a:pos x="44" y="851"/>
              </a:cxn>
            </a:cxnLst>
            <a:rect l="0" t="0" r="r" b="b"/>
            <a:pathLst>
              <a:path w="1548" h="955">
                <a:moveTo>
                  <a:pt x="44" y="851"/>
                </a:moveTo>
                <a:cubicBezTo>
                  <a:pt x="0" y="809"/>
                  <a:pt x="17" y="780"/>
                  <a:pt x="25" y="714"/>
                </a:cubicBezTo>
                <a:cubicBezTo>
                  <a:pt x="32" y="652"/>
                  <a:pt x="33" y="637"/>
                  <a:pt x="80" y="604"/>
                </a:cubicBezTo>
                <a:cubicBezTo>
                  <a:pt x="117" y="548"/>
                  <a:pt x="115" y="479"/>
                  <a:pt x="153" y="422"/>
                </a:cubicBezTo>
                <a:cubicBezTo>
                  <a:pt x="179" y="313"/>
                  <a:pt x="180" y="304"/>
                  <a:pt x="272" y="239"/>
                </a:cubicBezTo>
                <a:cubicBezTo>
                  <a:pt x="294" y="223"/>
                  <a:pt x="321" y="214"/>
                  <a:pt x="345" y="202"/>
                </a:cubicBezTo>
                <a:cubicBezTo>
                  <a:pt x="357" y="196"/>
                  <a:pt x="382" y="184"/>
                  <a:pt x="382" y="184"/>
                </a:cubicBezTo>
                <a:cubicBezTo>
                  <a:pt x="417" y="148"/>
                  <a:pt x="428" y="153"/>
                  <a:pt x="473" y="138"/>
                </a:cubicBezTo>
                <a:cubicBezTo>
                  <a:pt x="539" y="75"/>
                  <a:pt x="663" y="73"/>
                  <a:pt x="748" y="65"/>
                </a:cubicBezTo>
                <a:cubicBezTo>
                  <a:pt x="893" y="29"/>
                  <a:pt x="865" y="29"/>
                  <a:pt x="1058" y="19"/>
                </a:cubicBezTo>
                <a:cubicBezTo>
                  <a:pt x="1117" y="0"/>
                  <a:pt x="1149" y="3"/>
                  <a:pt x="1214" y="10"/>
                </a:cubicBezTo>
                <a:cubicBezTo>
                  <a:pt x="1281" y="27"/>
                  <a:pt x="1348" y="27"/>
                  <a:pt x="1415" y="47"/>
                </a:cubicBezTo>
                <a:cubicBezTo>
                  <a:pt x="1434" y="52"/>
                  <a:pt x="1452" y="59"/>
                  <a:pt x="1470" y="65"/>
                </a:cubicBezTo>
                <a:cubicBezTo>
                  <a:pt x="1479" y="68"/>
                  <a:pt x="1497" y="74"/>
                  <a:pt x="1497" y="74"/>
                </a:cubicBezTo>
                <a:cubicBezTo>
                  <a:pt x="1547" y="121"/>
                  <a:pt x="1548" y="217"/>
                  <a:pt x="1497" y="266"/>
                </a:cubicBezTo>
                <a:cubicBezTo>
                  <a:pt x="1481" y="316"/>
                  <a:pt x="1392" y="327"/>
                  <a:pt x="1342" y="330"/>
                </a:cubicBezTo>
                <a:cubicBezTo>
                  <a:pt x="1251" y="335"/>
                  <a:pt x="1159" y="336"/>
                  <a:pt x="1068" y="339"/>
                </a:cubicBezTo>
                <a:cubicBezTo>
                  <a:pt x="1054" y="342"/>
                  <a:pt x="1001" y="351"/>
                  <a:pt x="985" y="358"/>
                </a:cubicBezTo>
                <a:cubicBezTo>
                  <a:pt x="975" y="362"/>
                  <a:pt x="968" y="372"/>
                  <a:pt x="958" y="376"/>
                </a:cubicBezTo>
                <a:cubicBezTo>
                  <a:pt x="940" y="384"/>
                  <a:pt x="921" y="388"/>
                  <a:pt x="903" y="394"/>
                </a:cubicBezTo>
                <a:cubicBezTo>
                  <a:pt x="894" y="397"/>
                  <a:pt x="876" y="403"/>
                  <a:pt x="876" y="403"/>
                </a:cubicBezTo>
                <a:cubicBezTo>
                  <a:pt x="851" y="474"/>
                  <a:pt x="884" y="557"/>
                  <a:pt x="830" y="614"/>
                </a:cubicBezTo>
                <a:cubicBezTo>
                  <a:pt x="827" y="623"/>
                  <a:pt x="826" y="633"/>
                  <a:pt x="821" y="641"/>
                </a:cubicBezTo>
                <a:cubicBezTo>
                  <a:pt x="816" y="648"/>
                  <a:pt x="806" y="651"/>
                  <a:pt x="802" y="659"/>
                </a:cubicBezTo>
                <a:cubicBezTo>
                  <a:pt x="782" y="697"/>
                  <a:pt x="782" y="741"/>
                  <a:pt x="757" y="778"/>
                </a:cubicBezTo>
                <a:cubicBezTo>
                  <a:pt x="732" y="856"/>
                  <a:pt x="665" y="885"/>
                  <a:pt x="592" y="897"/>
                </a:cubicBezTo>
                <a:cubicBezTo>
                  <a:pt x="510" y="924"/>
                  <a:pt x="496" y="925"/>
                  <a:pt x="400" y="934"/>
                </a:cubicBezTo>
                <a:cubicBezTo>
                  <a:pt x="312" y="951"/>
                  <a:pt x="220" y="955"/>
                  <a:pt x="135" y="924"/>
                </a:cubicBezTo>
                <a:cubicBezTo>
                  <a:pt x="125" y="893"/>
                  <a:pt x="112" y="874"/>
                  <a:pt x="89" y="851"/>
                </a:cubicBezTo>
                <a:cubicBezTo>
                  <a:pt x="49" y="861"/>
                  <a:pt x="62" y="869"/>
                  <a:pt x="44" y="851"/>
                </a:cubicBezTo>
                <a:close/>
              </a:path>
            </a:pathLst>
          </a:custGeom>
          <a:solidFill>
            <a:srgbClr val="00FF00">
              <a:alpha val="10001"/>
            </a:srgbClr>
          </a:solidFill>
          <a:ln w="12700" cap="flat" cmpd="sng">
            <a:solidFill>
              <a:srgbClr val="00FF00"/>
            </a:solidFill>
            <a:prstDash val="solid"/>
            <a:round/>
            <a:headEnd type="none" w="sm" len="sm"/>
            <a:tailEnd type="none" w="sm" len="sm"/>
          </a:ln>
          <a:effectLst/>
        </p:spPr>
        <p:txBody>
          <a:bodyPr/>
          <a:lstStyle/>
          <a:p>
            <a:endParaRPr lang="fr-FR" dirty="0"/>
          </a:p>
        </p:txBody>
      </p:sp>
      <p:sp>
        <p:nvSpPr>
          <p:cNvPr id="367621" name="Text Box 5"/>
          <p:cNvSpPr txBox="1">
            <a:spLocks noChangeArrowheads="1"/>
          </p:cNvSpPr>
          <p:nvPr/>
        </p:nvSpPr>
        <p:spPr bwMode="auto">
          <a:xfrm>
            <a:off x="2659063" y="2914650"/>
            <a:ext cx="803275" cy="366713"/>
          </a:xfrm>
          <a:prstGeom prst="rect">
            <a:avLst/>
          </a:prstGeom>
          <a:noFill/>
          <a:ln w="12700">
            <a:noFill/>
            <a:miter lim="800000"/>
            <a:headEnd type="none" w="sm" len="sm"/>
            <a:tailEnd type="none" w="sm" len="sm"/>
          </a:ln>
          <a:effectLst/>
        </p:spPr>
        <p:txBody>
          <a:bodyPr wrap="none">
            <a:spAutoFit/>
          </a:bodyPr>
          <a:lstStyle/>
          <a:p>
            <a:r>
              <a:rPr lang="fr-FR" dirty="0"/>
              <a:t>SNCF</a:t>
            </a:r>
          </a:p>
        </p:txBody>
      </p:sp>
      <p:sp>
        <p:nvSpPr>
          <p:cNvPr id="367625" name="Text Box 9"/>
          <p:cNvSpPr txBox="1">
            <a:spLocks noChangeArrowheads="1"/>
          </p:cNvSpPr>
          <p:nvPr/>
        </p:nvSpPr>
        <p:spPr bwMode="auto">
          <a:xfrm>
            <a:off x="3378200" y="2051050"/>
            <a:ext cx="1644650" cy="366713"/>
          </a:xfrm>
          <a:prstGeom prst="rect">
            <a:avLst/>
          </a:prstGeom>
          <a:noFill/>
          <a:ln w="12700">
            <a:noFill/>
            <a:miter lim="800000"/>
            <a:headEnd type="none" w="sm" len="sm"/>
            <a:tailEnd type="none" w="sm" len="sm"/>
          </a:ln>
          <a:effectLst/>
        </p:spPr>
        <p:txBody>
          <a:bodyPr wrap="none">
            <a:spAutoFit/>
          </a:bodyPr>
          <a:lstStyle/>
          <a:p>
            <a:r>
              <a:rPr lang="fr-FR" dirty="0"/>
              <a:t>0102030405</a:t>
            </a:r>
          </a:p>
        </p:txBody>
      </p:sp>
      <p:sp>
        <p:nvSpPr>
          <p:cNvPr id="367626" name="Text Box 10"/>
          <p:cNvSpPr txBox="1">
            <a:spLocks noChangeArrowheads="1"/>
          </p:cNvSpPr>
          <p:nvPr/>
        </p:nvSpPr>
        <p:spPr bwMode="auto">
          <a:xfrm>
            <a:off x="250825" y="4365625"/>
            <a:ext cx="4029075" cy="366713"/>
          </a:xfrm>
          <a:prstGeom prst="rect">
            <a:avLst/>
          </a:prstGeom>
          <a:noFill/>
          <a:ln w="12700">
            <a:noFill/>
            <a:miter lim="800000"/>
            <a:headEnd type="none" w="sm" len="sm"/>
            <a:tailEnd type="none" w="sm" len="sm"/>
          </a:ln>
          <a:effectLst/>
        </p:spPr>
        <p:txBody>
          <a:bodyPr wrap="none">
            <a:spAutoFit/>
          </a:bodyPr>
          <a:lstStyle/>
          <a:p>
            <a:r>
              <a:rPr lang="fr-FR" dirty="0"/>
              <a:t>Bribes  d'informations en vrac …?</a:t>
            </a:r>
          </a:p>
        </p:txBody>
      </p:sp>
      <p:sp>
        <p:nvSpPr>
          <p:cNvPr id="367632" name="Text Box 16"/>
          <p:cNvSpPr txBox="1">
            <a:spLocks noChangeArrowheads="1"/>
          </p:cNvSpPr>
          <p:nvPr/>
        </p:nvSpPr>
        <p:spPr bwMode="auto">
          <a:xfrm>
            <a:off x="539750" y="4797425"/>
            <a:ext cx="5938838" cy="641350"/>
          </a:xfrm>
          <a:prstGeom prst="rect">
            <a:avLst/>
          </a:prstGeom>
          <a:noFill/>
          <a:ln w="12700">
            <a:noFill/>
            <a:miter lim="800000"/>
            <a:headEnd type="none" w="sm" len="sm"/>
            <a:tailEnd type="none" w="sm" len="sm"/>
          </a:ln>
          <a:effectLst/>
        </p:spPr>
        <p:txBody>
          <a:bodyPr wrap="none">
            <a:spAutoFit/>
          </a:bodyPr>
          <a:lstStyle/>
          <a:p>
            <a:r>
              <a:rPr lang="fr-FR" dirty="0"/>
              <a:t>Relier les informations … </a:t>
            </a:r>
            <a:br>
              <a:rPr lang="fr-FR" dirty="0"/>
            </a:br>
            <a:r>
              <a:rPr lang="fr-FR" dirty="0"/>
              <a:t>Mémoriser Informations élémentaires ET relations</a:t>
            </a:r>
          </a:p>
        </p:txBody>
      </p:sp>
      <p:sp>
        <p:nvSpPr>
          <p:cNvPr id="367633" name="Text Box 17"/>
          <p:cNvSpPr txBox="1">
            <a:spLocks noChangeArrowheads="1"/>
          </p:cNvSpPr>
          <p:nvPr/>
        </p:nvSpPr>
        <p:spPr bwMode="auto">
          <a:xfrm>
            <a:off x="1476375" y="5516563"/>
            <a:ext cx="7178675" cy="519112"/>
          </a:xfrm>
          <a:prstGeom prst="rect">
            <a:avLst/>
          </a:prstGeom>
          <a:noFill/>
          <a:ln w="12700">
            <a:noFill/>
            <a:miter lim="800000"/>
            <a:headEnd type="none" w="sm" len="sm"/>
            <a:tailEnd type="none" w="sm" len="sm"/>
          </a:ln>
          <a:effectLst/>
        </p:spPr>
        <p:txBody>
          <a:bodyPr wrap="none">
            <a:spAutoFit/>
          </a:bodyPr>
          <a:lstStyle/>
          <a:p>
            <a:r>
              <a:rPr lang="fr-FR" b="1" dirty="0">
                <a:solidFill>
                  <a:srgbClr val="0066FF"/>
                </a:solidFill>
              </a:rPr>
              <a:t>En Pratique ce sera </a:t>
            </a:r>
            <a:r>
              <a:rPr lang="fr-FR" sz="2800" b="1" dirty="0">
                <a:solidFill>
                  <a:schemeClr val="accent2"/>
                </a:solidFill>
              </a:rPr>
              <a:t>plus tard </a:t>
            </a:r>
            <a:r>
              <a:rPr lang="fr-FR" b="1" dirty="0">
                <a:solidFill>
                  <a:srgbClr val="0066FF"/>
                </a:solidFill>
              </a:rPr>
              <a:t>les Tables à remplir</a:t>
            </a:r>
          </a:p>
        </p:txBody>
      </p:sp>
      <p:graphicFrame>
        <p:nvGraphicFramePr>
          <p:cNvPr id="367749" name="Group 133"/>
          <p:cNvGraphicFramePr>
            <a:graphicFrameLocks noGrp="1"/>
          </p:cNvGraphicFramePr>
          <p:nvPr>
            <p:ph idx="1"/>
          </p:nvPr>
        </p:nvGraphicFramePr>
        <p:xfrm>
          <a:off x="6357742" y="1719018"/>
          <a:ext cx="2457450" cy="1752600"/>
        </p:xfrm>
        <a:graphic>
          <a:graphicData uri="http://schemas.openxmlformats.org/drawingml/2006/table">
            <a:tbl>
              <a:tblPr/>
              <a:tblGrid>
                <a:gridCol w="1125915">
                  <a:extLst>
                    <a:ext uri="{9D8B030D-6E8A-4147-A177-3AD203B41FA5}">
                      <a16:colId xmlns:a16="http://schemas.microsoft.com/office/drawing/2014/main" val="20000"/>
                    </a:ext>
                  </a:extLst>
                </a:gridCol>
                <a:gridCol w="1331535">
                  <a:extLst>
                    <a:ext uri="{9D8B030D-6E8A-4147-A177-3AD203B41FA5}">
                      <a16:colId xmlns:a16="http://schemas.microsoft.com/office/drawing/2014/main" val="20001"/>
                    </a:ext>
                  </a:extLst>
                </a:gridCol>
              </a:tblGrid>
              <a:tr h="323850">
                <a:tc gridSpan="2">
                  <a:txBody>
                    <a:bodyPr/>
                    <a:lstStyle/>
                    <a:p>
                      <a:pPr marL="342900" marR="0" lvl="0" indent="-342900" algn="ctr" defTabSz="914400" rtl="0" eaLnBrk="0" fontAlgn="base" latinLnBrk="0" hangingPunct="0">
                        <a:lnSpc>
                          <a:spcPct val="100000"/>
                        </a:lnSpc>
                        <a:spcBef>
                          <a:spcPct val="0"/>
                        </a:spcBef>
                        <a:spcAft>
                          <a:spcPct val="0"/>
                        </a:spcAft>
                        <a:buClrTx/>
                        <a:buSzPct val="100000"/>
                        <a:buFontTx/>
                        <a:buNone/>
                        <a:tabLst/>
                      </a:pPr>
                      <a:r>
                        <a:rPr kumimoji="0" lang="fr-FR" sz="1700" b="1" i="0" u="none" strike="noStrike" cap="none" normalizeH="0" baseline="0" dirty="0">
                          <a:ln>
                            <a:noFill/>
                          </a:ln>
                          <a:solidFill>
                            <a:srgbClr val="0000FF"/>
                          </a:solidFill>
                          <a:effectLst/>
                          <a:latin typeface="Times New Roman" pitchFamily="18" charset="0"/>
                          <a:cs typeface="Times New Roman" pitchFamily="18" charset="0"/>
                        </a:rPr>
                        <a:t>Contacts</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hMerge="1">
                  <a:txBody>
                    <a:bodyPr/>
                    <a:lstStyle/>
                    <a:p>
                      <a:endParaRPr lang="fr-FR"/>
                    </a:p>
                  </a:txBody>
                  <a:tcPr/>
                </a:tc>
                <a:extLst>
                  <a:ext uri="{0D108BD9-81ED-4DB2-BD59-A6C34878D82A}">
                    <a16:rowId xmlns:a16="http://schemas.microsoft.com/office/drawing/2014/main" val="10000"/>
                  </a:ext>
                </a:extLst>
              </a:tr>
              <a:tr h="322263">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1" i="0" u="none" strike="noStrike" cap="none" normalizeH="0" baseline="0" dirty="0">
                          <a:ln>
                            <a:noFill/>
                          </a:ln>
                          <a:solidFill>
                            <a:srgbClr val="0000FF"/>
                          </a:solidFill>
                          <a:effectLst/>
                          <a:latin typeface="Times New Roman" pitchFamily="18" charset="0"/>
                          <a:cs typeface="Times New Roman" pitchFamily="18" charset="0"/>
                        </a:rPr>
                        <a:t>Nom</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1" i="0" u="none" strike="noStrike" cap="none" normalizeH="0" baseline="0" dirty="0">
                          <a:ln>
                            <a:noFill/>
                          </a:ln>
                          <a:solidFill>
                            <a:srgbClr val="0000FF"/>
                          </a:solidFill>
                          <a:effectLst/>
                          <a:latin typeface="Times New Roman" pitchFamily="18" charset="0"/>
                          <a:cs typeface="Times New Roman" pitchFamily="18" charset="0"/>
                        </a:rPr>
                        <a:t>Téléphone</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22263">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IUT</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0472655353</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23850">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La Poste</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0603040506</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5438">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SNCF</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0102030405</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7733" name="Text Box 117"/>
          <p:cNvSpPr txBox="1">
            <a:spLocks noChangeArrowheads="1"/>
          </p:cNvSpPr>
          <p:nvPr/>
        </p:nvSpPr>
        <p:spPr bwMode="auto">
          <a:xfrm>
            <a:off x="5486400" y="4295774"/>
            <a:ext cx="476250" cy="366713"/>
          </a:xfrm>
          <a:prstGeom prst="rect">
            <a:avLst/>
          </a:prstGeom>
          <a:noFill/>
          <a:ln w="12700">
            <a:noFill/>
            <a:miter lim="800000"/>
            <a:headEnd type="none" w="sm" len="sm"/>
            <a:tailEnd type="none" w="sm" len="sm"/>
          </a:ln>
          <a:effectLst/>
        </p:spPr>
        <p:txBody>
          <a:bodyPr wrap="none">
            <a:spAutoFit/>
          </a:bodyPr>
          <a:lstStyle/>
          <a:p>
            <a:r>
              <a:rPr lang="fr-FR" dirty="0"/>
              <a:t>10</a:t>
            </a:r>
          </a:p>
        </p:txBody>
      </p:sp>
      <p:sp>
        <p:nvSpPr>
          <p:cNvPr id="367734" name="Text Box 118"/>
          <p:cNvSpPr txBox="1">
            <a:spLocks noChangeArrowheads="1"/>
          </p:cNvSpPr>
          <p:nvPr/>
        </p:nvSpPr>
        <p:spPr bwMode="auto">
          <a:xfrm>
            <a:off x="5809099" y="1563028"/>
            <a:ext cx="476250" cy="366712"/>
          </a:xfrm>
          <a:prstGeom prst="rect">
            <a:avLst/>
          </a:prstGeom>
          <a:noFill/>
          <a:ln w="12700">
            <a:noFill/>
            <a:miter lim="800000"/>
            <a:headEnd type="none" w="sm" len="sm"/>
            <a:tailEnd type="none" w="sm" len="sm"/>
          </a:ln>
          <a:effectLst/>
        </p:spPr>
        <p:txBody>
          <a:bodyPr wrap="none">
            <a:spAutoFit/>
          </a:bodyPr>
          <a:lstStyle/>
          <a:p>
            <a:r>
              <a:rPr lang="fr-FR" dirty="0"/>
              <a:t>18</a:t>
            </a:r>
          </a:p>
        </p:txBody>
      </p:sp>
      <p:sp>
        <p:nvSpPr>
          <p:cNvPr id="367735" name="Text Box 119"/>
          <p:cNvSpPr txBox="1">
            <a:spLocks noChangeArrowheads="1"/>
          </p:cNvSpPr>
          <p:nvPr/>
        </p:nvSpPr>
        <p:spPr bwMode="auto">
          <a:xfrm>
            <a:off x="5322891" y="1929740"/>
            <a:ext cx="704850" cy="366712"/>
          </a:xfrm>
          <a:prstGeom prst="rect">
            <a:avLst/>
          </a:prstGeom>
          <a:noFill/>
          <a:ln w="12700">
            <a:noFill/>
            <a:miter lim="800000"/>
            <a:headEnd type="none" w="sm" len="sm"/>
            <a:tailEnd type="none" w="sm" len="sm"/>
          </a:ln>
          <a:effectLst/>
        </p:spPr>
        <p:txBody>
          <a:bodyPr wrap="none">
            <a:spAutoFit/>
          </a:bodyPr>
          <a:lstStyle/>
          <a:p>
            <a:r>
              <a:rPr lang="fr-FR" dirty="0"/>
              <a:t>Jean</a:t>
            </a:r>
          </a:p>
        </p:txBody>
      </p:sp>
      <p:sp>
        <p:nvSpPr>
          <p:cNvPr id="367736" name="Text Box 120"/>
          <p:cNvSpPr txBox="1">
            <a:spLocks noChangeArrowheads="1"/>
          </p:cNvSpPr>
          <p:nvPr/>
        </p:nvSpPr>
        <p:spPr bwMode="auto">
          <a:xfrm>
            <a:off x="4211638" y="3068638"/>
            <a:ext cx="852487" cy="366712"/>
          </a:xfrm>
          <a:prstGeom prst="rect">
            <a:avLst/>
          </a:prstGeom>
          <a:noFill/>
          <a:ln w="12700">
            <a:noFill/>
            <a:miter lim="800000"/>
            <a:headEnd type="none" w="sm" len="sm"/>
            <a:tailEnd type="none" w="sm" len="sm"/>
          </a:ln>
          <a:effectLst/>
        </p:spPr>
        <p:txBody>
          <a:bodyPr wrap="none">
            <a:spAutoFit/>
          </a:bodyPr>
          <a:lstStyle/>
          <a:p>
            <a:r>
              <a:rPr lang="fr-FR" dirty="0"/>
              <a:t>Pierre</a:t>
            </a:r>
          </a:p>
        </p:txBody>
      </p:sp>
      <p:graphicFrame>
        <p:nvGraphicFramePr>
          <p:cNvPr id="24" name="Group 133">
            <a:extLst>
              <a:ext uri="{FF2B5EF4-FFF2-40B4-BE49-F238E27FC236}">
                <a16:creationId xmlns:a16="http://schemas.microsoft.com/office/drawing/2014/main" id="{C1A83DF6-BA3B-4FCD-84D3-8117381DB97C}"/>
              </a:ext>
            </a:extLst>
          </p:cNvPr>
          <p:cNvGraphicFramePr>
            <a:graphicFrameLocks/>
          </p:cNvGraphicFramePr>
          <p:nvPr/>
        </p:nvGraphicFramePr>
        <p:xfrm>
          <a:off x="6456363" y="3898411"/>
          <a:ext cx="2457450" cy="1402080"/>
        </p:xfrm>
        <a:graphic>
          <a:graphicData uri="http://schemas.openxmlformats.org/drawingml/2006/table">
            <a:tbl>
              <a:tblPr/>
              <a:tblGrid>
                <a:gridCol w="1125915">
                  <a:extLst>
                    <a:ext uri="{9D8B030D-6E8A-4147-A177-3AD203B41FA5}">
                      <a16:colId xmlns:a16="http://schemas.microsoft.com/office/drawing/2014/main" val="20000"/>
                    </a:ext>
                  </a:extLst>
                </a:gridCol>
                <a:gridCol w="1331535">
                  <a:extLst>
                    <a:ext uri="{9D8B030D-6E8A-4147-A177-3AD203B41FA5}">
                      <a16:colId xmlns:a16="http://schemas.microsoft.com/office/drawing/2014/main" val="20001"/>
                    </a:ext>
                  </a:extLst>
                </a:gridCol>
              </a:tblGrid>
              <a:tr h="323850">
                <a:tc gridSpan="2">
                  <a:txBody>
                    <a:bodyPr/>
                    <a:lstStyle/>
                    <a:p>
                      <a:pPr marL="342900" marR="0" lvl="0" indent="-342900" algn="ctr" defTabSz="914400" rtl="0" eaLnBrk="0" fontAlgn="base" latinLnBrk="0" hangingPunct="0">
                        <a:lnSpc>
                          <a:spcPct val="100000"/>
                        </a:lnSpc>
                        <a:spcBef>
                          <a:spcPct val="0"/>
                        </a:spcBef>
                        <a:spcAft>
                          <a:spcPct val="0"/>
                        </a:spcAft>
                        <a:buClrTx/>
                        <a:buSzPct val="100000"/>
                        <a:buFontTx/>
                        <a:buNone/>
                        <a:tabLst/>
                      </a:pPr>
                      <a:r>
                        <a:rPr kumimoji="0" lang="fr-FR" sz="1700" b="1" i="0" u="none" strike="noStrike" cap="none" normalizeH="0" baseline="0" dirty="0">
                          <a:ln>
                            <a:noFill/>
                          </a:ln>
                          <a:solidFill>
                            <a:srgbClr val="0000FF"/>
                          </a:solidFill>
                          <a:effectLst/>
                          <a:latin typeface="Times New Roman" pitchFamily="18" charset="0"/>
                          <a:cs typeface="Times New Roman" pitchFamily="18" charset="0"/>
                        </a:rPr>
                        <a:t>Relevé de notes</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hMerge="1">
                  <a:txBody>
                    <a:bodyPr/>
                    <a:lstStyle/>
                    <a:p>
                      <a:endParaRPr lang="fr-FR"/>
                    </a:p>
                  </a:txBody>
                  <a:tcPr/>
                </a:tc>
                <a:extLst>
                  <a:ext uri="{0D108BD9-81ED-4DB2-BD59-A6C34878D82A}">
                    <a16:rowId xmlns:a16="http://schemas.microsoft.com/office/drawing/2014/main" val="10000"/>
                  </a:ext>
                </a:extLst>
              </a:tr>
              <a:tr h="322263">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1" i="0" u="none" strike="noStrike" cap="none" normalizeH="0" baseline="0" dirty="0">
                          <a:ln>
                            <a:noFill/>
                          </a:ln>
                          <a:solidFill>
                            <a:srgbClr val="0000FF"/>
                          </a:solidFill>
                          <a:effectLst/>
                          <a:latin typeface="Times New Roman" pitchFamily="18" charset="0"/>
                          <a:cs typeface="Times New Roman" pitchFamily="18" charset="0"/>
                        </a:rPr>
                        <a:t>Nom</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1" i="0" u="none" strike="noStrike" cap="none" normalizeH="0" baseline="0" dirty="0">
                          <a:ln>
                            <a:noFill/>
                          </a:ln>
                          <a:solidFill>
                            <a:srgbClr val="0000FF"/>
                          </a:solidFill>
                          <a:effectLst/>
                          <a:latin typeface="Times New Roman" pitchFamily="18" charset="0"/>
                          <a:cs typeface="Times New Roman" pitchFamily="18" charset="0"/>
                        </a:rPr>
                        <a:t>Note</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22263">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Jean</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18</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23850">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Pierre</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100000"/>
                        <a:buFontTx/>
                        <a:buNone/>
                        <a:tabLst/>
                      </a:pPr>
                      <a:r>
                        <a:rPr kumimoji="0" lang="fr-FR" sz="1700" b="0" i="0" u="none" strike="noStrike" cap="none" normalizeH="0" baseline="0" dirty="0">
                          <a:ln>
                            <a:noFill/>
                          </a:ln>
                          <a:solidFill>
                            <a:schemeClr val="tx1"/>
                          </a:solidFill>
                          <a:effectLst/>
                          <a:latin typeface="Times New Roman" pitchFamily="18" charset="0"/>
                          <a:cs typeface="Times New Roman" pitchFamily="18" charset="0"/>
                        </a:rPr>
                        <a:t>10</a:t>
                      </a:r>
                      <a:endParaRPr kumimoji="0" lang="fr-FR" sz="1700" b="0" i="0" u="none" strike="noStrike" cap="none" normalizeH="0" baseline="0" dirty="0">
                        <a:ln>
                          <a:noFill/>
                        </a:ln>
                        <a:solidFill>
                          <a:schemeClr val="tx1"/>
                        </a:solidFill>
                        <a:effectLst/>
                        <a:latin typeface="Times New Roman" pitchFamily="18" charset="0"/>
                      </a:endParaRPr>
                    </a:p>
                  </a:txBody>
                  <a:tcPr horzOverflow="overflow">
                    <a:lnL w="25400" cap="flat" cmpd="sng" algn="ctr">
                      <a:solidFill>
                        <a:srgbClr val="0000FF"/>
                      </a:solidFill>
                      <a:prstDash val="solid"/>
                      <a:round/>
                      <a:headEnd type="none" w="sm" len="sm"/>
                      <a:tailEnd type="none" w="sm" len="sm"/>
                    </a:lnL>
                    <a:lnR w="25400" cap="flat" cmpd="sng" algn="ctr">
                      <a:solidFill>
                        <a:srgbClr val="0000FF"/>
                      </a:solidFill>
                      <a:prstDash val="solid"/>
                      <a:round/>
                      <a:headEnd type="none" w="sm" len="sm"/>
                      <a:tailEnd type="none" w="sm" len="sm"/>
                    </a:lnR>
                    <a:lnT w="25400" cap="flat" cmpd="sng" algn="ctr">
                      <a:solidFill>
                        <a:srgbClr val="0000FF"/>
                      </a:solidFill>
                      <a:prstDash val="solid"/>
                      <a:round/>
                      <a:headEnd type="none" w="sm" len="sm"/>
                      <a:tailEnd type="none" w="sm" len="sm"/>
                    </a:lnT>
                    <a:lnB w="25400" cap="flat" cmpd="sng" algn="ctr">
                      <a:solidFill>
                        <a:srgbClr val="0000FF"/>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 name="Freeform 15">
            <a:extLst>
              <a:ext uri="{FF2B5EF4-FFF2-40B4-BE49-F238E27FC236}">
                <a16:creationId xmlns:a16="http://schemas.microsoft.com/office/drawing/2014/main" id="{2136AF8B-E86A-4145-B594-DCFF6B1380FF}"/>
              </a:ext>
            </a:extLst>
          </p:cNvPr>
          <p:cNvSpPr>
            <a:spLocks/>
          </p:cNvSpPr>
          <p:nvPr/>
        </p:nvSpPr>
        <p:spPr bwMode="auto">
          <a:xfrm>
            <a:off x="4187825" y="2997200"/>
            <a:ext cx="1903608" cy="1767681"/>
          </a:xfrm>
          <a:custGeom>
            <a:avLst/>
            <a:gdLst/>
            <a:ahLst/>
            <a:cxnLst>
              <a:cxn ang="0">
                <a:pos x="20" y="90"/>
              </a:cxn>
              <a:cxn ang="0">
                <a:pos x="377" y="26"/>
              </a:cxn>
              <a:cxn ang="0">
                <a:pos x="770" y="35"/>
              </a:cxn>
              <a:cxn ang="0">
                <a:pos x="898" y="81"/>
              </a:cxn>
              <a:cxn ang="0">
                <a:pos x="971" y="135"/>
              </a:cxn>
              <a:cxn ang="0">
                <a:pos x="962" y="245"/>
              </a:cxn>
              <a:cxn ang="0">
                <a:pos x="871" y="327"/>
              </a:cxn>
              <a:cxn ang="0">
                <a:pos x="807" y="355"/>
              </a:cxn>
              <a:cxn ang="0">
                <a:pos x="788" y="373"/>
              </a:cxn>
              <a:cxn ang="0">
                <a:pos x="761" y="382"/>
              </a:cxn>
              <a:cxn ang="0">
                <a:pos x="706" y="428"/>
              </a:cxn>
              <a:cxn ang="0">
                <a:pos x="660" y="465"/>
              </a:cxn>
              <a:cxn ang="0">
                <a:pos x="569" y="547"/>
              </a:cxn>
              <a:cxn ang="0">
                <a:pos x="514" y="620"/>
              </a:cxn>
              <a:cxn ang="0">
                <a:pos x="660" y="903"/>
              </a:cxn>
              <a:cxn ang="0">
                <a:pos x="669" y="949"/>
              </a:cxn>
              <a:cxn ang="0">
                <a:pos x="834" y="1004"/>
              </a:cxn>
              <a:cxn ang="0">
                <a:pos x="880" y="1013"/>
              </a:cxn>
              <a:cxn ang="0">
                <a:pos x="935" y="1031"/>
              </a:cxn>
              <a:cxn ang="0">
                <a:pos x="1063" y="1095"/>
              </a:cxn>
              <a:cxn ang="0">
                <a:pos x="1401" y="1086"/>
              </a:cxn>
              <a:cxn ang="0">
                <a:pos x="1648" y="1105"/>
              </a:cxn>
              <a:cxn ang="0">
                <a:pos x="1684" y="1178"/>
              </a:cxn>
              <a:cxn ang="0">
                <a:pos x="1675" y="1306"/>
              </a:cxn>
              <a:cxn ang="0">
                <a:pos x="1611" y="1370"/>
              </a:cxn>
              <a:cxn ang="0">
                <a:pos x="1575" y="1425"/>
              </a:cxn>
              <a:cxn ang="0">
                <a:pos x="1364" y="1489"/>
              </a:cxn>
              <a:cxn ang="0">
                <a:pos x="1337" y="1507"/>
              </a:cxn>
              <a:cxn ang="0">
                <a:pos x="1191" y="1498"/>
              </a:cxn>
              <a:cxn ang="0">
                <a:pos x="1172" y="1479"/>
              </a:cxn>
              <a:cxn ang="0">
                <a:pos x="1127" y="1406"/>
              </a:cxn>
              <a:cxn ang="0">
                <a:pos x="1063" y="1342"/>
              </a:cxn>
              <a:cxn ang="0">
                <a:pos x="1044" y="1315"/>
              </a:cxn>
              <a:cxn ang="0">
                <a:pos x="944" y="1297"/>
              </a:cxn>
              <a:cxn ang="0">
                <a:pos x="898" y="1260"/>
              </a:cxn>
              <a:cxn ang="0">
                <a:pos x="843" y="1187"/>
              </a:cxn>
              <a:cxn ang="0">
                <a:pos x="752" y="1114"/>
              </a:cxn>
              <a:cxn ang="0">
                <a:pos x="733" y="1086"/>
              </a:cxn>
              <a:cxn ang="0">
                <a:pos x="724" y="1059"/>
              </a:cxn>
              <a:cxn ang="0">
                <a:pos x="669" y="1041"/>
              </a:cxn>
              <a:cxn ang="0">
                <a:pos x="651" y="1022"/>
              </a:cxn>
              <a:cxn ang="0">
                <a:pos x="596" y="1004"/>
              </a:cxn>
              <a:cxn ang="0">
                <a:pos x="541" y="940"/>
              </a:cxn>
              <a:cxn ang="0">
                <a:pos x="459" y="867"/>
              </a:cxn>
              <a:cxn ang="0">
                <a:pos x="413" y="794"/>
              </a:cxn>
              <a:cxn ang="0">
                <a:pos x="413" y="583"/>
              </a:cxn>
              <a:cxn ang="0">
                <a:pos x="368" y="465"/>
              </a:cxn>
              <a:cxn ang="0">
                <a:pos x="313" y="410"/>
              </a:cxn>
              <a:cxn ang="0">
                <a:pos x="240" y="437"/>
              </a:cxn>
              <a:cxn ang="0">
                <a:pos x="139" y="410"/>
              </a:cxn>
              <a:cxn ang="0">
                <a:pos x="66" y="346"/>
              </a:cxn>
              <a:cxn ang="0">
                <a:pos x="29" y="309"/>
              </a:cxn>
              <a:cxn ang="0">
                <a:pos x="20" y="282"/>
              </a:cxn>
              <a:cxn ang="0">
                <a:pos x="2" y="263"/>
              </a:cxn>
              <a:cxn ang="0">
                <a:pos x="66" y="99"/>
              </a:cxn>
              <a:cxn ang="0">
                <a:pos x="75" y="71"/>
              </a:cxn>
            </a:cxnLst>
            <a:rect l="0" t="0" r="r" b="b"/>
            <a:pathLst>
              <a:path w="1684" h="1510">
                <a:moveTo>
                  <a:pt x="20" y="90"/>
                </a:moveTo>
                <a:cubicBezTo>
                  <a:pt x="135" y="31"/>
                  <a:pt x="247" y="32"/>
                  <a:pt x="377" y="26"/>
                </a:cubicBezTo>
                <a:cubicBezTo>
                  <a:pt x="481" y="0"/>
                  <a:pt x="677" y="31"/>
                  <a:pt x="770" y="35"/>
                </a:cubicBezTo>
                <a:cubicBezTo>
                  <a:pt x="839" y="52"/>
                  <a:pt x="840" y="60"/>
                  <a:pt x="898" y="81"/>
                </a:cubicBezTo>
                <a:cubicBezTo>
                  <a:pt x="951" y="133"/>
                  <a:pt x="924" y="119"/>
                  <a:pt x="971" y="135"/>
                </a:cubicBezTo>
                <a:cubicBezTo>
                  <a:pt x="1010" y="176"/>
                  <a:pt x="1013" y="211"/>
                  <a:pt x="962" y="245"/>
                </a:cubicBezTo>
                <a:cubicBezTo>
                  <a:pt x="929" y="295"/>
                  <a:pt x="925" y="309"/>
                  <a:pt x="871" y="327"/>
                </a:cubicBezTo>
                <a:cubicBezTo>
                  <a:pt x="778" y="390"/>
                  <a:pt x="914" y="302"/>
                  <a:pt x="807" y="355"/>
                </a:cubicBezTo>
                <a:cubicBezTo>
                  <a:pt x="799" y="359"/>
                  <a:pt x="796" y="369"/>
                  <a:pt x="788" y="373"/>
                </a:cubicBezTo>
                <a:cubicBezTo>
                  <a:pt x="780" y="378"/>
                  <a:pt x="770" y="379"/>
                  <a:pt x="761" y="382"/>
                </a:cubicBezTo>
                <a:cubicBezTo>
                  <a:pt x="744" y="399"/>
                  <a:pt x="723" y="411"/>
                  <a:pt x="706" y="428"/>
                </a:cubicBezTo>
                <a:cubicBezTo>
                  <a:pt x="664" y="470"/>
                  <a:pt x="715" y="445"/>
                  <a:pt x="660" y="465"/>
                </a:cubicBezTo>
                <a:cubicBezTo>
                  <a:pt x="640" y="526"/>
                  <a:pt x="623" y="520"/>
                  <a:pt x="569" y="547"/>
                </a:cubicBezTo>
                <a:cubicBezTo>
                  <a:pt x="552" y="573"/>
                  <a:pt x="531" y="594"/>
                  <a:pt x="514" y="620"/>
                </a:cubicBezTo>
                <a:cubicBezTo>
                  <a:pt x="528" y="747"/>
                  <a:pt x="571" y="814"/>
                  <a:pt x="660" y="903"/>
                </a:cubicBezTo>
                <a:cubicBezTo>
                  <a:pt x="663" y="918"/>
                  <a:pt x="661" y="935"/>
                  <a:pt x="669" y="949"/>
                </a:cubicBezTo>
                <a:cubicBezTo>
                  <a:pt x="686" y="978"/>
                  <a:pt x="804" y="998"/>
                  <a:pt x="834" y="1004"/>
                </a:cubicBezTo>
                <a:cubicBezTo>
                  <a:pt x="849" y="1007"/>
                  <a:pt x="865" y="1009"/>
                  <a:pt x="880" y="1013"/>
                </a:cubicBezTo>
                <a:cubicBezTo>
                  <a:pt x="899" y="1018"/>
                  <a:pt x="935" y="1031"/>
                  <a:pt x="935" y="1031"/>
                </a:cubicBezTo>
                <a:cubicBezTo>
                  <a:pt x="966" y="1064"/>
                  <a:pt x="1021" y="1078"/>
                  <a:pt x="1063" y="1095"/>
                </a:cubicBezTo>
                <a:cubicBezTo>
                  <a:pt x="1176" y="1092"/>
                  <a:pt x="1288" y="1084"/>
                  <a:pt x="1401" y="1086"/>
                </a:cubicBezTo>
                <a:cubicBezTo>
                  <a:pt x="1484" y="1087"/>
                  <a:pt x="1569" y="1079"/>
                  <a:pt x="1648" y="1105"/>
                </a:cubicBezTo>
                <a:cubicBezTo>
                  <a:pt x="1674" y="1113"/>
                  <a:pt x="1684" y="1178"/>
                  <a:pt x="1684" y="1178"/>
                </a:cubicBezTo>
                <a:cubicBezTo>
                  <a:pt x="1681" y="1221"/>
                  <a:pt x="1682" y="1264"/>
                  <a:pt x="1675" y="1306"/>
                </a:cubicBezTo>
                <a:cubicBezTo>
                  <a:pt x="1669" y="1339"/>
                  <a:pt x="1628" y="1345"/>
                  <a:pt x="1611" y="1370"/>
                </a:cubicBezTo>
                <a:cubicBezTo>
                  <a:pt x="1589" y="1403"/>
                  <a:pt x="1602" y="1403"/>
                  <a:pt x="1575" y="1425"/>
                </a:cubicBezTo>
                <a:cubicBezTo>
                  <a:pt x="1536" y="1457"/>
                  <a:pt x="1420" y="1479"/>
                  <a:pt x="1364" y="1489"/>
                </a:cubicBezTo>
                <a:cubicBezTo>
                  <a:pt x="1355" y="1495"/>
                  <a:pt x="1348" y="1506"/>
                  <a:pt x="1337" y="1507"/>
                </a:cubicBezTo>
                <a:cubicBezTo>
                  <a:pt x="1288" y="1510"/>
                  <a:pt x="1239" y="1506"/>
                  <a:pt x="1191" y="1498"/>
                </a:cubicBezTo>
                <a:cubicBezTo>
                  <a:pt x="1182" y="1497"/>
                  <a:pt x="1177" y="1486"/>
                  <a:pt x="1172" y="1479"/>
                </a:cubicBezTo>
                <a:cubicBezTo>
                  <a:pt x="1156" y="1456"/>
                  <a:pt x="1142" y="1430"/>
                  <a:pt x="1127" y="1406"/>
                </a:cubicBezTo>
                <a:cubicBezTo>
                  <a:pt x="1108" y="1377"/>
                  <a:pt x="1084" y="1368"/>
                  <a:pt x="1063" y="1342"/>
                </a:cubicBezTo>
                <a:cubicBezTo>
                  <a:pt x="1056" y="1333"/>
                  <a:pt x="1054" y="1320"/>
                  <a:pt x="1044" y="1315"/>
                </a:cubicBezTo>
                <a:cubicBezTo>
                  <a:pt x="1014" y="1300"/>
                  <a:pt x="977" y="1304"/>
                  <a:pt x="944" y="1297"/>
                </a:cubicBezTo>
                <a:cubicBezTo>
                  <a:pt x="930" y="1283"/>
                  <a:pt x="912" y="1274"/>
                  <a:pt x="898" y="1260"/>
                </a:cubicBezTo>
                <a:cubicBezTo>
                  <a:pt x="879" y="1241"/>
                  <a:pt x="858" y="1210"/>
                  <a:pt x="843" y="1187"/>
                </a:cubicBezTo>
                <a:cubicBezTo>
                  <a:pt x="829" y="1142"/>
                  <a:pt x="793" y="1128"/>
                  <a:pt x="752" y="1114"/>
                </a:cubicBezTo>
                <a:cubicBezTo>
                  <a:pt x="746" y="1105"/>
                  <a:pt x="738" y="1096"/>
                  <a:pt x="733" y="1086"/>
                </a:cubicBezTo>
                <a:cubicBezTo>
                  <a:pt x="729" y="1078"/>
                  <a:pt x="732" y="1064"/>
                  <a:pt x="724" y="1059"/>
                </a:cubicBezTo>
                <a:cubicBezTo>
                  <a:pt x="708" y="1048"/>
                  <a:pt x="669" y="1041"/>
                  <a:pt x="669" y="1041"/>
                </a:cubicBezTo>
                <a:cubicBezTo>
                  <a:pt x="663" y="1035"/>
                  <a:pt x="659" y="1026"/>
                  <a:pt x="651" y="1022"/>
                </a:cubicBezTo>
                <a:cubicBezTo>
                  <a:pt x="634" y="1013"/>
                  <a:pt x="596" y="1004"/>
                  <a:pt x="596" y="1004"/>
                </a:cubicBezTo>
                <a:cubicBezTo>
                  <a:pt x="579" y="979"/>
                  <a:pt x="563" y="961"/>
                  <a:pt x="541" y="940"/>
                </a:cubicBezTo>
                <a:cubicBezTo>
                  <a:pt x="527" y="897"/>
                  <a:pt x="502" y="881"/>
                  <a:pt x="459" y="867"/>
                </a:cubicBezTo>
                <a:cubicBezTo>
                  <a:pt x="449" y="835"/>
                  <a:pt x="437" y="817"/>
                  <a:pt x="413" y="794"/>
                </a:cubicBezTo>
                <a:cubicBezTo>
                  <a:pt x="389" y="721"/>
                  <a:pt x="394" y="660"/>
                  <a:pt x="413" y="583"/>
                </a:cubicBezTo>
                <a:cubicBezTo>
                  <a:pt x="399" y="541"/>
                  <a:pt x="393" y="502"/>
                  <a:pt x="368" y="465"/>
                </a:cubicBezTo>
                <a:cubicBezTo>
                  <a:pt x="356" y="429"/>
                  <a:pt x="349" y="422"/>
                  <a:pt x="313" y="410"/>
                </a:cubicBezTo>
                <a:cubicBezTo>
                  <a:pt x="288" y="416"/>
                  <a:pt x="266" y="433"/>
                  <a:pt x="240" y="437"/>
                </a:cubicBezTo>
                <a:cubicBezTo>
                  <a:pt x="223" y="439"/>
                  <a:pt x="159" y="416"/>
                  <a:pt x="139" y="410"/>
                </a:cubicBezTo>
                <a:cubicBezTo>
                  <a:pt x="110" y="390"/>
                  <a:pt x="95" y="366"/>
                  <a:pt x="66" y="346"/>
                </a:cubicBezTo>
                <a:cubicBezTo>
                  <a:pt x="43" y="273"/>
                  <a:pt x="78" y="356"/>
                  <a:pt x="29" y="309"/>
                </a:cubicBezTo>
                <a:cubicBezTo>
                  <a:pt x="22" y="302"/>
                  <a:pt x="25" y="290"/>
                  <a:pt x="20" y="282"/>
                </a:cubicBezTo>
                <a:cubicBezTo>
                  <a:pt x="16" y="274"/>
                  <a:pt x="8" y="269"/>
                  <a:pt x="2" y="263"/>
                </a:cubicBezTo>
                <a:cubicBezTo>
                  <a:pt x="7" y="204"/>
                  <a:pt x="0" y="121"/>
                  <a:pt x="66" y="99"/>
                </a:cubicBezTo>
                <a:cubicBezTo>
                  <a:pt x="69" y="90"/>
                  <a:pt x="75" y="71"/>
                  <a:pt x="75" y="71"/>
                </a:cubicBezTo>
              </a:path>
            </a:pathLst>
          </a:custGeom>
          <a:solidFill>
            <a:srgbClr val="3366FF">
              <a:alpha val="10001"/>
            </a:srgbClr>
          </a:solidFill>
          <a:ln w="12700" cap="flat" cmpd="sng">
            <a:solidFill>
              <a:srgbClr val="3366FF"/>
            </a:solidFill>
            <a:prstDash val="solid"/>
            <a:round/>
            <a:headEnd type="none" w="sm" len="sm"/>
            <a:tailEnd type="none" w="sm" len="sm"/>
          </a:ln>
          <a:effectLst/>
        </p:spPr>
        <p:txBody>
          <a:bodyPr/>
          <a:lstStyle/>
          <a:p>
            <a:endParaRPr lang="fr-FR" dirty="0"/>
          </a:p>
        </p:txBody>
      </p:sp>
      <p:sp>
        <p:nvSpPr>
          <p:cNvPr id="26" name="Freeform 12">
            <a:extLst>
              <a:ext uri="{FF2B5EF4-FFF2-40B4-BE49-F238E27FC236}">
                <a16:creationId xmlns:a16="http://schemas.microsoft.com/office/drawing/2014/main" id="{37C546B8-B3AF-4294-95F5-48BA0A128E24}"/>
              </a:ext>
            </a:extLst>
          </p:cNvPr>
          <p:cNvSpPr>
            <a:spLocks/>
          </p:cNvSpPr>
          <p:nvPr/>
        </p:nvSpPr>
        <p:spPr bwMode="auto">
          <a:xfrm>
            <a:off x="5055036" y="1506293"/>
            <a:ext cx="1324177" cy="1313622"/>
          </a:xfrm>
          <a:custGeom>
            <a:avLst/>
            <a:gdLst/>
            <a:ahLst/>
            <a:cxnLst>
              <a:cxn ang="0">
                <a:pos x="44" y="851"/>
              </a:cxn>
              <a:cxn ang="0">
                <a:pos x="25" y="714"/>
              </a:cxn>
              <a:cxn ang="0">
                <a:pos x="80" y="604"/>
              </a:cxn>
              <a:cxn ang="0">
                <a:pos x="153" y="422"/>
              </a:cxn>
              <a:cxn ang="0">
                <a:pos x="272" y="239"/>
              </a:cxn>
              <a:cxn ang="0">
                <a:pos x="345" y="202"/>
              </a:cxn>
              <a:cxn ang="0">
                <a:pos x="382" y="184"/>
              </a:cxn>
              <a:cxn ang="0">
                <a:pos x="473" y="138"/>
              </a:cxn>
              <a:cxn ang="0">
                <a:pos x="748" y="65"/>
              </a:cxn>
              <a:cxn ang="0">
                <a:pos x="1058" y="19"/>
              </a:cxn>
              <a:cxn ang="0">
                <a:pos x="1214" y="10"/>
              </a:cxn>
              <a:cxn ang="0">
                <a:pos x="1415" y="47"/>
              </a:cxn>
              <a:cxn ang="0">
                <a:pos x="1470" y="65"/>
              </a:cxn>
              <a:cxn ang="0">
                <a:pos x="1497" y="74"/>
              </a:cxn>
              <a:cxn ang="0">
                <a:pos x="1497" y="266"/>
              </a:cxn>
              <a:cxn ang="0">
                <a:pos x="1342" y="330"/>
              </a:cxn>
              <a:cxn ang="0">
                <a:pos x="1068" y="339"/>
              </a:cxn>
              <a:cxn ang="0">
                <a:pos x="985" y="358"/>
              </a:cxn>
              <a:cxn ang="0">
                <a:pos x="958" y="376"/>
              </a:cxn>
              <a:cxn ang="0">
                <a:pos x="903" y="394"/>
              </a:cxn>
              <a:cxn ang="0">
                <a:pos x="876" y="403"/>
              </a:cxn>
              <a:cxn ang="0">
                <a:pos x="830" y="614"/>
              </a:cxn>
              <a:cxn ang="0">
                <a:pos x="821" y="641"/>
              </a:cxn>
              <a:cxn ang="0">
                <a:pos x="802" y="659"/>
              </a:cxn>
              <a:cxn ang="0">
                <a:pos x="757" y="778"/>
              </a:cxn>
              <a:cxn ang="0">
                <a:pos x="592" y="897"/>
              </a:cxn>
              <a:cxn ang="0">
                <a:pos x="400" y="934"/>
              </a:cxn>
              <a:cxn ang="0">
                <a:pos x="135" y="924"/>
              </a:cxn>
              <a:cxn ang="0">
                <a:pos x="89" y="851"/>
              </a:cxn>
              <a:cxn ang="0">
                <a:pos x="44" y="851"/>
              </a:cxn>
            </a:cxnLst>
            <a:rect l="0" t="0" r="r" b="b"/>
            <a:pathLst>
              <a:path w="1548" h="955">
                <a:moveTo>
                  <a:pt x="44" y="851"/>
                </a:moveTo>
                <a:cubicBezTo>
                  <a:pt x="0" y="809"/>
                  <a:pt x="17" y="780"/>
                  <a:pt x="25" y="714"/>
                </a:cubicBezTo>
                <a:cubicBezTo>
                  <a:pt x="32" y="652"/>
                  <a:pt x="33" y="637"/>
                  <a:pt x="80" y="604"/>
                </a:cubicBezTo>
                <a:cubicBezTo>
                  <a:pt x="117" y="548"/>
                  <a:pt x="115" y="479"/>
                  <a:pt x="153" y="422"/>
                </a:cubicBezTo>
                <a:cubicBezTo>
                  <a:pt x="179" y="313"/>
                  <a:pt x="180" y="304"/>
                  <a:pt x="272" y="239"/>
                </a:cubicBezTo>
                <a:cubicBezTo>
                  <a:pt x="294" y="223"/>
                  <a:pt x="321" y="214"/>
                  <a:pt x="345" y="202"/>
                </a:cubicBezTo>
                <a:cubicBezTo>
                  <a:pt x="357" y="196"/>
                  <a:pt x="382" y="184"/>
                  <a:pt x="382" y="184"/>
                </a:cubicBezTo>
                <a:cubicBezTo>
                  <a:pt x="417" y="148"/>
                  <a:pt x="428" y="153"/>
                  <a:pt x="473" y="138"/>
                </a:cubicBezTo>
                <a:cubicBezTo>
                  <a:pt x="539" y="75"/>
                  <a:pt x="663" y="73"/>
                  <a:pt x="748" y="65"/>
                </a:cubicBezTo>
                <a:cubicBezTo>
                  <a:pt x="893" y="29"/>
                  <a:pt x="865" y="29"/>
                  <a:pt x="1058" y="19"/>
                </a:cubicBezTo>
                <a:cubicBezTo>
                  <a:pt x="1117" y="0"/>
                  <a:pt x="1149" y="3"/>
                  <a:pt x="1214" y="10"/>
                </a:cubicBezTo>
                <a:cubicBezTo>
                  <a:pt x="1281" y="27"/>
                  <a:pt x="1348" y="27"/>
                  <a:pt x="1415" y="47"/>
                </a:cubicBezTo>
                <a:cubicBezTo>
                  <a:pt x="1434" y="52"/>
                  <a:pt x="1452" y="59"/>
                  <a:pt x="1470" y="65"/>
                </a:cubicBezTo>
                <a:cubicBezTo>
                  <a:pt x="1479" y="68"/>
                  <a:pt x="1497" y="74"/>
                  <a:pt x="1497" y="74"/>
                </a:cubicBezTo>
                <a:cubicBezTo>
                  <a:pt x="1547" y="121"/>
                  <a:pt x="1548" y="217"/>
                  <a:pt x="1497" y="266"/>
                </a:cubicBezTo>
                <a:cubicBezTo>
                  <a:pt x="1481" y="316"/>
                  <a:pt x="1392" y="327"/>
                  <a:pt x="1342" y="330"/>
                </a:cubicBezTo>
                <a:cubicBezTo>
                  <a:pt x="1251" y="335"/>
                  <a:pt x="1159" y="336"/>
                  <a:pt x="1068" y="339"/>
                </a:cubicBezTo>
                <a:cubicBezTo>
                  <a:pt x="1054" y="342"/>
                  <a:pt x="1001" y="351"/>
                  <a:pt x="985" y="358"/>
                </a:cubicBezTo>
                <a:cubicBezTo>
                  <a:pt x="975" y="362"/>
                  <a:pt x="968" y="372"/>
                  <a:pt x="958" y="376"/>
                </a:cubicBezTo>
                <a:cubicBezTo>
                  <a:pt x="940" y="384"/>
                  <a:pt x="921" y="388"/>
                  <a:pt x="903" y="394"/>
                </a:cubicBezTo>
                <a:cubicBezTo>
                  <a:pt x="894" y="397"/>
                  <a:pt x="876" y="403"/>
                  <a:pt x="876" y="403"/>
                </a:cubicBezTo>
                <a:cubicBezTo>
                  <a:pt x="851" y="474"/>
                  <a:pt x="884" y="557"/>
                  <a:pt x="830" y="614"/>
                </a:cubicBezTo>
                <a:cubicBezTo>
                  <a:pt x="827" y="623"/>
                  <a:pt x="826" y="633"/>
                  <a:pt x="821" y="641"/>
                </a:cubicBezTo>
                <a:cubicBezTo>
                  <a:pt x="816" y="648"/>
                  <a:pt x="806" y="651"/>
                  <a:pt x="802" y="659"/>
                </a:cubicBezTo>
                <a:cubicBezTo>
                  <a:pt x="782" y="697"/>
                  <a:pt x="782" y="741"/>
                  <a:pt x="757" y="778"/>
                </a:cubicBezTo>
                <a:cubicBezTo>
                  <a:pt x="732" y="856"/>
                  <a:pt x="665" y="885"/>
                  <a:pt x="592" y="897"/>
                </a:cubicBezTo>
                <a:cubicBezTo>
                  <a:pt x="510" y="924"/>
                  <a:pt x="496" y="925"/>
                  <a:pt x="400" y="934"/>
                </a:cubicBezTo>
                <a:cubicBezTo>
                  <a:pt x="312" y="951"/>
                  <a:pt x="220" y="955"/>
                  <a:pt x="135" y="924"/>
                </a:cubicBezTo>
                <a:cubicBezTo>
                  <a:pt x="125" y="893"/>
                  <a:pt x="112" y="874"/>
                  <a:pt x="89" y="851"/>
                </a:cubicBezTo>
                <a:cubicBezTo>
                  <a:pt x="49" y="861"/>
                  <a:pt x="62" y="869"/>
                  <a:pt x="44" y="851"/>
                </a:cubicBezTo>
                <a:close/>
              </a:path>
            </a:pathLst>
          </a:custGeom>
          <a:solidFill>
            <a:srgbClr val="00FF00">
              <a:alpha val="10001"/>
            </a:srgbClr>
          </a:solidFill>
          <a:ln w="12700" cap="flat" cmpd="sng">
            <a:solidFill>
              <a:srgbClr val="00FF00"/>
            </a:solidFill>
            <a:prstDash val="solid"/>
            <a:round/>
            <a:headEnd type="none" w="sm" len="sm"/>
            <a:tailEnd type="none" w="sm" len="sm"/>
          </a:ln>
          <a:effectLst/>
        </p:spPr>
        <p:txBody>
          <a:bodyPr/>
          <a:lstStyle/>
          <a:p>
            <a:endParaRPr lang="fr-FR" dirty="0"/>
          </a:p>
        </p:txBody>
      </p:sp>
      <p:sp>
        <p:nvSpPr>
          <p:cNvPr id="28" name="Rectangle 27">
            <a:extLst>
              <a:ext uri="{FF2B5EF4-FFF2-40B4-BE49-F238E27FC236}">
                <a16:creationId xmlns:a16="http://schemas.microsoft.com/office/drawing/2014/main" id="{BED4070D-B9B2-4406-8453-6D50BB0922D3}"/>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29" name="Espace réservé du numéro de diapositive 4">
            <a:extLst>
              <a:ext uri="{FF2B5EF4-FFF2-40B4-BE49-F238E27FC236}">
                <a16:creationId xmlns:a16="http://schemas.microsoft.com/office/drawing/2014/main" id="{90221206-8ADF-49A2-BF11-16537A30EE95}"/>
              </a:ext>
            </a:extLst>
          </p:cNvPr>
          <p:cNvSpPr txBox="1">
            <a:spLocks/>
          </p:cNvSpPr>
          <p:nvPr/>
        </p:nvSpPr>
        <p:spPr>
          <a:xfrm>
            <a:off x="0" y="1272222"/>
            <a:ext cx="533400" cy="244476"/>
          </a:xfrm>
          <a:prstGeom prst="rect">
            <a:avLst/>
          </a:prstGeom>
        </p:spPr>
        <p:txBody>
          <a:bodyPr vert="horz" anchor="ctr" anchorCtr="0">
            <a:normAutofit fontScale="85000" lnSpcReduction="20000"/>
          </a:bodyPr>
          <a:lstStyle>
            <a:defPPr>
              <a:defRPr lang="fr-FR"/>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A118AA-22E3-4C90-B723-EB25D9AAB233}" type="slidenum">
              <a:rPr lang="fr-FR" smtClean="0"/>
              <a:pPr/>
              <a:t>6</a:t>
            </a:fld>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67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67632"/>
                                        </p:tgtEl>
                                        <p:attrNameLst>
                                          <p:attrName>style.visibility</p:attrName>
                                        </p:attrNameLst>
                                      </p:cBhvr>
                                      <p:to>
                                        <p:strVal val="visible"/>
                                      </p:to>
                                    </p:set>
                                    <p:animEffect transition="in" filter="blinds(horizontal)">
                                      <p:cBhvr>
                                        <p:cTn id="11" dur="500"/>
                                        <p:tgtEl>
                                          <p:spTgt spid="367632"/>
                                        </p:tgtEl>
                                      </p:cBhvr>
                                    </p:animEffect>
                                  </p:childTnLst>
                                </p:cTn>
                              </p:par>
                            </p:childTnLst>
                          </p:cTn>
                        </p:par>
                        <p:par>
                          <p:cTn id="12" fill="hold">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367627"/>
                                        </p:tgtEl>
                                        <p:attrNameLst>
                                          <p:attrName>style.visibility</p:attrName>
                                        </p:attrNameLst>
                                      </p:cBhvr>
                                      <p:to>
                                        <p:strVal val="visible"/>
                                      </p:to>
                                    </p:set>
                                    <p:animEffect transition="in" filter="blinds(horizontal)">
                                      <p:cBhvr>
                                        <p:cTn id="15" dur="500"/>
                                        <p:tgtEl>
                                          <p:spTgt spid="367627"/>
                                        </p:tgtEl>
                                      </p:cBhvr>
                                    </p:animEffect>
                                  </p:childTnLst>
                                </p:cTn>
                              </p:par>
                            </p:childTnLst>
                          </p:cTn>
                        </p:par>
                        <p:par>
                          <p:cTn id="16" fill="hold">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367631"/>
                                        </p:tgtEl>
                                        <p:attrNameLst>
                                          <p:attrName>style.visibility</p:attrName>
                                        </p:attrNameLst>
                                      </p:cBhvr>
                                      <p:to>
                                        <p:strVal val="visible"/>
                                      </p:to>
                                    </p:set>
                                    <p:animEffect transition="in" filter="blinds(horizontal)">
                                      <p:cBhvr>
                                        <p:cTn id="19" dur="500"/>
                                        <p:tgtEl>
                                          <p:spTgt spid="367631"/>
                                        </p:tgtEl>
                                      </p:cBhvr>
                                    </p:animEffect>
                                  </p:childTnLst>
                                </p:cTn>
                              </p:par>
                            </p:childTnLst>
                          </p:cTn>
                        </p:par>
                        <p:par>
                          <p:cTn id="20" fill="hold">
                            <p:stCondLst>
                              <p:cond delay="1500"/>
                            </p:stCondLst>
                            <p:childTnLst>
                              <p:par>
                                <p:cTn id="21" presetID="3" presetClass="entr" presetSubtype="10" fill="hold" grpId="0" nodeType="afterEffect">
                                  <p:stCondLst>
                                    <p:cond delay="0"/>
                                  </p:stCondLst>
                                  <p:childTnLst>
                                    <p:set>
                                      <p:cBhvr>
                                        <p:cTn id="22" dur="1" fill="hold">
                                          <p:stCondLst>
                                            <p:cond delay="0"/>
                                          </p:stCondLst>
                                        </p:cTn>
                                        <p:tgtEl>
                                          <p:spTgt spid="367628"/>
                                        </p:tgtEl>
                                        <p:attrNameLst>
                                          <p:attrName>style.visibility</p:attrName>
                                        </p:attrNameLst>
                                      </p:cBhvr>
                                      <p:to>
                                        <p:strVal val="visible"/>
                                      </p:to>
                                    </p:set>
                                    <p:animEffect transition="in" filter="blinds(horizontal)">
                                      <p:cBhvr>
                                        <p:cTn id="23" dur="500"/>
                                        <p:tgtEl>
                                          <p:spTgt spid="3676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67633"/>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367749"/>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499"/>
                                          </p:stCondLst>
                                        </p:cTn>
                                        <p:tgtEl>
                                          <p:spTgt spid="24"/>
                                        </p:tgtEl>
                                        <p:attrNameLst>
                                          <p:attrName>style.visibility</p:attrName>
                                        </p:attrNameLst>
                                      </p:cBhvr>
                                      <p:to>
                                        <p:strVal val="visible"/>
                                      </p:to>
                                    </p:set>
                                  </p:childTnLst>
                                </p:cTn>
                              </p:par>
                            </p:childTnLst>
                          </p:cTn>
                        </p:par>
                        <p:par>
                          <p:cTn id="34" fill="hold">
                            <p:stCondLst>
                              <p:cond delay="1500"/>
                            </p:stCondLst>
                            <p:childTnLst>
                              <p:par>
                                <p:cTn id="35" presetID="3" presetClass="entr" presetSubtype="1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linds(horizontal)">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31" grpId="0" animBg="1"/>
      <p:bldP spid="367627" grpId="0" animBg="1"/>
      <p:bldP spid="367628" grpId="0" animBg="1"/>
      <p:bldP spid="367626" grpId="0" autoUpdateAnimBg="0"/>
      <p:bldP spid="367632" grpId="0" autoUpdateAnimBg="0"/>
      <p:bldP spid="367633" grpId="0" autoUpdateAnimBg="0"/>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8F46324B-46E5-4200-87BD-40859DA2F190}" type="slidenum">
              <a:rPr lang="fr-FR"/>
              <a:pPr/>
              <a:t>7</a:t>
            </a:fld>
            <a:endParaRPr lang="fr-FR" dirty="0"/>
          </a:p>
        </p:txBody>
      </p:sp>
      <p:sp>
        <p:nvSpPr>
          <p:cNvPr id="245762" name="Rectangle 2"/>
          <p:cNvSpPr>
            <a:spLocks noGrp="1" noChangeArrowheads="1"/>
          </p:cNvSpPr>
          <p:nvPr>
            <p:ph type="title"/>
          </p:nvPr>
        </p:nvSpPr>
        <p:spPr>
          <a:xfrm>
            <a:off x="684213" y="188913"/>
            <a:ext cx="7772400" cy="1143000"/>
          </a:xfrm>
        </p:spPr>
        <p:txBody>
          <a:bodyPr/>
          <a:lstStyle/>
          <a:p>
            <a:r>
              <a:rPr lang="fr-FR" sz="4000" noProof="0" dirty="0"/>
              <a:t>Problématique Base de données et SI</a:t>
            </a:r>
          </a:p>
        </p:txBody>
      </p:sp>
      <p:sp>
        <p:nvSpPr>
          <p:cNvPr id="245763" name="Rectangle 3"/>
          <p:cNvSpPr>
            <a:spLocks noGrp="1" noChangeArrowheads="1"/>
          </p:cNvSpPr>
          <p:nvPr>
            <p:ph type="body" idx="1"/>
          </p:nvPr>
        </p:nvSpPr>
        <p:spPr>
          <a:xfrm>
            <a:off x="664691" y="1423750"/>
            <a:ext cx="7920038" cy="4890697"/>
          </a:xfrm>
        </p:spPr>
        <p:txBody>
          <a:bodyPr>
            <a:normAutofit lnSpcReduction="10000"/>
          </a:bodyPr>
          <a:lstStyle/>
          <a:p>
            <a:r>
              <a:rPr lang="fr-FR" sz="2800" noProof="0" dirty="0">
                <a:solidFill>
                  <a:srgbClr val="33CC33"/>
                </a:solidFill>
              </a:rPr>
              <a:t>Ambition:</a:t>
            </a:r>
            <a:r>
              <a:rPr lang="fr-FR" sz="2800" noProof="0" dirty="0"/>
              <a:t> Mettre à disposition l’</a:t>
            </a:r>
            <a:r>
              <a:rPr lang="fr-FR" sz="3000" b="1" noProof="0" dirty="0">
                <a:solidFill>
                  <a:srgbClr val="0033CC"/>
                </a:solidFill>
              </a:rPr>
              <a:t>I</a:t>
            </a:r>
            <a:r>
              <a:rPr lang="fr-FR" sz="2800" noProof="0" dirty="0"/>
              <a:t>nformation</a:t>
            </a:r>
          </a:p>
          <a:p>
            <a:pPr lvl="2"/>
            <a:r>
              <a:rPr lang="fr-FR" sz="2200" noProof="0" dirty="0"/>
              <a:t> pour tous</a:t>
            </a:r>
          </a:p>
          <a:p>
            <a:pPr lvl="2"/>
            <a:r>
              <a:rPr lang="fr-FR" sz="2200" noProof="0" dirty="0"/>
              <a:t> pour tout</a:t>
            </a:r>
          </a:p>
          <a:p>
            <a:pPr lvl="2"/>
            <a:r>
              <a:rPr lang="fr-FR" sz="2200" noProof="0" dirty="0"/>
              <a:t> sur tout</a:t>
            </a:r>
          </a:p>
          <a:p>
            <a:pPr lvl="2"/>
            <a:endParaRPr lang="fr-FR" sz="2200" noProof="0" dirty="0"/>
          </a:p>
          <a:p>
            <a:r>
              <a:rPr lang="fr-FR" sz="2800" noProof="0" dirty="0"/>
              <a:t>D'où des </a:t>
            </a:r>
            <a:r>
              <a:rPr lang="fr-FR" sz="2800" noProof="0" dirty="0">
                <a:solidFill>
                  <a:srgbClr val="33CC33"/>
                </a:solidFill>
              </a:rPr>
              <a:t>nécessités</a:t>
            </a:r>
          </a:p>
          <a:p>
            <a:pPr lvl="2"/>
            <a:r>
              <a:rPr lang="fr-FR" sz="2200" noProof="0" dirty="0"/>
              <a:t> neutralité de l’information </a:t>
            </a:r>
            <a:r>
              <a:rPr lang="fr-FR" sz="1600" noProof="0" dirty="0"/>
              <a:t>(élémentaire/éléments de base)</a:t>
            </a:r>
          </a:p>
          <a:p>
            <a:pPr lvl="2"/>
            <a:r>
              <a:rPr lang="fr-FR" sz="2200" noProof="0" dirty="0"/>
              <a:t> unicité </a:t>
            </a:r>
            <a:r>
              <a:rPr lang="fr-FR" sz="1600" noProof="0" dirty="0"/>
              <a:t>(pas d'ambiguïté)</a:t>
            </a:r>
          </a:p>
          <a:p>
            <a:pPr lvl="2"/>
            <a:r>
              <a:rPr lang="fr-FR" sz="2200" noProof="0" dirty="0"/>
              <a:t> pérennité </a:t>
            </a:r>
            <a:r>
              <a:rPr lang="fr-FR" sz="1600" noProof="0" dirty="0"/>
              <a:t>(stabilité de la structure)</a:t>
            </a:r>
          </a:p>
          <a:p>
            <a:pPr lvl="2">
              <a:buFont typeface="Monotype Sorts" charset="2"/>
              <a:buNone/>
            </a:pPr>
            <a:endParaRPr lang="fr-FR" sz="1600" noProof="0" dirty="0"/>
          </a:p>
          <a:p>
            <a:r>
              <a:rPr lang="fr-FR" sz="2800" noProof="0" dirty="0"/>
              <a:t> … </a:t>
            </a:r>
            <a:r>
              <a:rPr lang="fr-FR" sz="2800" noProof="0" dirty="0">
                <a:solidFill>
                  <a:srgbClr val="33CC33"/>
                </a:solidFill>
              </a:rPr>
              <a:t>Il </a:t>
            </a:r>
            <a:r>
              <a:rPr lang="fr-FR" sz="2800" b="1" noProof="0" dirty="0">
                <a:solidFill>
                  <a:srgbClr val="FF0066"/>
                </a:solidFill>
              </a:rPr>
              <a:t>ne</a:t>
            </a:r>
            <a:r>
              <a:rPr lang="fr-FR" sz="2800" noProof="0" dirty="0">
                <a:solidFill>
                  <a:srgbClr val="33CC33"/>
                </a:solidFill>
              </a:rPr>
              <a:t> s'agit </a:t>
            </a:r>
            <a:r>
              <a:rPr lang="fr-FR" sz="2800" b="1" noProof="0" dirty="0">
                <a:solidFill>
                  <a:srgbClr val="FF0066"/>
                </a:solidFill>
              </a:rPr>
              <a:t>pas</a:t>
            </a:r>
            <a:r>
              <a:rPr lang="fr-FR" sz="2800" noProof="0" dirty="0">
                <a:solidFill>
                  <a:srgbClr val="33CC33"/>
                </a:solidFill>
              </a:rPr>
              <a:t> de </a:t>
            </a:r>
            <a:r>
              <a:rPr lang="fr-FR" sz="2800" b="1" noProof="0" dirty="0">
                <a:solidFill>
                  <a:srgbClr val="FF0066"/>
                </a:solidFill>
              </a:rPr>
              <a:t>répondre à un besoin ponctuel</a:t>
            </a:r>
          </a:p>
        </p:txBody>
      </p:sp>
      <p:sp>
        <p:nvSpPr>
          <p:cNvPr id="8" name="Rectangle 7">
            <a:extLst>
              <a:ext uri="{FF2B5EF4-FFF2-40B4-BE49-F238E27FC236}">
                <a16:creationId xmlns:a16="http://schemas.microsoft.com/office/drawing/2014/main" id="{CA5ECD2C-125A-4488-AFC1-793BB5A38693}"/>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noProof="0" dirty="0"/>
              <a:t>Base de données</a:t>
            </a:r>
          </a:p>
        </p:txBody>
      </p:sp>
      <p:sp>
        <p:nvSpPr>
          <p:cNvPr id="8" name="Espace réservé du contenu 7"/>
          <p:cNvSpPr>
            <a:spLocks noGrp="1"/>
          </p:cNvSpPr>
          <p:nvPr>
            <p:ph sz="quarter" idx="4294967295"/>
          </p:nvPr>
        </p:nvSpPr>
        <p:spPr>
          <a:xfrm>
            <a:off x="467544" y="1600200"/>
            <a:ext cx="8153400" cy="4495800"/>
          </a:xfrm>
        </p:spPr>
        <p:txBody>
          <a:bodyPr>
            <a:normAutofit/>
          </a:bodyPr>
          <a:lstStyle/>
          <a:p>
            <a:r>
              <a:rPr lang="fr-FR" altLang="fr-FR" sz="3200" noProof="0" dirty="0">
                <a:solidFill>
                  <a:schemeClr val="accent2"/>
                </a:solidFill>
              </a:rPr>
              <a:t>Base de données (BD) : </a:t>
            </a:r>
            <a:r>
              <a:rPr lang="fr-FR" altLang="fr-FR" noProof="0" dirty="0">
                <a:solidFill>
                  <a:schemeClr val="tx1">
                    <a:lumMod val="65000"/>
                    <a:lumOff val="35000"/>
                  </a:schemeClr>
                </a:solidFill>
              </a:rPr>
              <a:t>Collection de données cohérentes et structurées</a:t>
            </a:r>
          </a:p>
          <a:p>
            <a:pPr algn="just"/>
            <a:r>
              <a:rPr lang="fr-FR" sz="3200" noProof="0" dirty="0"/>
              <a:t>Les informations sont organisées de manière à pouvoir être facilement triées, classées et modifiées par le biais d'un logiciel spécialisé appelé </a:t>
            </a:r>
            <a:r>
              <a:rPr lang="fr-FR" sz="3200" b="1" noProof="0" dirty="0"/>
              <a:t>Système de Gestion de Base de Données </a:t>
            </a:r>
            <a:r>
              <a:rPr lang="fr-FR" sz="3200" noProof="0" dirty="0"/>
              <a:t>(</a:t>
            </a:r>
            <a:r>
              <a:rPr lang="fr-FR" sz="3200" i="1" noProof="0" dirty="0"/>
              <a:t>SGBD</a:t>
            </a:r>
            <a:r>
              <a:rPr lang="fr-FR" sz="3200" noProof="0" dirty="0"/>
              <a:t>)</a:t>
            </a:r>
          </a:p>
          <a:p>
            <a:endParaRPr lang="fr-FR" altLang="fr-FR" sz="3200" noProof="0" dirty="0"/>
          </a:p>
          <a:p>
            <a:pPr lvl="1"/>
            <a:endParaRPr lang="fr-FR" noProof="0" dirty="0">
              <a:solidFill>
                <a:schemeClr val="tx1">
                  <a:lumMod val="65000"/>
                  <a:lumOff val="35000"/>
                </a:schemeClr>
              </a:solidFill>
            </a:endParaRPr>
          </a:p>
          <a:p>
            <a:pPr lvl="1">
              <a:buNone/>
            </a:pPr>
            <a:endParaRPr lang="fr-FR" noProof="0" dirty="0">
              <a:solidFill>
                <a:schemeClr val="tx1">
                  <a:lumMod val="65000"/>
                  <a:lumOff val="35000"/>
                </a:schemeClr>
              </a:solidFill>
            </a:endParaRPr>
          </a:p>
          <a:p>
            <a:endParaRPr lang="fr-FR" noProof="0" dirty="0">
              <a:solidFill>
                <a:schemeClr val="tx1">
                  <a:lumMod val="65000"/>
                  <a:lumOff val="35000"/>
                </a:schemeClr>
              </a:solidFill>
            </a:endParaRPr>
          </a:p>
          <a:p>
            <a:endParaRPr lang="fr-FR" noProof="0" dirty="0">
              <a:solidFill>
                <a:schemeClr val="tx1">
                  <a:lumMod val="65000"/>
                  <a:lumOff val="35000"/>
                </a:schemeClr>
              </a:solidFill>
            </a:endParaRPr>
          </a:p>
        </p:txBody>
      </p:sp>
      <p:sp>
        <p:nvSpPr>
          <p:cNvPr id="5" name="Rectangle 4">
            <a:extLst>
              <a:ext uri="{FF2B5EF4-FFF2-40B4-BE49-F238E27FC236}">
                <a16:creationId xmlns:a16="http://schemas.microsoft.com/office/drawing/2014/main" id="{33790820-98EC-4A2F-B012-598C0C06DF56}"/>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9" name="Espace réservé du numéro de diapositive 4">
            <a:extLst>
              <a:ext uri="{FF2B5EF4-FFF2-40B4-BE49-F238E27FC236}">
                <a16:creationId xmlns:a16="http://schemas.microsoft.com/office/drawing/2014/main" id="{70C79711-4845-443D-B547-A720088316D0}"/>
              </a:ext>
            </a:extLst>
          </p:cNvPr>
          <p:cNvSpPr>
            <a:spLocks noGrp="1"/>
          </p:cNvSpPr>
          <p:nvPr>
            <p:ph type="sldNum" sz="quarter" idx="12"/>
          </p:nvPr>
        </p:nvSpPr>
        <p:spPr>
          <a:xfrm>
            <a:off x="0" y="1272222"/>
            <a:ext cx="533400" cy="244476"/>
          </a:xfrm>
        </p:spPr>
        <p:txBody>
          <a:bodyPr>
            <a:normAutofit fontScale="85000" lnSpcReduction="20000"/>
          </a:bodyPr>
          <a:lstStyle/>
          <a:p>
            <a:fld id="{1FA118AA-22E3-4C90-B723-EB25D9AAB233}" type="slidenum">
              <a:rPr lang="fr-FR" smtClean="0"/>
              <a:pPr/>
              <a:t>8</a:t>
            </a:fld>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3397B-B3E5-438C-A26B-11BA00C145EE}"/>
              </a:ext>
            </a:extLst>
          </p:cNvPr>
          <p:cNvSpPr>
            <a:spLocks noGrp="1"/>
          </p:cNvSpPr>
          <p:nvPr>
            <p:ph type="title"/>
          </p:nvPr>
        </p:nvSpPr>
        <p:spPr/>
        <p:txBody>
          <a:bodyPr>
            <a:normAutofit/>
          </a:bodyPr>
          <a:lstStyle/>
          <a:p>
            <a:r>
              <a:rPr lang="fr-FR" noProof="0" dirty="0"/>
              <a:t>SGBD</a:t>
            </a:r>
          </a:p>
        </p:txBody>
      </p:sp>
      <p:sp>
        <p:nvSpPr>
          <p:cNvPr id="3" name="Rectangle 2">
            <a:extLst>
              <a:ext uri="{FF2B5EF4-FFF2-40B4-BE49-F238E27FC236}">
                <a16:creationId xmlns:a16="http://schemas.microsoft.com/office/drawing/2014/main" id="{3873F84D-0918-49A6-B12E-118FCF676B1D}"/>
              </a:ext>
            </a:extLst>
          </p:cNvPr>
          <p:cNvSpPr/>
          <p:nvPr/>
        </p:nvSpPr>
        <p:spPr>
          <a:xfrm>
            <a:off x="609600" y="1844824"/>
            <a:ext cx="7994848" cy="4031873"/>
          </a:xfrm>
          <a:prstGeom prst="rect">
            <a:avLst/>
          </a:prstGeom>
        </p:spPr>
        <p:txBody>
          <a:bodyPr wrap="square">
            <a:spAutoFit/>
          </a:bodyPr>
          <a:lstStyle/>
          <a:p>
            <a:pPr algn="just"/>
            <a:r>
              <a:rPr lang="fr-FR" altLang="fr-FR" sz="3200" dirty="0">
                <a:solidFill>
                  <a:schemeClr val="accent2"/>
                </a:solidFill>
              </a:rPr>
              <a:t>Système de Gestion de Bases de Données (SGBD) </a:t>
            </a:r>
            <a:r>
              <a:rPr lang="fr-FR" altLang="fr-FR" sz="3200" dirty="0">
                <a:solidFill>
                  <a:schemeClr val="bg2"/>
                </a:solidFill>
              </a:rPr>
              <a:t>:</a:t>
            </a:r>
            <a:r>
              <a:rPr lang="fr-FR" altLang="fr-FR" sz="3200" dirty="0"/>
              <a:t> </a:t>
            </a:r>
            <a:r>
              <a:rPr lang="fr-FR" altLang="fr-FR" sz="3200" dirty="0">
                <a:solidFill>
                  <a:schemeClr val="tx1">
                    <a:lumMod val="65000"/>
                    <a:lumOff val="35000"/>
                  </a:schemeClr>
                </a:solidFill>
              </a:rPr>
              <a:t>Logiciel(s) assurant structuration, stockage, maintenance, mise à jour et consultation des données d’une BD.</a:t>
            </a:r>
          </a:p>
          <a:p>
            <a:pPr algn="just"/>
            <a:endParaRPr lang="fr-FR" altLang="fr-FR" sz="3200" dirty="0">
              <a:solidFill>
                <a:schemeClr val="tx1">
                  <a:lumMod val="65000"/>
                  <a:lumOff val="35000"/>
                </a:schemeClr>
              </a:solidFill>
            </a:endParaRPr>
          </a:p>
          <a:p>
            <a:pPr algn="just"/>
            <a:r>
              <a:rPr lang="fr-FR" sz="3200" b="1" i="1" dirty="0"/>
              <a:t>Access</a:t>
            </a:r>
            <a:r>
              <a:rPr lang="fr-FR" sz="3200" dirty="0"/>
              <a:t> est un SGBD développé par la société </a:t>
            </a:r>
            <a:r>
              <a:rPr lang="fr-FR" sz="3200" i="1" dirty="0"/>
              <a:t>Microsoft.</a:t>
            </a:r>
          </a:p>
          <a:p>
            <a:pPr algn="just"/>
            <a:endParaRPr lang="fr-FR" altLang="fr-FR" sz="3200" dirty="0">
              <a:solidFill>
                <a:schemeClr val="tx1">
                  <a:lumMod val="65000"/>
                  <a:lumOff val="35000"/>
                </a:schemeClr>
              </a:solidFill>
            </a:endParaRPr>
          </a:p>
        </p:txBody>
      </p:sp>
      <p:sp>
        <p:nvSpPr>
          <p:cNvPr id="4" name="Rectangle 3">
            <a:extLst>
              <a:ext uri="{FF2B5EF4-FFF2-40B4-BE49-F238E27FC236}">
                <a16:creationId xmlns:a16="http://schemas.microsoft.com/office/drawing/2014/main" id="{FEC6A3C9-8B33-402F-8412-0D5916768ADA}"/>
              </a:ext>
            </a:extLst>
          </p:cNvPr>
          <p:cNvSpPr/>
          <p:nvPr/>
        </p:nvSpPr>
        <p:spPr>
          <a:xfrm>
            <a:off x="0" y="6525344"/>
            <a:ext cx="9144000" cy="3326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5000"/>
                  </a:schemeClr>
                </a:solidFill>
              </a:rPr>
              <a:t>		 L3 MIASHS-IDS		SI &amp; BDR</a:t>
            </a:r>
          </a:p>
        </p:txBody>
      </p:sp>
      <p:sp>
        <p:nvSpPr>
          <p:cNvPr id="5" name="Espace réservé du numéro de diapositive 4">
            <a:extLst>
              <a:ext uri="{FF2B5EF4-FFF2-40B4-BE49-F238E27FC236}">
                <a16:creationId xmlns:a16="http://schemas.microsoft.com/office/drawing/2014/main" id="{032E838A-4CD8-4351-AE4B-B4B2ECF7CEE2}"/>
              </a:ext>
            </a:extLst>
          </p:cNvPr>
          <p:cNvSpPr>
            <a:spLocks noGrp="1"/>
          </p:cNvSpPr>
          <p:nvPr>
            <p:ph type="sldNum" sz="quarter" idx="12"/>
          </p:nvPr>
        </p:nvSpPr>
        <p:spPr>
          <a:xfrm>
            <a:off x="0" y="1268760"/>
            <a:ext cx="533400" cy="244476"/>
          </a:xfrm>
        </p:spPr>
        <p:txBody>
          <a:bodyPr>
            <a:normAutofit fontScale="85000" lnSpcReduction="20000"/>
          </a:bodyPr>
          <a:lstStyle/>
          <a:p>
            <a:fld id="{1FA118AA-22E3-4C90-B723-EB25D9AAB233}" type="slidenum">
              <a:rPr lang="fr-FR" smtClean="0"/>
              <a:pPr/>
              <a:t>9</a:t>
            </a:fld>
            <a:endParaRPr lang="fr-FR" dirty="0"/>
          </a:p>
        </p:txBody>
      </p:sp>
    </p:spTree>
    <p:extLst>
      <p:ext uri="{BB962C8B-B14F-4D97-AF65-F5344CB8AC3E}">
        <p14:creationId xmlns:p14="http://schemas.microsoft.com/office/powerpoint/2010/main" val="5769205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12873</TotalTime>
  <Words>3153</Words>
  <Application>Microsoft Office PowerPoint</Application>
  <PresentationFormat>Affichage à l'écran (4:3)</PresentationFormat>
  <Paragraphs>765</Paragraphs>
  <Slides>52</Slides>
  <Notes>7</Notes>
  <HiddenSlides>0</HiddenSlides>
  <MMClips>0</MMClips>
  <ScaleCrop>false</ScaleCrop>
  <HeadingPairs>
    <vt:vector size="10" baseType="variant">
      <vt:variant>
        <vt:lpstr>Polices utilisées</vt:lpstr>
      </vt:variant>
      <vt:variant>
        <vt:i4>8</vt:i4>
      </vt:variant>
      <vt:variant>
        <vt:lpstr>Thème</vt:lpstr>
      </vt:variant>
      <vt:variant>
        <vt:i4>1</vt:i4>
      </vt:variant>
      <vt:variant>
        <vt:lpstr>Liens</vt:lpstr>
      </vt:variant>
      <vt:variant>
        <vt:i4>1</vt:i4>
      </vt:variant>
      <vt:variant>
        <vt:lpstr>Serveurs OLE incorporés</vt:lpstr>
      </vt:variant>
      <vt:variant>
        <vt:i4>1</vt:i4>
      </vt:variant>
      <vt:variant>
        <vt:lpstr>Titres des diapositives</vt:lpstr>
      </vt:variant>
      <vt:variant>
        <vt:i4>52</vt:i4>
      </vt:variant>
    </vt:vector>
  </HeadingPairs>
  <TitlesOfParts>
    <vt:vector size="63" baseType="lpstr">
      <vt:lpstr>Arial Black</vt:lpstr>
      <vt:lpstr>Calibri</vt:lpstr>
      <vt:lpstr>Monotype Sorts</vt:lpstr>
      <vt:lpstr>Times New Roman</vt:lpstr>
      <vt:lpstr>Tw Cen MT</vt:lpstr>
      <vt:lpstr>Verdana</vt:lpstr>
      <vt:lpstr>Wingdings</vt:lpstr>
      <vt:lpstr>Wingdings 2</vt:lpstr>
      <vt:lpstr>Médian</vt:lpstr>
      <vt:lpstr>file:///G:\Enseignement\L3%20IDS\2016-2017\SI_BDR\orgbd.vsd</vt:lpstr>
      <vt:lpstr>VISIO</vt:lpstr>
      <vt:lpstr>Systemes d’information et bases de données relationnelles  L3 MIASHS-IDS</vt:lpstr>
      <vt:lpstr>Organisation du cours</vt:lpstr>
      <vt:lpstr>Systèmes d’information</vt:lpstr>
      <vt:lpstr>Objectifs</vt:lpstr>
      <vt:lpstr>Types d’informations</vt:lpstr>
      <vt:lpstr>Mémoriser de l'information…</vt:lpstr>
      <vt:lpstr>Problématique Base de données et SI</vt:lpstr>
      <vt:lpstr>Base de données</vt:lpstr>
      <vt:lpstr>SGBD</vt:lpstr>
      <vt:lpstr>Organisation d’une base de données</vt:lpstr>
      <vt:lpstr>Avantages de l’organisation en BD</vt:lpstr>
      <vt:lpstr>Propriétés de l’organisation BD</vt:lpstr>
      <vt:lpstr>Processus de conception d’une base de données</vt:lpstr>
      <vt:lpstr>Modèle Entité / Association (E/A)</vt:lpstr>
      <vt:lpstr>Entité et propriétes</vt:lpstr>
      <vt:lpstr>Domaine, nature d’un attribut</vt:lpstr>
      <vt:lpstr>Exemple d’entité avec ses attributs</vt:lpstr>
      <vt:lpstr>Instances</vt:lpstr>
      <vt:lpstr>Identifiant</vt:lpstr>
      <vt:lpstr>Identifiant</vt:lpstr>
      <vt:lpstr>Identifiant</vt:lpstr>
      <vt:lpstr>Représentation graphique des entités</vt:lpstr>
      <vt:lpstr>Association</vt:lpstr>
      <vt:lpstr>Degré d’une association</vt:lpstr>
      <vt:lpstr>Présentation PowerPoint</vt:lpstr>
      <vt:lpstr>Association récursive</vt:lpstr>
      <vt:lpstr>Association Ternaire</vt:lpstr>
      <vt:lpstr>Cardinalité</vt:lpstr>
      <vt:lpstr>Association « 1-1 »</vt:lpstr>
      <vt:lpstr>Association « 1- N  »</vt:lpstr>
      <vt:lpstr>Associations « N-N »</vt:lpstr>
      <vt:lpstr>Associations porteuses de propriétés</vt:lpstr>
      <vt:lpstr>Exemple</vt:lpstr>
      <vt:lpstr>Exemple MCD (Modèle Conceptuel de Données)</vt:lpstr>
      <vt:lpstr>Base de données relationnelles Relations et attributs</vt:lpstr>
      <vt:lpstr>Relations, n-uplets</vt:lpstr>
      <vt:lpstr>Contraintes d’intégrité</vt:lpstr>
      <vt:lpstr>Contraintes d’intégrité</vt:lpstr>
      <vt:lpstr>Traduction MCD en MRD (Modèle Relationnel de Données) </vt:lpstr>
      <vt:lpstr>Traduction MCD en MRD (Modèle Relationnel de Données) </vt:lpstr>
      <vt:lpstr>Traduction MCD en MRD (Modèle Relationnel de Données) </vt:lpstr>
      <vt:lpstr>Traduction MCD en MRD (Modèle Relationnel de Données) </vt:lpstr>
      <vt:lpstr>Traduction MCD en MRD (Modèle Relationnel de Données) </vt:lpstr>
      <vt:lpstr>Traduction MCD en MRD (Modèle Relationnel de Données) </vt:lpstr>
      <vt:lpstr>Du MCD au MRD</vt:lpstr>
      <vt:lpstr>Conséquences du MCD ? La solution s’impose … </vt:lpstr>
      <vt:lpstr>Cas 1: une cardinalité maxi à 1</vt:lpstr>
      <vt:lpstr>La solution s’impose </vt:lpstr>
      <vt:lpstr>Cas 2: Cardinalités maxi à N</vt:lpstr>
      <vt:lpstr>La solution s’impose</vt:lpstr>
      <vt:lpstr>Exemple « Mariage »</vt:lpstr>
      <vt:lpstr>«Mariage» 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Brahim CHETTOUH</cp:lastModifiedBy>
  <cp:revision>584</cp:revision>
  <dcterms:created xsi:type="dcterms:W3CDTF">2015-11-23T08:36:00Z</dcterms:created>
  <dcterms:modified xsi:type="dcterms:W3CDTF">2021-10-22T12:27:49Z</dcterms:modified>
</cp:coreProperties>
</file>