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477" r:id="rId3"/>
    <p:sldId id="478" r:id="rId4"/>
    <p:sldId id="479" r:id="rId5"/>
    <p:sldId id="481" r:id="rId6"/>
    <p:sldId id="480" r:id="rId7"/>
    <p:sldId id="482" r:id="rId8"/>
    <p:sldId id="483" r:id="rId9"/>
    <p:sldId id="484" r:id="rId10"/>
    <p:sldId id="491" r:id="rId11"/>
    <p:sldId id="492" r:id="rId12"/>
    <p:sldId id="485" r:id="rId13"/>
    <p:sldId id="489" r:id="rId14"/>
    <p:sldId id="490" r:id="rId15"/>
    <p:sldId id="493" r:id="rId16"/>
    <p:sldId id="494" r:id="rId17"/>
    <p:sldId id="486" r:id="rId18"/>
    <p:sldId id="495" r:id="rId19"/>
    <p:sldId id="499" r:id="rId20"/>
    <p:sldId id="496" r:id="rId21"/>
    <p:sldId id="497" r:id="rId22"/>
    <p:sldId id="500" r:id="rId23"/>
    <p:sldId id="501" r:id="rId24"/>
    <p:sldId id="502" r:id="rId25"/>
    <p:sldId id="498" r:id="rId26"/>
    <p:sldId id="503" r:id="rId27"/>
    <p:sldId id="504" r:id="rId28"/>
    <p:sldId id="505" r:id="rId29"/>
    <p:sldId id="512" r:id="rId30"/>
    <p:sldId id="513" r:id="rId31"/>
    <p:sldId id="514" r:id="rId32"/>
    <p:sldId id="515" r:id="rId33"/>
    <p:sldId id="506" r:id="rId34"/>
    <p:sldId id="508" r:id="rId35"/>
    <p:sldId id="509" r:id="rId36"/>
    <p:sldId id="510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249" autoAdjust="0"/>
  </p:normalViewPr>
  <p:slideViewPr>
    <p:cSldViewPr>
      <p:cViewPr varScale="1">
        <p:scale>
          <a:sx n="68" d="100"/>
          <a:sy n="68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7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9BB7-27F1-439A-9224-D71FF8434583}" type="datetimeFigureOut">
              <a:rPr lang="fr-FR" smtClean="0"/>
              <a:t>20/10/2019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A57DB-BDE6-42B6-9A9F-236B33A4516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1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477000" cy="4958680"/>
          </a:xfrm>
        </p:spPr>
        <p:txBody>
          <a:bodyPr>
            <a:normAutofit/>
          </a:bodyPr>
          <a:lstStyle/>
          <a:p>
            <a:r>
              <a:rPr lang="fr-FR" noProof="0" dirty="0"/>
              <a:t>Systemes d’information et bases de données relationnelles</a:t>
            </a:r>
            <a:br>
              <a:rPr lang="fr-FR" noProof="0" dirty="0"/>
            </a:br>
            <a:br>
              <a:rPr lang="fr-FR" noProof="0" dirty="0"/>
            </a:br>
            <a:r>
              <a:rPr lang="fr-FR" noProof="0" dirty="0"/>
              <a:t>L3 MIASHS-IDS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6DA654-3627-496D-926C-8867A86BEA2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719E05A-CEAA-4F53-9E3D-78B8DA344E36}"/>
              </a:ext>
            </a:extLst>
          </p:cNvPr>
          <p:cNvSpPr txBox="1">
            <a:spLocks/>
          </p:cNvSpPr>
          <p:nvPr/>
        </p:nvSpPr>
        <p:spPr>
          <a:xfrm>
            <a:off x="323528" y="1548887"/>
            <a:ext cx="8640960" cy="1462593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600" b="1" dirty="0"/>
              <a:t>Exemple</a:t>
            </a:r>
            <a:r>
              <a:rPr lang="fr-FR" sz="2400" dirty="0"/>
              <a:t> :</a:t>
            </a:r>
          </a:p>
          <a:p>
            <a:pPr marL="0" indent="0" algn="just">
              <a:buNone/>
            </a:pPr>
            <a:r>
              <a:rPr lang="fr-FR" sz="2400" dirty="0"/>
              <a:t>Dans une entreprise, les factures relatives à un chantier sont identifiées par le numéro de chantier et par un numéro d’ordre séquentiel (1,2 , 3, …). </a:t>
            </a:r>
          </a:p>
          <a:p>
            <a:endParaRPr lang="fr-FR" sz="2400" dirty="0">
              <a:solidFill>
                <a:srgbClr val="00B0F0"/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103A836-0001-4066-A9CA-3E98A61731E2}"/>
              </a:ext>
            </a:extLst>
          </p:cNvPr>
          <p:cNvSpPr txBox="1">
            <a:spLocks/>
          </p:cNvSpPr>
          <p:nvPr/>
        </p:nvSpPr>
        <p:spPr>
          <a:xfrm>
            <a:off x="442068" y="4984230"/>
            <a:ext cx="8320932" cy="1109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noProof="1"/>
              <a:t>CHANTIER (</a:t>
            </a:r>
            <a:r>
              <a:rPr lang="fr-FR" sz="2400" u="sng" noProof="1"/>
              <a:t>N° Chantier</a:t>
            </a:r>
            <a:r>
              <a:rPr lang="fr-FR" sz="2400" noProof="1"/>
              <a:t>, AdrChantier)</a:t>
            </a:r>
          </a:p>
          <a:p>
            <a:pPr marL="0" indent="0">
              <a:buNone/>
            </a:pPr>
            <a:r>
              <a:rPr lang="fr-FR" sz="2400" noProof="1"/>
              <a:t>FACTURE (</a:t>
            </a:r>
            <a:r>
              <a:rPr lang="fr-FR" sz="2400" u="sng" noProof="1"/>
              <a:t>N°Facture</a:t>
            </a:r>
            <a:r>
              <a:rPr lang="fr-FR" sz="2400" noProof="1"/>
              <a:t>, #N°Chantier,DateFacture)</a:t>
            </a:r>
            <a:endParaRPr lang="fr-FR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32AAAD-98D6-4484-8CA2-83890FB1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11482"/>
            <a:ext cx="7778824" cy="157171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387E17E-5DAE-48C0-A590-97837313BA78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Entité-faible/forte (Identifiant relatif)</a:t>
            </a:r>
            <a:endParaRPr lang="fr-FR" dirty="0"/>
          </a:p>
        </p:txBody>
      </p:sp>
      <p:sp>
        <p:nvSpPr>
          <p:cNvPr id="11" name="Espace réservé du numéro de diapositive 4">
            <a:extLst>
              <a:ext uri="{FF2B5EF4-FFF2-40B4-BE49-F238E27FC236}">
                <a16:creationId xmlns:a16="http://schemas.microsoft.com/office/drawing/2014/main" id="{E99C83CF-F1DF-41AE-B6EE-23E1EC42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81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B4A38C-A00D-4609-9DC1-9DD1681F3395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140AD9A-028D-437F-8044-0E196A4C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04560"/>
              </p:ext>
            </p:extLst>
          </p:nvPr>
        </p:nvGraphicFramePr>
        <p:xfrm>
          <a:off x="1877988" y="2786027"/>
          <a:ext cx="5616624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0115">
                  <a:extLst>
                    <a:ext uri="{9D8B030D-6E8A-4147-A177-3AD203B41FA5}">
                      <a16:colId xmlns:a16="http://schemas.microsoft.com/office/drawing/2014/main" val="4273760092"/>
                    </a:ext>
                  </a:extLst>
                </a:gridCol>
                <a:gridCol w="3186509">
                  <a:extLst>
                    <a:ext uri="{9D8B030D-6E8A-4147-A177-3AD203B41FA5}">
                      <a16:colId xmlns:a16="http://schemas.microsoft.com/office/drawing/2014/main" val="658144228"/>
                    </a:ext>
                  </a:extLst>
                </a:gridCol>
              </a:tblGrid>
              <a:tr h="427673"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N° Facture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N° Chantier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03586104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67467079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92405930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48511589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002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10329010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003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14449011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002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61459155"/>
                  </a:ext>
                </a:extLst>
              </a:tr>
            </a:tbl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D9CBB646-78D8-4B8A-830A-AB2D7AB989A3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Entité-faible/forte (Identifiant relatif)</a:t>
            </a:r>
            <a:endParaRPr lang="fr-FR" dirty="0"/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7D3855E3-15DA-484C-85C4-40C82570E478}"/>
              </a:ext>
            </a:extLst>
          </p:cNvPr>
          <p:cNvSpPr txBox="1">
            <a:spLocks/>
          </p:cNvSpPr>
          <p:nvPr/>
        </p:nvSpPr>
        <p:spPr>
          <a:xfrm>
            <a:off x="251520" y="1578831"/>
            <a:ext cx="8640960" cy="108011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fr-FR"/>
            </a:defPPr>
            <a:lvl1pPr indent="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3200">
                <a:solidFill>
                  <a:srgbClr val="00B0F0"/>
                </a:solidFill>
              </a:defRPr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>
              <a:spcBef>
                <a:spcPts val="0"/>
              </a:spcBef>
            </a:pPr>
            <a:r>
              <a:rPr lang="fr-FR" dirty="0">
                <a:solidFill>
                  <a:schemeClr val="tx1"/>
                </a:solidFill>
              </a:rPr>
              <a:t>Le numéro de facture recommence à 1 à chaque changement de chantier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Espace réservé du numéro de diapositive 4">
            <a:extLst>
              <a:ext uri="{FF2B5EF4-FFF2-40B4-BE49-F238E27FC236}">
                <a16:creationId xmlns:a16="http://schemas.microsoft.com/office/drawing/2014/main" id="{D8E04F61-4430-4C52-ABEE-87D331B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02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BD7773-0711-4409-8200-623CA7A8AFD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D848719-D17E-4115-9D82-EB37BEBE4FB1}"/>
              </a:ext>
            </a:extLst>
          </p:cNvPr>
          <p:cNvSpPr txBox="1">
            <a:spLocks/>
          </p:cNvSpPr>
          <p:nvPr/>
        </p:nvSpPr>
        <p:spPr>
          <a:xfrm>
            <a:off x="442068" y="1703512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Solution :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F2D6ACA-E050-433B-935A-1F33ECD2E0F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La structure Entité-faible/forte (Identifiant relatif)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AA0B30-9934-480C-BB6C-89C7E44B7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1" y="2224220"/>
            <a:ext cx="7559861" cy="1763795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C254BE8-5612-4ED8-9EB1-8F9EB2770DE6}"/>
              </a:ext>
            </a:extLst>
          </p:cNvPr>
          <p:cNvSpPr txBox="1">
            <a:spLocks/>
          </p:cNvSpPr>
          <p:nvPr/>
        </p:nvSpPr>
        <p:spPr>
          <a:xfrm>
            <a:off x="1332191" y="4884857"/>
            <a:ext cx="7032539" cy="1389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noProof="1"/>
              <a:t>CHANTIER (</a:t>
            </a:r>
            <a:r>
              <a:rPr lang="fr-FR" sz="2000" u="sng" noProof="1"/>
              <a:t>N° Chantier</a:t>
            </a:r>
            <a:r>
              <a:rPr lang="fr-FR" sz="2000" noProof="1"/>
              <a:t>, AdrChantier)</a:t>
            </a:r>
          </a:p>
          <a:p>
            <a:pPr marL="0" indent="0">
              <a:buNone/>
            </a:pPr>
            <a:r>
              <a:rPr lang="fr-FR" sz="2000" noProof="1"/>
              <a:t>FACTURE (</a:t>
            </a:r>
            <a:r>
              <a:rPr lang="fr-FR" sz="2000" u="sng" noProof="1"/>
              <a:t>N° Chantier, N°Facture</a:t>
            </a:r>
            <a:r>
              <a:rPr lang="fr-FR" sz="2000" noProof="1"/>
              <a:t>, DateFacture)</a:t>
            </a:r>
          </a:p>
          <a:p>
            <a:pPr marL="365760" lvl="1" indent="0">
              <a:buNone/>
            </a:pPr>
            <a:endParaRPr lang="fr-FR" sz="2000" noProof="1"/>
          </a:p>
          <a:p>
            <a:pPr marL="365760" lvl="1" indent="0">
              <a:buNone/>
            </a:pPr>
            <a:endParaRPr lang="fr-FR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97925069-2EDF-4C1A-B095-C52253615AC3}"/>
              </a:ext>
            </a:extLst>
          </p:cNvPr>
          <p:cNvSpPr txBox="1">
            <a:spLocks/>
          </p:cNvSpPr>
          <p:nvPr/>
        </p:nvSpPr>
        <p:spPr>
          <a:xfrm>
            <a:off x="442068" y="2187824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MCD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28780DBF-A1E7-4CD8-A6E8-84E202E3BAF0}"/>
              </a:ext>
            </a:extLst>
          </p:cNvPr>
          <p:cNvSpPr txBox="1">
            <a:spLocks/>
          </p:cNvSpPr>
          <p:nvPr/>
        </p:nvSpPr>
        <p:spPr>
          <a:xfrm>
            <a:off x="971600" y="4024582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>
                <a:solidFill>
                  <a:srgbClr val="00B0F0"/>
                </a:solidFill>
              </a:rPr>
              <a:t>Entité forte</a:t>
            </a:r>
          </a:p>
          <a:p>
            <a:pPr marL="0" indent="0">
              <a:buNone/>
            </a:pP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81E5F953-AC5A-497A-AF17-B606EBD65591}"/>
              </a:ext>
            </a:extLst>
          </p:cNvPr>
          <p:cNvSpPr txBox="1">
            <a:spLocks/>
          </p:cNvSpPr>
          <p:nvPr/>
        </p:nvSpPr>
        <p:spPr>
          <a:xfrm>
            <a:off x="594468" y="4725010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MRD</a:t>
            </a: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u contenu 7">
            <a:extLst>
              <a:ext uri="{FF2B5EF4-FFF2-40B4-BE49-F238E27FC236}">
                <a16:creationId xmlns:a16="http://schemas.microsoft.com/office/drawing/2014/main" id="{794E9AA4-E050-41BD-87E7-39A6C1ED6E2C}"/>
              </a:ext>
            </a:extLst>
          </p:cNvPr>
          <p:cNvSpPr txBox="1">
            <a:spLocks/>
          </p:cNvSpPr>
          <p:nvPr/>
        </p:nvSpPr>
        <p:spPr>
          <a:xfrm>
            <a:off x="6814268" y="4066046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>
                <a:solidFill>
                  <a:srgbClr val="00B0F0"/>
                </a:solidFill>
              </a:rPr>
              <a:t>Entité faible</a:t>
            </a:r>
          </a:p>
          <a:p>
            <a:pPr marL="0" indent="0">
              <a:buNone/>
            </a:pP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14" name="Espace réservé du numéro de diapositive 4">
            <a:extLst>
              <a:ext uri="{FF2B5EF4-FFF2-40B4-BE49-F238E27FC236}">
                <a16:creationId xmlns:a16="http://schemas.microsoft.com/office/drawing/2014/main" id="{988DBDD0-B567-40C1-BD79-9C6153F4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43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4015DB-549D-4D5E-B955-ABC740DA598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62AAD-F3D0-4D20-B913-25C59B18B842}"/>
              </a:ext>
            </a:extLst>
          </p:cNvPr>
          <p:cNvSpPr txBox="1">
            <a:spLocks/>
          </p:cNvSpPr>
          <p:nvPr/>
        </p:nvSpPr>
        <p:spPr>
          <a:xfrm>
            <a:off x="442068" y="1703512"/>
            <a:ext cx="2329732" cy="4293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EEA8B18F-75A4-438D-BAD6-8E5C1B6D4AD9}"/>
              </a:ext>
            </a:extLst>
          </p:cNvPr>
          <p:cNvSpPr txBox="1">
            <a:spLocks/>
          </p:cNvSpPr>
          <p:nvPr/>
        </p:nvSpPr>
        <p:spPr>
          <a:xfrm>
            <a:off x="594468" y="1855912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Exemple :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BEAC869-F29A-482F-8CA9-B85525626C35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La structure Entité-faible/forte (Identifiant relatif)</a:t>
            </a:r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2363A29-3D22-47CA-9518-26913ED0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724"/>
              </p:ext>
            </p:extLst>
          </p:nvPr>
        </p:nvGraphicFramePr>
        <p:xfrm>
          <a:off x="1877988" y="2437656"/>
          <a:ext cx="5616624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0115">
                  <a:extLst>
                    <a:ext uri="{9D8B030D-6E8A-4147-A177-3AD203B41FA5}">
                      <a16:colId xmlns:a16="http://schemas.microsoft.com/office/drawing/2014/main" val="4273760092"/>
                    </a:ext>
                  </a:extLst>
                </a:gridCol>
                <a:gridCol w="3186509">
                  <a:extLst>
                    <a:ext uri="{9D8B030D-6E8A-4147-A177-3AD203B41FA5}">
                      <a16:colId xmlns:a16="http://schemas.microsoft.com/office/drawing/2014/main" val="658144228"/>
                    </a:ext>
                  </a:extLst>
                </a:gridCol>
              </a:tblGrid>
              <a:tr h="427673"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N° Bâtiment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N° Salle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03586104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67467079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2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92405930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48511589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2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10329010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14449011"/>
                  </a:ext>
                </a:extLst>
              </a:tr>
              <a:tr h="427673">
                <a:tc>
                  <a:txBody>
                    <a:bodyPr/>
                    <a:lstStyle/>
                    <a:p>
                      <a:pPr marL="22860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28600" algn="ctr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61459155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0BE53A35-3DF4-4172-8870-71F0949F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9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A7CF57-BFFC-4A46-BA51-7212D2A38967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2B00DE1-B20A-4C62-8692-9B635458B73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La structure Entité-faible/forte (Identifiant relatif)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633BA2-84FC-4391-9235-2939341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0B397C-59B1-4BDF-8F59-4775336CC307}"/>
              </a:ext>
            </a:extLst>
          </p:cNvPr>
          <p:cNvSpPr/>
          <p:nvPr/>
        </p:nvSpPr>
        <p:spPr>
          <a:xfrm>
            <a:off x="3677251" y="2635019"/>
            <a:ext cx="1656184" cy="108012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4126603-356F-43F9-BA0B-6DC96D956F8A}"/>
              </a:ext>
            </a:extLst>
          </p:cNvPr>
          <p:cNvGrpSpPr/>
          <p:nvPr/>
        </p:nvGrpSpPr>
        <p:grpSpPr>
          <a:xfrm>
            <a:off x="6369514" y="1966002"/>
            <a:ext cx="1656184" cy="1595836"/>
            <a:chOff x="1115616" y="2096852"/>
            <a:chExt cx="1656184" cy="21962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222F7A-864B-41EB-9A8C-BBEB20408458}"/>
                </a:ext>
              </a:extLst>
            </p:cNvPr>
            <p:cNvSpPr/>
            <p:nvPr/>
          </p:nvSpPr>
          <p:spPr>
            <a:xfrm>
              <a:off x="1115616" y="2564904"/>
              <a:ext cx="1656184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 err="1">
                  <a:solidFill>
                    <a:schemeClr val="tx1"/>
                  </a:solidFill>
                </a:rPr>
                <a:t>N°Batiment</a:t>
              </a:r>
              <a:endParaRPr lang="fr-FR" u="sn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EF2D-98E8-473F-95B1-2CB233744A70}"/>
                </a:ext>
              </a:extLst>
            </p:cNvPr>
            <p:cNvSpPr/>
            <p:nvPr/>
          </p:nvSpPr>
          <p:spPr>
            <a:xfrm>
              <a:off x="1115616" y="2096852"/>
              <a:ext cx="1656184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Bâtiments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4F0550-FDFE-45A9-B602-962296099D27}"/>
              </a:ext>
            </a:extLst>
          </p:cNvPr>
          <p:cNvGrpSpPr/>
          <p:nvPr/>
        </p:nvGrpSpPr>
        <p:grpSpPr>
          <a:xfrm>
            <a:off x="1080244" y="2120864"/>
            <a:ext cx="1658870" cy="1524159"/>
            <a:chOff x="6369514" y="2123746"/>
            <a:chExt cx="1658870" cy="21917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409372-CB58-412F-BDAB-0AB52B78A508}"/>
                </a:ext>
              </a:extLst>
            </p:cNvPr>
            <p:cNvSpPr/>
            <p:nvPr/>
          </p:nvSpPr>
          <p:spPr>
            <a:xfrm>
              <a:off x="6372200" y="2587352"/>
              <a:ext cx="1656184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 err="1">
                  <a:solidFill>
                    <a:schemeClr val="tx1"/>
                  </a:solidFill>
                </a:rPr>
                <a:t>N°Salle</a:t>
              </a:r>
              <a:endParaRPr lang="fr-FR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0FE67E-6A69-4C5D-B0E6-3898554CEB40}"/>
                </a:ext>
              </a:extLst>
            </p:cNvPr>
            <p:cNvSpPr/>
            <p:nvPr/>
          </p:nvSpPr>
          <p:spPr>
            <a:xfrm>
              <a:off x="6369514" y="2123746"/>
              <a:ext cx="1656184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Salles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id="{03357D62-5EB7-4901-B226-CFC65C9F1C09}"/>
              </a:ext>
            </a:extLst>
          </p:cNvPr>
          <p:cNvSpPr txBox="1">
            <a:spLocks/>
          </p:cNvSpPr>
          <p:nvPr/>
        </p:nvSpPr>
        <p:spPr>
          <a:xfrm>
            <a:off x="4067944" y="2282591"/>
            <a:ext cx="1918218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Situer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50F40F2-0618-453C-B2E2-F6E7CC6EFB41}"/>
              </a:ext>
            </a:extLst>
          </p:cNvPr>
          <p:cNvCxnSpPr>
            <a:stCxn id="7" idx="6"/>
          </p:cNvCxnSpPr>
          <p:nvPr/>
        </p:nvCxnSpPr>
        <p:spPr>
          <a:xfrm>
            <a:off x="5333435" y="3175079"/>
            <a:ext cx="1036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A2FB7D3-8A02-49E2-B828-382699AC8938}"/>
              </a:ext>
            </a:extLst>
          </p:cNvPr>
          <p:cNvCxnSpPr>
            <a:cxnSpLocks/>
          </p:cNvCxnSpPr>
          <p:nvPr/>
        </p:nvCxnSpPr>
        <p:spPr>
          <a:xfrm>
            <a:off x="2771800" y="3175079"/>
            <a:ext cx="905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>
            <a:extLst>
              <a:ext uri="{FF2B5EF4-FFF2-40B4-BE49-F238E27FC236}">
                <a16:creationId xmlns:a16="http://schemas.microsoft.com/office/drawing/2014/main" id="{ADBF14D1-F25F-4554-B50D-5A08C325E4C6}"/>
              </a:ext>
            </a:extLst>
          </p:cNvPr>
          <p:cNvSpPr txBox="1">
            <a:spLocks/>
          </p:cNvSpPr>
          <p:nvPr/>
        </p:nvSpPr>
        <p:spPr>
          <a:xfrm>
            <a:off x="5464063" y="2746736"/>
            <a:ext cx="905451" cy="4293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1,n</a:t>
            </a:r>
          </a:p>
          <a:p>
            <a:pPr lvl="1">
              <a:buFont typeface="Wingdings 2"/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Espace réservé du contenu 7">
            <a:extLst>
              <a:ext uri="{FF2B5EF4-FFF2-40B4-BE49-F238E27FC236}">
                <a16:creationId xmlns:a16="http://schemas.microsoft.com/office/drawing/2014/main" id="{0F334EE9-866B-46E8-9A44-737F2726D7D8}"/>
              </a:ext>
            </a:extLst>
          </p:cNvPr>
          <p:cNvSpPr txBox="1">
            <a:spLocks/>
          </p:cNvSpPr>
          <p:nvPr/>
        </p:nvSpPr>
        <p:spPr>
          <a:xfrm>
            <a:off x="2902428" y="2763920"/>
            <a:ext cx="905451" cy="4293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1,1</a:t>
            </a: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contenu 7">
            <a:extLst>
              <a:ext uri="{FF2B5EF4-FFF2-40B4-BE49-F238E27FC236}">
                <a16:creationId xmlns:a16="http://schemas.microsoft.com/office/drawing/2014/main" id="{67706136-BB2F-455E-BB41-D1B9222C53F8}"/>
              </a:ext>
            </a:extLst>
          </p:cNvPr>
          <p:cNvSpPr txBox="1">
            <a:spLocks/>
          </p:cNvSpPr>
          <p:nvPr/>
        </p:nvSpPr>
        <p:spPr>
          <a:xfrm>
            <a:off x="1080244" y="4350081"/>
            <a:ext cx="3477235" cy="1389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noProof="1"/>
              <a:t>Salles (</a:t>
            </a:r>
            <a:r>
              <a:rPr lang="fr-FR" sz="2000" u="sng" noProof="1"/>
              <a:t>N° Salle</a:t>
            </a:r>
            <a:r>
              <a:rPr lang="fr-FR" sz="2000" noProof="1"/>
              <a:t>, #N°Batiment)</a:t>
            </a:r>
          </a:p>
          <a:p>
            <a:pPr marL="0" indent="0">
              <a:buNone/>
            </a:pPr>
            <a:r>
              <a:rPr lang="fr-FR" sz="2000" noProof="1"/>
              <a:t>Batiments (</a:t>
            </a:r>
            <a:r>
              <a:rPr lang="fr-FR" sz="2000" u="sng" noProof="1"/>
              <a:t>N°Batiment</a:t>
            </a:r>
            <a:r>
              <a:rPr lang="fr-FR" sz="2000" noProof="1"/>
              <a:t>)</a:t>
            </a:r>
          </a:p>
          <a:p>
            <a:pPr marL="365760" lvl="1" indent="0">
              <a:buNone/>
            </a:pPr>
            <a:endParaRPr lang="fr-FR" sz="2000" noProof="1"/>
          </a:p>
          <a:p>
            <a:pPr marL="365760" lvl="1" indent="0">
              <a:buNone/>
            </a:pPr>
            <a:endParaRPr lang="fr-FR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contenu 7">
            <a:extLst>
              <a:ext uri="{FF2B5EF4-FFF2-40B4-BE49-F238E27FC236}">
                <a16:creationId xmlns:a16="http://schemas.microsoft.com/office/drawing/2014/main" id="{185F10B6-704E-4818-B132-22E0CB6954B4}"/>
              </a:ext>
            </a:extLst>
          </p:cNvPr>
          <p:cNvSpPr txBox="1">
            <a:spLocks/>
          </p:cNvSpPr>
          <p:nvPr/>
        </p:nvSpPr>
        <p:spPr>
          <a:xfrm>
            <a:off x="405536" y="1603867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MCD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9071C389-2692-4B37-A11F-A9F953BE0D58}"/>
              </a:ext>
            </a:extLst>
          </p:cNvPr>
          <p:cNvSpPr txBox="1">
            <a:spLocks/>
          </p:cNvSpPr>
          <p:nvPr/>
        </p:nvSpPr>
        <p:spPr>
          <a:xfrm>
            <a:off x="442068" y="4098848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MRD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Espace réservé du contenu 7">
            <a:extLst>
              <a:ext uri="{FF2B5EF4-FFF2-40B4-BE49-F238E27FC236}">
                <a16:creationId xmlns:a16="http://schemas.microsoft.com/office/drawing/2014/main" id="{94E8656C-C284-41A1-B664-363752D50900}"/>
              </a:ext>
            </a:extLst>
          </p:cNvPr>
          <p:cNvSpPr txBox="1">
            <a:spLocks/>
          </p:cNvSpPr>
          <p:nvPr/>
        </p:nvSpPr>
        <p:spPr>
          <a:xfrm>
            <a:off x="561516" y="5517717"/>
            <a:ext cx="7424645" cy="79251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Cette modélisation ne permet pas d’attribuer le même numéro à plusieurs salles</a:t>
            </a:r>
          </a:p>
          <a:p>
            <a:pPr marL="365760" lvl="1" indent="0">
              <a:buNone/>
            </a:pPr>
            <a:endParaRPr lang="fr-FR" sz="2000" noProof="1"/>
          </a:p>
          <a:p>
            <a:pPr marL="365760" lvl="1" indent="0">
              <a:buNone/>
            </a:pPr>
            <a:endParaRPr lang="fr-FR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A7CF57-BFFC-4A46-BA51-7212D2A38967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2B00DE1-B20A-4C62-8692-9B635458B73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La structure Entité-faible/forte (Identifiant relatif)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633BA2-84FC-4391-9235-2939341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0B397C-59B1-4BDF-8F59-4775336CC307}"/>
              </a:ext>
            </a:extLst>
          </p:cNvPr>
          <p:cNvSpPr/>
          <p:nvPr/>
        </p:nvSpPr>
        <p:spPr>
          <a:xfrm>
            <a:off x="3677251" y="2635019"/>
            <a:ext cx="1656184" cy="108012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4126603-356F-43F9-BA0B-6DC96D956F8A}"/>
              </a:ext>
            </a:extLst>
          </p:cNvPr>
          <p:cNvGrpSpPr/>
          <p:nvPr/>
        </p:nvGrpSpPr>
        <p:grpSpPr>
          <a:xfrm>
            <a:off x="6369514" y="2453482"/>
            <a:ext cx="1656184" cy="1595836"/>
            <a:chOff x="1115616" y="2096852"/>
            <a:chExt cx="1656184" cy="21962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222F7A-864B-41EB-9A8C-BBEB20408458}"/>
                </a:ext>
              </a:extLst>
            </p:cNvPr>
            <p:cNvSpPr/>
            <p:nvPr/>
          </p:nvSpPr>
          <p:spPr>
            <a:xfrm>
              <a:off x="1115616" y="2564904"/>
              <a:ext cx="1656184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 err="1">
                  <a:solidFill>
                    <a:schemeClr val="tx1"/>
                  </a:solidFill>
                </a:rPr>
                <a:t>N°Batiment</a:t>
              </a:r>
              <a:endParaRPr lang="fr-FR" u="sn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EF2D-98E8-473F-95B1-2CB233744A70}"/>
                </a:ext>
              </a:extLst>
            </p:cNvPr>
            <p:cNvSpPr/>
            <p:nvPr/>
          </p:nvSpPr>
          <p:spPr>
            <a:xfrm>
              <a:off x="1115616" y="2096852"/>
              <a:ext cx="1656184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Bâtiments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4F0550-FDFE-45A9-B602-962296099D27}"/>
              </a:ext>
            </a:extLst>
          </p:cNvPr>
          <p:cNvGrpSpPr/>
          <p:nvPr/>
        </p:nvGrpSpPr>
        <p:grpSpPr>
          <a:xfrm>
            <a:off x="1061600" y="2596440"/>
            <a:ext cx="1658870" cy="1524159"/>
            <a:chOff x="6369514" y="2123746"/>
            <a:chExt cx="1658870" cy="21917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409372-CB58-412F-BDAB-0AB52B78A508}"/>
                </a:ext>
              </a:extLst>
            </p:cNvPr>
            <p:cNvSpPr/>
            <p:nvPr/>
          </p:nvSpPr>
          <p:spPr>
            <a:xfrm>
              <a:off x="6372200" y="2587352"/>
              <a:ext cx="1656184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 err="1">
                  <a:solidFill>
                    <a:schemeClr val="tx1"/>
                  </a:solidFill>
                </a:rPr>
                <a:t>N°Salle</a:t>
              </a:r>
              <a:endParaRPr lang="fr-FR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0FE67E-6A69-4C5D-B0E6-3898554CEB40}"/>
                </a:ext>
              </a:extLst>
            </p:cNvPr>
            <p:cNvSpPr/>
            <p:nvPr/>
          </p:nvSpPr>
          <p:spPr>
            <a:xfrm>
              <a:off x="6369514" y="2123746"/>
              <a:ext cx="1656184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Salles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id="{03357D62-5EB7-4901-B226-CFC65C9F1C09}"/>
              </a:ext>
            </a:extLst>
          </p:cNvPr>
          <p:cNvSpPr txBox="1">
            <a:spLocks/>
          </p:cNvSpPr>
          <p:nvPr/>
        </p:nvSpPr>
        <p:spPr>
          <a:xfrm>
            <a:off x="4067944" y="2282591"/>
            <a:ext cx="1918218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Situer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50F40F2-0618-453C-B2E2-F6E7CC6EFB41}"/>
              </a:ext>
            </a:extLst>
          </p:cNvPr>
          <p:cNvCxnSpPr>
            <a:stCxn id="7" idx="6"/>
          </p:cNvCxnSpPr>
          <p:nvPr/>
        </p:nvCxnSpPr>
        <p:spPr>
          <a:xfrm>
            <a:off x="5333435" y="3175079"/>
            <a:ext cx="1036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A2FB7D3-8A02-49E2-B828-382699AC8938}"/>
              </a:ext>
            </a:extLst>
          </p:cNvPr>
          <p:cNvCxnSpPr>
            <a:cxnSpLocks/>
          </p:cNvCxnSpPr>
          <p:nvPr/>
        </p:nvCxnSpPr>
        <p:spPr>
          <a:xfrm>
            <a:off x="2771800" y="3175079"/>
            <a:ext cx="905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>
            <a:extLst>
              <a:ext uri="{FF2B5EF4-FFF2-40B4-BE49-F238E27FC236}">
                <a16:creationId xmlns:a16="http://schemas.microsoft.com/office/drawing/2014/main" id="{ADBF14D1-F25F-4554-B50D-5A08C325E4C6}"/>
              </a:ext>
            </a:extLst>
          </p:cNvPr>
          <p:cNvSpPr txBox="1">
            <a:spLocks/>
          </p:cNvSpPr>
          <p:nvPr/>
        </p:nvSpPr>
        <p:spPr>
          <a:xfrm>
            <a:off x="5464063" y="2746736"/>
            <a:ext cx="905451" cy="4293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1,n</a:t>
            </a:r>
          </a:p>
          <a:p>
            <a:pPr lvl="1">
              <a:buFont typeface="Wingdings 2"/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Espace réservé du contenu 7">
            <a:extLst>
              <a:ext uri="{FF2B5EF4-FFF2-40B4-BE49-F238E27FC236}">
                <a16:creationId xmlns:a16="http://schemas.microsoft.com/office/drawing/2014/main" id="{0F334EE9-866B-46E8-9A44-737F2726D7D8}"/>
              </a:ext>
            </a:extLst>
          </p:cNvPr>
          <p:cNvSpPr txBox="1">
            <a:spLocks/>
          </p:cNvSpPr>
          <p:nvPr/>
        </p:nvSpPr>
        <p:spPr>
          <a:xfrm>
            <a:off x="2902428" y="2763920"/>
            <a:ext cx="905451" cy="4293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(1,1)</a:t>
            </a: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contenu 7">
            <a:extLst>
              <a:ext uri="{FF2B5EF4-FFF2-40B4-BE49-F238E27FC236}">
                <a16:creationId xmlns:a16="http://schemas.microsoft.com/office/drawing/2014/main" id="{67706136-BB2F-455E-BB41-D1B9222C53F8}"/>
              </a:ext>
            </a:extLst>
          </p:cNvPr>
          <p:cNvSpPr txBox="1">
            <a:spLocks/>
          </p:cNvSpPr>
          <p:nvPr/>
        </p:nvSpPr>
        <p:spPr>
          <a:xfrm>
            <a:off x="996650" y="5159256"/>
            <a:ext cx="3477235" cy="879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noProof="1"/>
              <a:t>Salles (</a:t>
            </a:r>
            <a:r>
              <a:rPr lang="fr-FR" sz="2000" u="sng" noProof="1"/>
              <a:t>N° Salle, N°Batiment</a:t>
            </a:r>
            <a:r>
              <a:rPr lang="fr-FR" sz="2000" noProof="1"/>
              <a:t>)</a:t>
            </a:r>
          </a:p>
          <a:p>
            <a:pPr marL="0" indent="0">
              <a:buNone/>
            </a:pPr>
            <a:r>
              <a:rPr lang="fr-FR" sz="2000" noProof="1"/>
              <a:t>Batiments (</a:t>
            </a:r>
            <a:r>
              <a:rPr lang="fr-FR" sz="2000" u="sng" noProof="1"/>
              <a:t>N°Batiment</a:t>
            </a:r>
            <a:r>
              <a:rPr lang="fr-FR" sz="2000" noProof="1"/>
              <a:t>)</a:t>
            </a:r>
          </a:p>
          <a:p>
            <a:pPr marL="365760" lvl="1" indent="0">
              <a:buNone/>
            </a:pPr>
            <a:endParaRPr lang="fr-FR" sz="2000" noProof="1"/>
          </a:p>
          <a:p>
            <a:pPr marL="365760" lvl="1" indent="0">
              <a:buNone/>
            </a:pPr>
            <a:endParaRPr lang="fr-FR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contenu 7">
            <a:extLst>
              <a:ext uri="{FF2B5EF4-FFF2-40B4-BE49-F238E27FC236}">
                <a16:creationId xmlns:a16="http://schemas.microsoft.com/office/drawing/2014/main" id="{185F10B6-704E-4818-B132-22E0CB6954B4}"/>
              </a:ext>
            </a:extLst>
          </p:cNvPr>
          <p:cNvSpPr txBox="1">
            <a:spLocks/>
          </p:cNvSpPr>
          <p:nvPr/>
        </p:nvSpPr>
        <p:spPr>
          <a:xfrm>
            <a:off x="405535" y="2179407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MCD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9071C389-2692-4B37-A11F-A9F953BE0D58}"/>
              </a:ext>
            </a:extLst>
          </p:cNvPr>
          <p:cNvSpPr txBox="1">
            <a:spLocks/>
          </p:cNvSpPr>
          <p:nvPr/>
        </p:nvSpPr>
        <p:spPr>
          <a:xfrm>
            <a:off x="442068" y="4725145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MRD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id="{F54D8D77-E956-453D-8005-CE4D05234874}"/>
              </a:ext>
            </a:extLst>
          </p:cNvPr>
          <p:cNvSpPr txBox="1">
            <a:spLocks/>
          </p:cNvSpPr>
          <p:nvPr/>
        </p:nvSpPr>
        <p:spPr>
          <a:xfrm>
            <a:off x="489168" y="1536223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Solution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1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8A78F1-D9C6-475D-8CE5-B9BC4BD025ED}"/>
              </a:ext>
            </a:extLst>
          </p:cNvPr>
          <p:cNvSpPr/>
          <p:nvPr/>
        </p:nvSpPr>
        <p:spPr>
          <a:xfrm>
            <a:off x="323528" y="165146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fr-FR" sz="3200" dirty="0"/>
              <a:t>La généralisation/spécialisation permet de mettre en évidence les propriétés spécifiques de chaque sous-type d’entités</a:t>
            </a:r>
            <a:endParaRPr lang="fr-FR" sz="2400" dirty="0">
              <a:solidFill>
                <a:srgbClr val="FF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2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5063A0BF-0BFE-4AC6-A00C-3663FFC5AFF5}"/>
              </a:ext>
            </a:extLst>
          </p:cNvPr>
          <p:cNvSpPr txBox="1">
            <a:spLocks/>
          </p:cNvSpPr>
          <p:nvPr/>
        </p:nvSpPr>
        <p:spPr>
          <a:xfrm>
            <a:off x="2782988" y="3502313"/>
            <a:ext cx="1584176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Héritage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FE52552-4D9D-4B6D-934D-393B9B981F3F}"/>
              </a:ext>
            </a:extLst>
          </p:cNvPr>
          <p:cNvSpPr/>
          <p:nvPr/>
        </p:nvSpPr>
        <p:spPr>
          <a:xfrm>
            <a:off x="2762167" y="3869003"/>
            <a:ext cx="1584176" cy="12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C99CEE2-BDC5-40E3-B596-445CFD9582C0}"/>
              </a:ext>
            </a:extLst>
          </p:cNvPr>
          <p:cNvGrpSpPr/>
          <p:nvPr/>
        </p:nvGrpSpPr>
        <p:grpSpPr>
          <a:xfrm>
            <a:off x="547936" y="2767677"/>
            <a:ext cx="1998232" cy="2632760"/>
            <a:chOff x="1061600" y="2596440"/>
            <a:chExt cx="1998232" cy="26327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9EA1A1-AE13-461B-B0D5-67347B40C053}"/>
                </a:ext>
              </a:extLst>
            </p:cNvPr>
            <p:cNvSpPr/>
            <p:nvPr/>
          </p:nvSpPr>
          <p:spPr>
            <a:xfrm>
              <a:off x="1061600" y="2596440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Règlements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F68CEC-E268-44CF-8A20-835DF758C8B2}"/>
                </a:ext>
              </a:extLst>
            </p:cNvPr>
            <p:cNvSpPr/>
            <p:nvPr/>
          </p:nvSpPr>
          <p:spPr>
            <a:xfrm>
              <a:off x="1064286" y="2918828"/>
              <a:ext cx="1995546" cy="23103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>
                  <a:solidFill>
                    <a:schemeClr val="tx1"/>
                  </a:solidFill>
                </a:rPr>
                <a:t>N° règlement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Date règlement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Montant règlement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Mode règlement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Nom banque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N° CB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Date expiration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N° chèque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A1BEF98-1CEA-480A-BB31-019463D1F3BA}"/>
              </a:ext>
            </a:extLst>
          </p:cNvPr>
          <p:cNvGrpSpPr/>
          <p:nvPr/>
        </p:nvGrpSpPr>
        <p:grpSpPr>
          <a:xfrm>
            <a:off x="4712137" y="2142348"/>
            <a:ext cx="4186819" cy="3942687"/>
            <a:chOff x="4712137" y="2142348"/>
            <a:chExt cx="4186819" cy="394268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A369CDD-208C-4666-B7D3-C0D7E50EC56C}"/>
                </a:ext>
              </a:extLst>
            </p:cNvPr>
            <p:cNvGrpSpPr/>
            <p:nvPr/>
          </p:nvGrpSpPr>
          <p:grpSpPr>
            <a:xfrm>
              <a:off x="6900724" y="4961085"/>
              <a:ext cx="1998232" cy="1123950"/>
              <a:chOff x="6962988" y="4457234"/>
              <a:chExt cx="1998232" cy="112395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07D41D-BB6D-4EFC-A4AE-1C0B8CBCF9CC}"/>
                  </a:ext>
                </a:extLst>
              </p:cNvPr>
              <p:cNvSpPr/>
              <p:nvPr/>
            </p:nvSpPr>
            <p:spPr>
              <a:xfrm>
                <a:off x="6962988" y="4457234"/>
                <a:ext cx="1995546" cy="3223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Cartes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9AC648-8694-43CE-9508-D895C14AA48B}"/>
                  </a:ext>
                </a:extLst>
              </p:cNvPr>
              <p:cNvSpPr/>
              <p:nvPr/>
            </p:nvSpPr>
            <p:spPr>
              <a:xfrm>
                <a:off x="6965674" y="4779622"/>
                <a:ext cx="1995546" cy="8015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N° CB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Date expiration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4930881-305B-4AB6-A1EB-68A779962E60}"/>
                </a:ext>
              </a:extLst>
            </p:cNvPr>
            <p:cNvGrpSpPr/>
            <p:nvPr/>
          </p:nvGrpSpPr>
          <p:grpSpPr>
            <a:xfrm>
              <a:off x="4712137" y="4961085"/>
              <a:ext cx="1998232" cy="829775"/>
              <a:chOff x="5051258" y="2400604"/>
              <a:chExt cx="1998232" cy="82977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CE55C5-FB16-42D2-89BC-3C7A01AA0F59}"/>
                  </a:ext>
                </a:extLst>
              </p:cNvPr>
              <p:cNvSpPr/>
              <p:nvPr/>
            </p:nvSpPr>
            <p:spPr>
              <a:xfrm>
                <a:off x="5051258" y="2400604"/>
                <a:ext cx="1995546" cy="3287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Chèques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846CBA-FB4A-43E6-B2E4-2ADF8866C9AF}"/>
                  </a:ext>
                </a:extLst>
              </p:cNvPr>
              <p:cNvSpPr/>
              <p:nvPr/>
            </p:nvSpPr>
            <p:spPr>
              <a:xfrm>
                <a:off x="5053944" y="2729337"/>
                <a:ext cx="1995546" cy="5010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N° chèque</a:t>
                </a: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164954CB-C5A2-4639-8359-310DF55FBB15}"/>
                </a:ext>
              </a:extLst>
            </p:cNvPr>
            <p:cNvGrpSpPr/>
            <p:nvPr/>
          </p:nvGrpSpPr>
          <p:grpSpPr>
            <a:xfrm>
              <a:off x="5600060" y="2142348"/>
              <a:ext cx="1995546" cy="1597206"/>
              <a:chOff x="5601404" y="1662621"/>
              <a:chExt cx="1995546" cy="159720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7B5ED8-36B8-4752-8C66-CA4D575C0638}"/>
                  </a:ext>
                </a:extLst>
              </p:cNvPr>
              <p:cNvSpPr/>
              <p:nvPr/>
            </p:nvSpPr>
            <p:spPr>
              <a:xfrm>
                <a:off x="5601404" y="1662621"/>
                <a:ext cx="1995546" cy="3806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Règlements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E682BF-CFB8-426E-9490-7D0F0B78DCB4}"/>
                  </a:ext>
                </a:extLst>
              </p:cNvPr>
              <p:cNvSpPr/>
              <p:nvPr/>
            </p:nvSpPr>
            <p:spPr>
              <a:xfrm>
                <a:off x="5601404" y="2040627"/>
                <a:ext cx="1995546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u="sng" dirty="0">
                    <a:solidFill>
                      <a:schemeClr val="tx1"/>
                    </a:solidFill>
                  </a:rPr>
                  <a:t>N° règlement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Date règlement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Montant règlement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Nom banque</a:t>
                </a:r>
              </a:p>
              <a:p>
                <a:pPr algn="ctr"/>
                <a:endParaRPr lang="fr-FR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Organigramme : Délai 25">
              <a:extLst>
                <a:ext uri="{FF2B5EF4-FFF2-40B4-BE49-F238E27FC236}">
                  <a16:creationId xmlns:a16="http://schemas.microsoft.com/office/drawing/2014/main" id="{5B02DD67-4661-4567-B345-EAA1AC1FA08E}"/>
                </a:ext>
              </a:extLst>
            </p:cNvPr>
            <p:cNvSpPr/>
            <p:nvPr/>
          </p:nvSpPr>
          <p:spPr>
            <a:xfrm rot="16200000">
              <a:off x="6384595" y="3987738"/>
              <a:ext cx="426477" cy="608467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4B49801-7DE5-41D3-9243-C40FFC902E41}"/>
                </a:ext>
              </a:extLst>
            </p:cNvPr>
            <p:cNvCxnSpPr>
              <a:cxnSpLocks/>
              <a:stCxn id="23" idx="2"/>
              <a:endCxn id="26" idx="3"/>
            </p:cNvCxnSpPr>
            <p:nvPr/>
          </p:nvCxnSpPr>
          <p:spPr>
            <a:xfrm>
              <a:off x="6597833" y="3739554"/>
              <a:ext cx="1" cy="339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1B3001D0-6156-4D8C-9EDF-AF4377D4450E}"/>
                </a:ext>
              </a:extLst>
            </p:cNvPr>
            <p:cNvCxnSpPr>
              <a:stCxn id="26" idx="1"/>
              <a:endCxn id="16" idx="0"/>
            </p:cNvCxnSpPr>
            <p:nvPr/>
          </p:nvCxnSpPr>
          <p:spPr>
            <a:xfrm flipH="1">
              <a:off x="5709910" y="4505210"/>
              <a:ext cx="887924" cy="45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147BB5F-BC44-4B7F-88D8-4D2699701F99}"/>
                </a:ext>
              </a:extLst>
            </p:cNvPr>
            <p:cNvCxnSpPr>
              <a:stCxn id="26" idx="1"/>
              <a:endCxn id="7" idx="0"/>
            </p:cNvCxnSpPr>
            <p:nvPr/>
          </p:nvCxnSpPr>
          <p:spPr>
            <a:xfrm>
              <a:off x="6597834" y="4505210"/>
              <a:ext cx="1300663" cy="45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id="{FF8CE838-EFFE-4BFA-8A2F-45A623F88F5C}"/>
              </a:ext>
            </a:extLst>
          </p:cNvPr>
          <p:cNvSpPr txBox="1">
            <a:spLocks/>
          </p:cNvSpPr>
          <p:nvPr/>
        </p:nvSpPr>
        <p:spPr>
          <a:xfrm>
            <a:off x="281872" y="1852964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Exemple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45BE5FBA-0DE6-4E4A-BAC8-2858DC5147E0}"/>
              </a:ext>
            </a:extLst>
          </p:cNvPr>
          <p:cNvSpPr txBox="1">
            <a:spLocks/>
          </p:cNvSpPr>
          <p:nvPr/>
        </p:nvSpPr>
        <p:spPr>
          <a:xfrm>
            <a:off x="3966564" y="2739314"/>
            <a:ext cx="1707756" cy="4293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Entité générique</a:t>
            </a:r>
          </a:p>
          <a:p>
            <a:pPr marL="365760" lvl="1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2AC7772C-6A6D-46CE-8AF9-8D92A8D56582}"/>
              </a:ext>
            </a:extLst>
          </p:cNvPr>
          <p:cNvSpPr txBox="1">
            <a:spLocks/>
          </p:cNvSpPr>
          <p:nvPr/>
        </p:nvSpPr>
        <p:spPr>
          <a:xfrm>
            <a:off x="2847514" y="5215842"/>
            <a:ext cx="1972928" cy="4293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Entités spécialisées</a:t>
            </a:r>
          </a:p>
          <a:p>
            <a:pPr marL="365760" lvl="1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EFF139C3-385B-4860-8717-ED373DED3C9D}"/>
              </a:ext>
            </a:extLst>
          </p:cNvPr>
          <p:cNvSpPr/>
          <p:nvPr/>
        </p:nvSpPr>
        <p:spPr>
          <a:xfrm>
            <a:off x="1603729" y="5671290"/>
            <a:ext cx="3074799" cy="7856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 d’identifiants propres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06775-4C73-4B45-999C-335186CD38ED}"/>
              </a:ext>
            </a:extLst>
          </p:cNvPr>
          <p:cNvSpPr/>
          <p:nvPr/>
        </p:nvSpPr>
        <p:spPr>
          <a:xfrm>
            <a:off x="215516" y="1595900"/>
            <a:ext cx="8712968" cy="9690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Transformation de l’entité générique et des entités spécialisées en relations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602C5-F957-4DEF-ADED-A3E71AFA6ABD}"/>
              </a:ext>
            </a:extLst>
          </p:cNvPr>
          <p:cNvSpPr/>
          <p:nvPr/>
        </p:nvSpPr>
        <p:spPr>
          <a:xfrm>
            <a:off x="143435" y="2920556"/>
            <a:ext cx="8785049" cy="366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b="1" dirty="0"/>
              <a:t>Les relations « spécialisées » héritent de la clé primaire de la relation « générique »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fr-FR" sz="2400" dirty="0"/>
          </a:p>
          <a:p>
            <a:pPr marL="447675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b="1" dirty="0"/>
              <a:t>REGLEMENTS</a:t>
            </a:r>
            <a:r>
              <a:rPr lang="fr-FR" sz="2000" dirty="0"/>
              <a:t>(</a:t>
            </a:r>
            <a:r>
              <a:rPr lang="fr-FR" sz="2000" u="sng" dirty="0"/>
              <a:t>N° règlement</a:t>
            </a:r>
            <a:r>
              <a:rPr lang="fr-FR" sz="2000" dirty="0"/>
              <a:t>, Date règlement, Montant règlement, Nom banque)</a:t>
            </a:r>
          </a:p>
          <a:p>
            <a:pPr marL="447675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b="1" dirty="0"/>
              <a:t>CHEQUES</a:t>
            </a:r>
            <a:r>
              <a:rPr lang="fr-FR" sz="2000" dirty="0"/>
              <a:t>(</a:t>
            </a:r>
            <a:r>
              <a:rPr lang="fr-FR" sz="2000" u="sng" dirty="0"/>
              <a:t>N° règlement</a:t>
            </a:r>
            <a:r>
              <a:rPr lang="fr-FR" sz="2000" dirty="0"/>
              <a:t>,  N° chèque)</a:t>
            </a:r>
          </a:p>
          <a:p>
            <a:pPr marL="447675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b="1" dirty="0"/>
              <a:t>CARTES</a:t>
            </a:r>
            <a:r>
              <a:rPr lang="fr-FR" sz="2000" dirty="0"/>
              <a:t>(</a:t>
            </a:r>
            <a:r>
              <a:rPr lang="fr-FR" sz="2000" u="sng" dirty="0"/>
              <a:t>N° règlement</a:t>
            </a:r>
            <a:r>
              <a:rPr lang="fr-FR" sz="2000" dirty="0"/>
              <a:t>, N° Carte, Date expiration)</a:t>
            </a:r>
          </a:p>
        </p:txBody>
      </p:sp>
    </p:spTree>
    <p:extLst>
      <p:ext uri="{BB962C8B-B14F-4D97-AF65-F5344CB8AC3E}">
        <p14:creationId xmlns:p14="http://schemas.microsoft.com/office/powerpoint/2010/main" val="148200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5063A0BF-0BFE-4AC6-A00C-3663FFC5AFF5}"/>
              </a:ext>
            </a:extLst>
          </p:cNvPr>
          <p:cNvSpPr txBox="1">
            <a:spLocks/>
          </p:cNvSpPr>
          <p:nvPr/>
        </p:nvSpPr>
        <p:spPr>
          <a:xfrm>
            <a:off x="2250604" y="3502498"/>
            <a:ext cx="1584176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Héritage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FE52552-4D9D-4B6D-934D-393B9B981F3F}"/>
              </a:ext>
            </a:extLst>
          </p:cNvPr>
          <p:cNvSpPr/>
          <p:nvPr/>
        </p:nvSpPr>
        <p:spPr>
          <a:xfrm>
            <a:off x="2288837" y="3923318"/>
            <a:ext cx="1584176" cy="12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C99CEE2-BDC5-40E3-B596-445CFD9582C0}"/>
              </a:ext>
            </a:extLst>
          </p:cNvPr>
          <p:cNvGrpSpPr/>
          <p:nvPr/>
        </p:nvGrpSpPr>
        <p:grpSpPr>
          <a:xfrm>
            <a:off x="190019" y="2296461"/>
            <a:ext cx="1924273" cy="3652819"/>
            <a:chOff x="1061600" y="2596440"/>
            <a:chExt cx="1998232" cy="26327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9EA1A1-AE13-461B-B0D5-67347B40C053}"/>
                </a:ext>
              </a:extLst>
            </p:cNvPr>
            <p:cNvSpPr/>
            <p:nvPr/>
          </p:nvSpPr>
          <p:spPr>
            <a:xfrm>
              <a:off x="1061600" y="2596440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F68CEC-E268-44CF-8A20-835DF758C8B2}"/>
                </a:ext>
              </a:extLst>
            </p:cNvPr>
            <p:cNvSpPr/>
            <p:nvPr/>
          </p:nvSpPr>
          <p:spPr>
            <a:xfrm>
              <a:off x="1064286" y="2918828"/>
              <a:ext cx="1995546" cy="23103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>
                  <a:solidFill>
                    <a:schemeClr val="tx1"/>
                  </a:solidFill>
                </a:rPr>
                <a:t>N° Immatriculation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Marque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Modèle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Energie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Puissance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Nbre de places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Nbre de cylindres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Taille selle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Poids total autorisé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Charge utile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Poids total roulant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Organigramme : Délai 25">
            <a:extLst>
              <a:ext uri="{FF2B5EF4-FFF2-40B4-BE49-F238E27FC236}">
                <a16:creationId xmlns:a16="http://schemas.microsoft.com/office/drawing/2014/main" id="{5B02DD67-4661-4567-B345-EAA1AC1FA08E}"/>
              </a:ext>
            </a:extLst>
          </p:cNvPr>
          <p:cNvSpPr/>
          <p:nvPr/>
        </p:nvSpPr>
        <p:spPr>
          <a:xfrm rot="16200000">
            <a:off x="5735089" y="3987738"/>
            <a:ext cx="426477" cy="60846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4B49801-7DE5-41D3-9243-C40FFC902E41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5948327" y="3739554"/>
            <a:ext cx="1" cy="3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B3001D0-6156-4D8C-9EDF-AF4377D4450E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>
            <a:off x="6252561" y="4291971"/>
            <a:ext cx="1833835" cy="60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147BB5F-BC44-4B7F-88D8-4D2699701F99}"/>
              </a:ext>
            </a:extLst>
          </p:cNvPr>
          <p:cNvCxnSpPr>
            <a:cxnSpLocks/>
            <a:stCxn id="26" idx="1"/>
            <a:endCxn id="40" idx="0"/>
          </p:cNvCxnSpPr>
          <p:nvPr/>
        </p:nvCxnSpPr>
        <p:spPr>
          <a:xfrm flipH="1">
            <a:off x="5946390" y="4505210"/>
            <a:ext cx="1938" cy="40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id="{FF8CE838-EFFE-4BFA-8A2F-45A623F88F5C}"/>
              </a:ext>
            </a:extLst>
          </p:cNvPr>
          <p:cNvSpPr txBox="1">
            <a:spLocks/>
          </p:cNvSpPr>
          <p:nvPr/>
        </p:nvSpPr>
        <p:spPr>
          <a:xfrm>
            <a:off x="206559" y="1576691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Exemple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45BE5FBA-0DE6-4E4A-BAC8-2858DC5147E0}"/>
              </a:ext>
            </a:extLst>
          </p:cNvPr>
          <p:cNvSpPr txBox="1">
            <a:spLocks/>
          </p:cNvSpPr>
          <p:nvPr/>
        </p:nvSpPr>
        <p:spPr>
          <a:xfrm>
            <a:off x="3170900" y="2505339"/>
            <a:ext cx="1707756" cy="4293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Entité générique</a:t>
            </a:r>
          </a:p>
          <a:p>
            <a:pPr marL="365760" lvl="1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2AC7772C-6A6D-46CE-8AF9-8D92A8D56582}"/>
              </a:ext>
            </a:extLst>
          </p:cNvPr>
          <p:cNvSpPr txBox="1">
            <a:spLocks/>
          </p:cNvSpPr>
          <p:nvPr/>
        </p:nvSpPr>
        <p:spPr>
          <a:xfrm>
            <a:off x="2208262" y="4515823"/>
            <a:ext cx="1972928" cy="4293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Entités spécialisées</a:t>
            </a:r>
          </a:p>
          <a:p>
            <a:pPr marL="365760" lvl="1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644DA6B-EA9A-47E2-8B04-5A4EA69704A8}"/>
              </a:ext>
            </a:extLst>
          </p:cNvPr>
          <p:cNvGrpSpPr/>
          <p:nvPr/>
        </p:nvGrpSpPr>
        <p:grpSpPr>
          <a:xfrm>
            <a:off x="2776094" y="4961085"/>
            <a:ext cx="1972928" cy="855166"/>
            <a:chOff x="1061600" y="2596440"/>
            <a:chExt cx="1998232" cy="6163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4E3360-8FB5-4EC3-86F6-D2566C221A84}"/>
                </a:ext>
              </a:extLst>
            </p:cNvPr>
            <p:cNvSpPr/>
            <p:nvPr/>
          </p:nvSpPr>
          <p:spPr>
            <a:xfrm>
              <a:off x="1061600" y="2596440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Voitures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3F59DD-A859-453C-8501-0DD060C4A6FF}"/>
                </a:ext>
              </a:extLst>
            </p:cNvPr>
            <p:cNvSpPr/>
            <p:nvPr/>
          </p:nvSpPr>
          <p:spPr>
            <a:xfrm>
              <a:off x="1064286" y="2918828"/>
              <a:ext cx="1995546" cy="29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Nbre de places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6582E88-11CD-4FE5-9C4A-EDCC0E53C544}"/>
              </a:ext>
            </a:extLst>
          </p:cNvPr>
          <p:cNvGrpSpPr/>
          <p:nvPr/>
        </p:nvGrpSpPr>
        <p:grpSpPr>
          <a:xfrm>
            <a:off x="5006113" y="1846935"/>
            <a:ext cx="1921682" cy="1882458"/>
            <a:chOff x="1061600" y="2525035"/>
            <a:chExt cx="1998232" cy="23296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F7A025-9897-40D2-878C-F9C3368F197C}"/>
                </a:ext>
              </a:extLst>
            </p:cNvPr>
            <p:cNvSpPr/>
            <p:nvPr/>
          </p:nvSpPr>
          <p:spPr>
            <a:xfrm>
              <a:off x="1061600" y="2525035"/>
              <a:ext cx="1995546" cy="39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1FC864-4E49-487B-BEE3-1F6CBA800DDF}"/>
                </a:ext>
              </a:extLst>
            </p:cNvPr>
            <p:cNvSpPr/>
            <p:nvPr/>
          </p:nvSpPr>
          <p:spPr>
            <a:xfrm>
              <a:off x="1064286" y="2918828"/>
              <a:ext cx="1995546" cy="1935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u="sng" dirty="0">
                  <a:solidFill>
                    <a:schemeClr val="tx1"/>
                  </a:solidFill>
                </a:rPr>
                <a:t>N° Immatriculation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Marque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Modèle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Energie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Puissance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5BEA732-F803-4B8A-B159-016E40A0BD1A}"/>
              </a:ext>
            </a:extLst>
          </p:cNvPr>
          <p:cNvGrpSpPr/>
          <p:nvPr/>
        </p:nvGrpSpPr>
        <p:grpSpPr>
          <a:xfrm>
            <a:off x="4962812" y="4908741"/>
            <a:ext cx="1967628" cy="1109767"/>
            <a:chOff x="1061600" y="2596440"/>
            <a:chExt cx="1998232" cy="111008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2DDEFB-A0BD-4244-AF0C-41EE7023E084}"/>
                </a:ext>
              </a:extLst>
            </p:cNvPr>
            <p:cNvSpPr/>
            <p:nvPr/>
          </p:nvSpPr>
          <p:spPr>
            <a:xfrm>
              <a:off x="1061600" y="2596440"/>
              <a:ext cx="1997752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Motos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57C4B8-991A-4503-A81C-0104959F2ABD}"/>
                </a:ext>
              </a:extLst>
            </p:cNvPr>
            <p:cNvSpPr/>
            <p:nvPr/>
          </p:nvSpPr>
          <p:spPr>
            <a:xfrm>
              <a:off x="1064286" y="2918828"/>
              <a:ext cx="1995546" cy="787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Nbre de cylindres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Taille selle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5E9D0C5-131F-4258-A4F2-2D1F0F002F4B}"/>
              </a:ext>
            </a:extLst>
          </p:cNvPr>
          <p:cNvGrpSpPr/>
          <p:nvPr/>
        </p:nvGrpSpPr>
        <p:grpSpPr>
          <a:xfrm>
            <a:off x="7101258" y="4901546"/>
            <a:ext cx="1970276" cy="1421540"/>
            <a:chOff x="1061600" y="2596440"/>
            <a:chExt cx="1998232" cy="10245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31024AB-00E6-4D53-968D-78C1FCACF2E6}"/>
                </a:ext>
              </a:extLst>
            </p:cNvPr>
            <p:cNvSpPr/>
            <p:nvPr/>
          </p:nvSpPr>
          <p:spPr>
            <a:xfrm>
              <a:off x="1061600" y="2596440"/>
              <a:ext cx="1998232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Camions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E6DF31-AB37-4664-8DC2-6E29F5C1188E}"/>
                </a:ext>
              </a:extLst>
            </p:cNvPr>
            <p:cNvSpPr/>
            <p:nvPr/>
          </p:nvSpPr>
          <p:spPr>
            <a:xfrm>
              <a:off x="1064286" y="2918828"/>
              <a:ext cx="1995546" cy="702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Poids total autorisé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Charge utile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Poids total roulant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0143260-969E-430F-A4FC-CD57974EF468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3761232" y="4291971"/>
            <a:ext cx="1882862" cy="68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4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0EEC7-6BC4-48F7-9F1D-A14C99CF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568952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B86DF-29B3-42ED-B224-E4FEF16CE8D6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7B80480-95F4-42B7-9C1F-0D0C7126ED89}"/>
              </a:ext>
            </a:extLst>
          </p:cNvPr>
          <p:cNvSpPr txBox="1">
            <a:spLocks/>
          </p:cNvSpPr>
          <p:nvPr/>
        </p:nvSpPr>
        <p:spPr>
          <a:xfrm>
            <a:off x="467544" y="2132857"/>
            <a:ext cx="8295456" cy="947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Pseudo-Entités, est à la fois entité et association.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DCE50-74D6-4E5C-A92D-38AF64870B7E}"/>
              </a:ext>
            </a:extLst>
          </p:cNvPr>
          <p:cNvSpPr/>
          <p:nvPr/>
        </p:nvSpPr>
        <p:spPr>
          <a:xfrm>
            <a:off x="2641304" y="3224200"/>
            <a:ext cx="2736304" cy="12961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DDEACCE-051E-4836-9409-D65AC6EC5923}"/>
              </a:ext>
            </a:extLst>
          </p:cNvPr>
          <p:cNvSpPr/>
          <p:nvPr/>
        </p:nvSpPr>
        <p:spPr>
          <a:xfrm>
            <a:off x="2965340" y="3368216"/>
            <a:ext cx="208823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Pseudo entité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03674F29-DCC5-41A5-BD9F-DC545AFA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61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651BB-561F-4D64-B392-941551B9B1BE}"/>
              </a:ext>
            </a:extLst>
          </p:cNvPr>
          <p:cNvSpPr/>
          <p:nvPr/>
        </p:nvSpPr>
        <p:spPr>
          <a:xfrm>
            <a:off x="114400" y="1812039"/>
            <a:ext cx="8712968" cy="5369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Modèle relationnel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78FF20-345E-41EE-8550-C846459C5B96}"/>
              </a:ext>
            </a:extLst>
          </p:cNvPr>
          <p:cNvSpPr/>
          <p:nvPr/>
        </p:nvSpPr>
        <p:spPr>
          <a:xfrm>
            <a:off x="341530" y="2644336"/>
            <a:ext cx="8460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/>
              <a:t>Véhicules</a:t>
            </a:r>
            <a:r>
              <a:rPr lang="fr-FR" sz="2000" u="sng" dirty="0"/>
              <a:t>(N° Immatriculation</a:t>
            </a:r>
            <a:r>
              <a:rPr lang="fr-FR" sz="2000" dirty="0"/>
              <a:t>, Marque, Modèle, Energie, Puissance)</a:t>
            </a:r>
          </a:p>
          <a:p>
            <a:r>
              <a:rPr lang="fr-FR" sz="2000" b="1" dirty="0"/>
              <a:t>Voitures</a:t>
            </a:r>
            <a:r>
              <a:rPr lang="fr-FR" sz="2000" dirty="0"/>
              <a:t>(</a:t>
            </a:r>
            <a:r>
              <a:rPr lang="fr-FR" sz="2000" u="sng" dirty="0"/>
              <a:t>N° Immatriculation</a:t>
            </a:r>
            <a:r>
              <a:rPr lang="fr-FR" sz="2000" dirty="0"/>
              <a:t>, Nbre de places)</a:t>
            </a:r>
          </a:p>
          <a:p>
            <a:r>
              <a:rPr lang="fr-FR" sz="2000" b="1" u="sng" dirty="0"/>
              <a:t>Motos</a:t>
            </a:r>
            <a:r>
              <a:rPr lang="fr-FR" sz="2000" u="sng" dirty="0"/>
              <a:t>(N° Immatriculation</a:t>
            </a:r>
            <a:r>
              <a:rPr lang="fr-FR" sz="2000" dirty="0"/>
              <a:t>, Nbre de cylindres, Taille selle)</a:t>
            </a:r>
          </a:p>
          <a:p>
            <a:r>
              <a:rPr lang="fr-FR" sz="2000" b="1" u="sng" dirty="0"/>
              <a:t>Camions</a:t>
            </a:r>
            <a:r>
              <a:rPr lang="fr-FR" sz="2000" u="sng" dirty="0"/>
              <a:t>(N° Immatriculation</a:t>
            </a:r>
            <a:r>
              <a:rPr lang="fr-FR" sz="2000" dirty="0"/>
              <a:t>, Poids total autorisé, Charge utile, Poids total roulant)</a:t>
            </a:r>
          </a:p>
        </p:txBody>
      </p:sp>
    </p:spTree>
    <p:extLst>
      <p:ext uri="{BB962C8B-B14F-4D97-AF65-F5344CB8AC3E}">
        <p14:creationId xmlns:p14="http://schemas.microsoft.com/office/powerpoint/2010/main" val="419638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D5A0E-3A7D-4AB9-BDD9-302F10AE9425}"/>
              </a:ext>
            </a:extLst>
          </p:cNvPr>
          <p:cNvSpPr/>
          <p:nvPr/>
        </p:nvSpPr>
        <p:spPr>
          <a:xfrm>
            <a:off x="487971" y="2223535"/>
            <a:ext cx="8404509" cy="7758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sz="2800" b="1" dirty="0"/>
              <a:t>Partition XT ou + :</a:t>
            </a:r>
            <a:r>
              <a:rPr lang="fr-FR" sz="2000" b="1" dirty="0"/>
              <a:t> </a:t>
            </a:r>
            <a:r>
              <a:rPr lang="fr-FR" sz="2000" dirty="0"/>
              <a:t>Toute occurrence de l’entité générique appartient à l’une des entités spécialisées.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20283-BB30-4DA6-936C-1B48F91CFE20}"/>
              </a:ext>
            </a:extLst>
          </p:cNvPr>
          <p:cNvSpPr/>
          <p:nvPr/>
        </p:nvSpPr>
        <p:spPr>
          <a:xfrm>
            <a:off x="431032" y="1596659"/>
            <a:ext cx="6157192" cy="68021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Contraintes entre entités spécialisées</a:t>
            </a:r>
            <a:r>
              <a:rPr lang="fr-FR" sz="4000" b="1" dirty="0"/>
              <a:t> :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9540C64-7D72-459E-95C3-D44C1423959D}"/>
              </a:ext>
            </a:extLst>
          </p:cNvPr>
          <p:cNvGrpSpPr/>
          <p:nvPr/>
        </p:nvGrpSpPr>
        <p:grpSpPr>
          <a:xfrm>
            <a:off x="5861215" y="4959030"/>
            <a:ext cx="1998232" cy="860112"/>
            <a:chOff x="6962988" y="4457234"/>
            <a:chExt cx="1998232" cy="8601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B67-AE31-4D70-94D2-18ED6A5286DA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Camions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AD8C8B-22BC-4B12-A62B-2806C813153F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F3EA4F-5ACF-4324-9B5B-FF0BE4EF685E}"/>
              </a:ext>
            </a:extLst>
          </p:cNvPr>
          <p:cNvGrpSpPr/>
          <p:nvPr/>
        </p:nvGrpSpPr>
        <p:grpSpPr>
          <a:xfrm>
            <a:off x="4559208" y="3017985"/>
            <a:ext cx="1995546" cy="980645"/>
            <a:chOff x="5601404" y="1662621"/>
            <a:chExt cx="1995546" cy="9806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7E34-7BF9-4AB2-92FF-F5FD703189AE}"/>
                </a:ext>
              </a:extLst>
            </p:cNvPr>
            <p:cNvSpPr/>
            <p:nvPr/>
          </p:nvSpPr>
          <p:spPr>
            <a:xfrm>
              <a:off x="5601404" y="1662621"/>
              <a:ext cx="1995546" cy="380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83B17C-C2DB-48C8-93A5-6443FE487D16}"/>
                </a:ext>
              </a:extLst>
            </p:cNvPr>
            <p:cNvSpPr/>
            <p:nvPr/>
          </p:nvSpPr>
          <p:spPr>
            <a:xfrm>
              <a:off x="5601404" y="2040627"/>
              <a:ext cx="1995546" cy="602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D33EAA92-FAE6-45DA-ABDF-BE48075707A5}"/>
              </a:ext>
            </a:extLst>
          </p:cNvPr>
          <p:cNvSpPr/>
          <p:nvPr/>
        </p:nvSpPr>
        <p:spPr>
          <a:xfrm rot="16200000">
            <a:off x="5343743" y="4124754"/>
            <a:ext cx="426477" cy="60846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3303F7D-5DE6-4741-976F-7297DF1B0E3B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>
            <a:off x="5556981" y="3998630"/>
            <a:ext cx="1" cy="21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B61E51-A232-4C86-AC43-CC00AB649D69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flipH="1">
            <a:off x="4570657" y="4642226"/>
            <a:ext cx="986325" cy="3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BF066E-55B1-4E5D-9976-983D59F98446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>
            <a:off x="5556982" y="4642226"/>
            <a:ext cx="1302006" cy="31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9D6F5E0-1AA8-4387-B1CE-13A8D28B8316}"/>
              </a:ext>
            </a:extLst>
          </p:cNvPr>
          <p:cNvGrpSpPr/>
          <p:nvPr/>
        </p:nvGrpSpPr>
        <p:grpSpPr>
          <a:xfrm>
            <a:off x="3572884" y="4971521"/>
            <a:ext cx="1998232" cy="860112"/>
            <a:chOff x="6962988" y="4457234"/>
            <a:chExt cx="1998232" cy="8601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5F8130-7B9A-4324-A187-896522949272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Voitures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7ECC5F-E796-402B-BFE5-EB9999D148C7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A938C2-DEC3-4B03-AFBC-ED6CA90FAE96}"/>
              </a:ext>
            </a:extLst>
          </p:cNvPr>
          <p:cNvSpPr/>
          <p:nvPr/>
        </p:nvSpPr>
        <p:spPr>
          <a:xfrm>
            <a:off x="266700" y="3669398"/>
            <a:ext cx="8404509" cy="7758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4D0E18-37B4-4EBD-9A46-80DC5CCD6A73}"/>
              </a:ext>
            </a:extLst>
          </p:cNvPr>
          <p:cNvSpPr/>
          <p:nvPr/>
        </p:nvSpPr>
        <p:spPr>
          <a:xfrm>
            <a:off x="472792" y="4391957"/>
            <a:ext cx="2795860" cy="183588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 véhicule est forcement une voiture ou un camion, il ne peut pas être les deux à la fois,  et ne peut pas être autre chose.</a:t>
            </a:r>
          </a:p>
        </p:txBody>
      </p:sp>
      <p:pic>
        <p:nvPicPr>
          <p:cNvPr id="27" name="Image 2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D0D81A22-285A-41C5-B8BA-D6BA4D7C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51" y="3047034"/>
            <a:ext cx="1971429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D5A0E-3A7D-4AB9-BDD9-302F10AE9425}"/>
              </a:ext>
            </a:extLst>
          </p:cNvPr>
          <p:cNvSpPr/>
          <p:nvPr/>
        </p:nvSpPr>
        <p:spPr>
          <a:xfrm>
            <a:off x="487971" y="2223535"/>
            <a:ext cx="8404509" cy="7758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sz="2800" b="1" dirty="0"/>
              <a:t>Exclusion X :</a:t>
            </a:r>
            <a:r>
              <a:rPr lang="fr-FR" sz="2000" b="1" dirty="0"/>
              <a:t> </a:t>
            </a:r>
            <a:r>
              <a:rPr lang="fr-FR" sz="2000" dirty="0"/>
              <a:t>Toute occurrence de l’entité générique appartient ou pas à l’une des entités spécialisées.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20283-BB30-4DA6-936C-1B48F91CFE20}"/>
              </a:ext>
            </a:extLst>
          </p:cNvPr>
          <p:cNvSpPr/>
          <p:nvPr/>
        </p:nvSpPr>
        <p:spPr>
          <a:xfrm>
            <a:off x="431032" y="1596659"/>
            <a:ext cx="6157192" cy="68021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Contraintes entre entités spécialisées</a:t>
            </a:r>
            <a:r>
              <a:rPr lang="fr-FR" sz="4000" b="1" dirty="0"/>
              <a:t> :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9540C64-7D72-459E-95C3-D44C1423959D}"/>
              </a:ext>
            </a:extLst>
          </p:cNvPr>
          <p:cNvGrpSpPr/>
          <p:nvPr/>
        </p:nvGrpSpPr>
        <p:grpSpPr>
          <a:xfrm>
            <a:off x="5861215" y="4959030"/>
            <a:ext cx="1998232" cy="860112"/>
            <a:chOff x="6962988" y="4457234"/>
            <a:chExt cx="1998232" cy="8601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B67-AE31-4D70-94D2-18ED6A5286DA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Camions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AD8C8B-22BC-4B12-A62B-2806C813153F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F3EA4F-5ACF-4324-9B5B-FF0BE4EF685E}"/>
              </a:ext>
            </a:extLst>
          </p:cNvPr>
          <p:cNvGrpSpPr/>
          <p:nvPr/>
        </p:nvGrpSpPr>
        <p:grpSpPr>
          <a:xfrm>
            <a:off x="4559208" y="3017985"/>
            <a:ext cx="1995546" cy="980645"/>
            <a:chOff x="5601404" y="1662621"/>
            <a:chExt cx="1995546" cy="9806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7E34-7BF9-4AB2-92FF-F5FD703189AE}"/>
                </a:ext>
              </a:extLst>
            </p:cNvPr>
            <p:cNvSpPr/>
            <p:nvPr/>
          </p:nvSpPr>
          <p:spPr>
            <a:xfrm>
              <a:off x="5601404" y="1662621"/>
              <a:ext cx="1995546" cy="380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83B17C-C2DB-48C8-93A5-6443FE487D16}"/>
                </a:ext>
              </a:extLst>
            </p:cNvPr>
            <p:cNvSpPr/>
            <p:nvPr/>
          </p:nvSpPr>
          <p:spPr>
            <a:xfrm>
              <a:off x="5601404" y="2040627"/>
              <a:ext cx="1995546" cy="602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D33EAA92-FAE6-45DA-ABDF-BE48075707A5}"/>
              </a:ext>
            </a:extLst>
          </p:cNvPr>
          <p:cNvSpPr/>
          <p:nvPr/>
        </p:nvSpPr>
        <p:spPr>
          <a:xfrm rot="16200000">
            <a:off x="5343743" y="4124754"/>
            <a:ext cx="426477" cy="60846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3303F7D-5DE6-4741-976F-7297DF1B0E3B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>
            <a:off x="5556981" y="3998630"/>
            <a:ext cx="1" cy="21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B61E51-A232-4C86-AC43-CC00AB649D69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flipH="1">
            <a:off x="4570657" y="4642226"/>
            <a:ext cx="986325" cy="3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BF066E-55B1-4E5D-9976-983D59F98446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>
            <a:off x="5556982" y="4642226"/>
            <a:ext cx="1302006" cy="31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9D6F5E0-1AA8-4387-B1CE-13A8D28B8316}"/>
              </a:ext>
            </a:extLst>
          </p:cNvPr>
          <p:cNvGrpSpPr/>
          <p:nvPr/>
        </p:nvGrpSpPr>
        <p:grpSpPr>
          <a:xfrm>
            <a:off x="3572884" y="4971521"/>
            <a:ext cx="1998232" cy="860112"/>
            <a:chOff x="6962988" y="4457234"/>
            <a:chExt cx="1998232" cy="8601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5F8130-7B9A-4324-A187-896522949272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Voitures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7ECC5F-E796-402B-BFE5-EB9999D148C7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A938C2-DEC3-4B03-AFBC-ED6CA90FAE96}"/>
              </a:ext>
            </a:extLst>
          </p:cNvPr>
          <p:cNvSpPr/>
          <p:nvPr/>
        </p:nvSpPr>
        <p:spPr>
          <a:xfrm>
            <a:off x="266701" y="3237972"/>
            <a:ext cx="3624552" cy="170829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4D0E18-37B4-4EBD-9A46-80DC5CCD6A73}"/>
              </a:ext>
            </a:extLst>
          </p:cNvPr>
          <p:cNvSpPr/>
          <p:nvPr/>
        </p:nvSpPr>
        <p:spPr>
          <a:xfrm>
            <a:off x="472791" y="3429001"/>
            <a:ext cx="3097407" cy="279884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 véhicule peut être une voiture ou un camion, il ne peut pas être les deux à la fois,  et peut être autre chose, camionnette, moto….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3A33F2-717D-4B9A-99EA-A5C99F6B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51" y="3083976"/>
            <a:ext cx="1971429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3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D5A0E-3A7D-4AB9-BDD9-302F10AE9425}"/>
              </a:ext>
            </a:extLst>
          </p:cNvPr>
          <p:cNvSpPr/>
          <p:nvPr/>
        </p:nvSpPr>
        <p:spPr>
          <a:xfrm>
            <a:off x="487971" y="2223535"/>
            <a:ext cx="8404509" cy="7758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sz="2800" b="1" dirty="0"/>
              <a:t>Totalité T :</a:t>
            </a:r>
            <a:r>
              <a:rPr lang="fr-FR" sz="2000" b="1" dirty="0"/>
              <a:t> </a:t>
            </a:r>
            <a:r>
              <a:rPr lang="fr-FR" sz="2000" dirty="0"/>
              <a:t>Toute occurrence de l’entité générique appartient au moins à l’une des entités spécialisées.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20283-BB30-4DA6-936C-1B48F91CFE20}"/>
              </a:ext>
            </a:extLst>
          </p:cNvPr>
          <p:cNvSpPr/>
          <p:nvPr/>
        </p:nvSpPr>
        <p:spPr>
          <a:xfrm>
            <a:off x="431032" y="1596659"/>
            <a:ext cx="6157192" cy="68021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Contraintes entre entités spécialisées</a:t>
            </a:r>
            <a:r>
              <a:rPr lang="fr-FR" sz="4000" b="1" dirty="0"/>
              <a:t> :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9540C64-7D72-459E-95C3-D44C1423959D}"/>
              </a:ext>
            </a:extLst>
          </p:cNvPr>
          <p:cNvGrpSpPr/>
          <p:nvPr/>
        </p:nvGrpSpPr>
        <p:grpSpPr>
          <a:xfrm>
            <a:off x="5861215" y="4959030"/>
            <a:ext cx="1998232" cy="860112"/>
            <a:chOff x="6962988" y="4457234"/>
            <a:chExt cx="1998232" cy="8601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B67-AE31-4D70-94D2-18ED6A5286DA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Camions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AD8C8B-22BC-4B12-A62B-2806C813153F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F3EA4F-5ACF-4324-9B5B-FF0BE4EF685E}"/>
              </a:ext>
            </a:extLst>
          </p:cNvPr>
          <p:cNvGrpSpPr/>
          <p:nvPr/>
        </p:nvGrpSpPr>
        <p:grpSpPr>
          <a:xfrm>
            <a:off x="4559208" y="3017985"/>
            <a:ext cx="1995546" cy="980645"/>
            <a:chOff x="5601404" y="1662621"/>
            <a:chExt cx="1995546" cy="9806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7E34-7BF9-4AB2-92FF-F5FD703189AE}"/>
                </a:ext>
              </a:extLst>
            </p:cNvPr>
            <p:cNvSpPr/>
            <p:nvPr/>
          </p:nvSpPr>
          <p:spPr>
            <a:xfrm>
              <a:off x="5601404" y="1662621"/>
              <a:ext cx="1995546" cy="380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83B17C-C2DB-48C8-93A5-6443FE487D16}"/>
                </a:ext>
              </a:extLst>
            </p:cNvPr>
            <p:cNvSpPr/>
            <p:nvPr/>
          </p:nvSpPr>
          <p:spPr>
            <a:xfrm>
              <a:off x="5601404" y="2040627"/>
              <a:ext cx="1995546" cy="602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D33EAA92-FAE6-45DA-ABDF-BE48075707A5}"/>
              </a:ext>
            </a:extLst>
          </p:cNvPr>
          <p:cNvSpPr/>
          <p:nvPr/>
        </p:nvSpPr>
        <p:spPr>
          <a:xfrm rot="16200000">
            <a:off x="5343743" y="4124754"/>
            <a:ext cx="426477" cy="60846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3303F7D-5DE6-4741-976F-7297DF1B0E3B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>
            <a:off x="5556981" y="3998630"/>
            <a:ext cx="1" cy="21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B61E51-A232-4C86-AC43-CC00AB649D69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flipH="1">
            <a:off x="4570657" y="4642226"/>
            <a:ext cx="986325" cy="3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BF066E-55B1-4E5D-9976-983D59F98446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>
            <a:off x="5556982" y="4642226"/>
            <a:ext cx="1302006" cy="31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9D6F5E0-1AA8-4387-B1CE-13A8D28B8316}"/>
              </a:ext>
            </a:extLst>
          </p:cNvPr>
          <p:cNvGrpSpPr/>
          <p:nvPr/>
        </p:nvGrpSpPr>
        <p:grpSpPr>
          <a:xfrm>
            <a:off x="3572884" y="4971521"/>
            <a:ext cx="1998232" cy="860112"/>
            <a:chOff x="6962988" y="4457234"/>
            <a:chExt cx="1998232" cy="8601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5F8130-7B9A-4324-A187-896522949272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Voitures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7ECC5F-E796-402B-BFE5-EB9999D148C7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A938C2-DEC3-4B03-AFBC-ED6CA90FAE96}"/>
              </a:ext>
            </a:extLst>
          </p:cNvPr>
          <p:cNvSpPr/>
          <p:nvPr/>
        </p:nvSpPr>
        <p:spPr>
          <a:xfrm>
            <a:off x="266701" y="3237972"/>
            <a:ext cx="3624552" cy="170829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4D0E18-37B4-4EBD-9A46-80DC5CCD6A73}"/>
              </a:ext>
            </a:extLst>
          </p:cNvPr>
          <p:cNvSpPr/>
          <p:nvPr/>
        </p:nvSpPr>
        <p:spPr>
          <a:xfrm>
            <a:off x="472791" y="3429001"/>
            <a:ext cx="3097407" cy="151726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 véhicule peut être une voiture ou un camion, ou les deux, et ne peut être autre chose.</a:t>
            </a:r>
          </a:p>
        </p:txBody>
      </p:sp>
      <p:pic>
        <p:nvPicPr>
          <p:cNvPr id="4" name="Image 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49380C2F-646C-4810-B4D9-37C5D418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51" y="2957571"/>
            <a:ext cx="1971429" cy="94285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001F960-001A-47A4-BB86-6A17CE8A91B0}"/>
              </a:ext>
            </a:extLst>
          </p:cNvPr>
          <p:cNvSpPr txBox="1"/>
          <p:nvPr/>
        </p:nvSpPr>
        <p:spPr>
          <a:xfrm>
            <a:off x="7838726" y="3190769"/>
            <a:ext cx="35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</a:t>
            </a:r>
          </a:p>
          <a:p>
            <a:r>
              <a:rPr lang="fr-FR" sz="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258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D5A0E-3A7D-4AB9-BDD9-302F10AE9425}"/>
              </a:ext>
            </a:extLst>
          </p:cNvPr>
          <p:cNvSpPr/>
          <p:nvPr/>
        </p:nvSpPr>
        <p:spPr>
          <a:xfrm>
            <a:off x="487971" y="2223535"/>
            <a:ext cx="8404509" cy="7758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fr-FR" sz="2800" b="1" dirty="0"/>
              <a:t>Sans contraintes :</a:t>
            </a:r>
            <a:r>
              <a:rPr lang="fr-FR" sz="2000" b="1" dirty="0"/>
              <a:t> </a:t>
            </a:r>
            <a:r>
              <a:rPr lang="fr-FR" sz="2000" dirty="0"/>
              <a:t>Toute occurrence de l’entité générique appartient ou pas à l’une des entités spécialisées, et peut appartenir à autres entités.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20283-BB30-4DA6-936C-1B48F91CFE20}"/>
              </a:ext>
            </a:extLst>
          </p:cNvPr>
          <p:cNvSpPr/>
          <p:nvPr/>
        </p:nvSpPr>
        <p:spPr>
          <a:xfrm>
            <a:off x="431032" y="1596659"/>
            <a:ext cx="6157192" cy="68021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800" b="1" dirty="0"/>
              <a:t>Contraintes entre entités spécialisées</a:t>
            </a:r>
            <a:r>
              <a:rPr lang="fr-FR" sz="4000" b="1" dirty="0"/>
              <a:t> :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9540C64-7D72-459E-95C3-D44C1423959D}"/>
              </a:ext>
            </a:extLst>
          </p:cNvPr>
          <p:cNvGrpSpPr/>
          <p:nvPr/>
        </p:nvGrpSpPr>
        <p:grpSpPr>
          <a:xfrm>
            <a:off x="5861215" y="4959030"/>
            <a:ext cx="1998232" cy="860112"/>
            <a:chOff x="6962988" y="4457234"/>
            <a:chExt cx="1998232" cy="8601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B67-AE31-4D70-94D2-18ED6A5286DA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Camions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AD8C8B-22BC-4B12-A62B-2806C813153F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F3EA4F-5ACF-4324-9B5B-FF0BE4EF685E}"/>
              </a:ext>
            </a:extLst>
          </p:cNvPr>
          <p:cNvGrpSpPr/>
          <p:nvPr/>
        </p:nvGrpSpPr>
        <p:grpSpPr>
          <a:xfrm>
            <a:off x="4356116" y="3129555"/>
            <a:ext cx="1995546" cy="980645"/>
            <a:chOff x="5601404" y="1662621"/>
            <a:chExt cx="1995546" cy="9806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7E34-7BF9-4AB2-92FF-F5FD703189AE}"/>
                </a:ext>
              </a:extLst>
            </p:cNvPr>
            <p:cNvSpPr/>
            <p:nvPr/>
          </p:nvSpPr>
          <p:spPr>
            <a:xfrm>
              <a:off x="5601404" y="1662621"/>
              <a:ext cx="1995546" cy="380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Véhicules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83B17C-C2DB-48C8-93A5-6443FE487D16}"/>
                </a:ext>
              </a:extLst>
            </p:cNvPr>
            <p:cNvSpPr/>
            <p:nvPr/>
          </p:nvSpPr>
          <p:spPr>
            <a:xfrm>
              <a:off x="5601404" y="2040627"/>
              <a:ext cx="1995546" cy="602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D33EAA92-FAE6-45DA-ABDF-BE48075707A5}"/>
              </a:ext>
            </a:extLst>
          </p:cNvPr>
          <p:cNvSpPr/>
          <p:nvPr/>
        </p:nvSpPr>
        <p:spPr>
          <a:xfrm rot="16200000">
            <a:off x="5140650" y="4124754"/>
            <a:ext cx="426477" cy="60846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3303F7D-5DE6-4741-976F-7297DF1B0E3B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>
            <a:off x="5353889" y="4110200"/>
            <a:ext cx="0" cy="10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B61E51-A232-4C86-AC43-CC00AB649D69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flipH="1">
            <a:off x="4570657" y="4642226"/>
            <a:ext cx="783232" cy="3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BF066E-55B1-4E5D-9976-983D59F98446}"/>
              </a:ext>
            </a:extLst>
          </p:cNvPr>
          <p:cNvCxnSpPr>
            <a:cxnSpLocks/>
          </p:cNvCxnSpPr>
          <p:nvPr/>
        </p:nvCxnSpPr>
        <p:spPr>
          <a:xfrm>
            <a:off x="5293958" y="4624004"/>
            <a:ext cx="1302006" cy="31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9D6F5E0-1AA8-4387-B1CE-13A8D28B8316}"/>
              </a:ext>
            </a:extLst>
          </p:cNvPr>
          <p:cNvGrpSpPr/>
          <p:nvPr/>
        </p:nvGrpSpPr>
        <p:grpSpPr>
          <a:xfrm>
            <a:off x="3572884" y="4971521"/>
            <a:ext cx="1998232" cy="860112"/>
            <a:chOff x="6962988" y="4457234"/>
            <a:chExt cx="1998232" cy="8601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5F8130-7B9A-4324-A187-896522949272}"/>
                </a:ext>
              </a:extLst>
            </p:cNvPr>
            <p:cNvSpPr/>
            <p:nvPr/>
          </p:nvSpPr>
          <p:spPr>
            <a:xfrm>
              <a:off x="6962988" y="4457234"/>
              <a:ext cx="1995546" cy="32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Voitures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7ECC5F-E796-402B-BFE5-EB9999D148C7}"/>
                </a:ext>
              </a:extLst>
            </p:cNvPr>
            <p:cNvSpPr/>
            <p:nvPr/>
          </p:nvSpPr>
          <p:spPr>
            <a:xfrm>
              <a:off x="6965674" y="4779622"/>
              <a:ext cx="1995546" cy="53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A938C2-DEC3-4B03-AFBC-ED6CA90FAE96}"/>
              </a:ext>
            </a:extLst>
          </p:cNvPr>
          <p:cNvSpPr/>
          <p:nvPr/>
        </p:nvSpPr>
        <p:spPr>
          <a:xfrm>
            <a:off x="266701" y="3237972"/>
            <a:ext cx="3624552" cy="170829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indent="-4572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4D0E18-37B4-4EBD-9A46-80DC5CCD6A73}"/>
              </a:ext>
            </a:extLst>
          </p:cNvPr>
          <p:cNvSpPr/>
          <p:nvPr/>
        </p:nvSpPr>
        <p:spPr>
          <a:xfrm>
            <a:off x="472791" y="3429001"/>
            <a:ext cx="3097407" cy="151726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 véhicule peut être une voiture ou un camion, ou les deux, et peut être autre chose.</a:t>
            </a:r>
          </a:p>
        </p:txBody>
      </p:sp>
      <p:pic>
        <p:nvPicPr>
          <p:cNvPr id="4" name="Image 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022510BA-A0C0-429A-9B1A-88155F13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54" y="3169661"/>
            <a:ext cx="1971429" cy="9428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1B9798-D8E2-4D4F-B210-EB2BCFB8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8" y="3393544"/>
            <a:ext cx="112135" cy="31915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A430018-BD97-4FEA-80FD-188CD625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21" y="3189382"/>
            <a:ext cx="457143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FF5FF1-B198-4DFF-937D-D3371F48B181}"/>
              </a:ext>
            </a:extLst>
          </p:cNvPr>
          <p:cNvPicPr/>
          <p:nvPr/>
        </p:nvPicPr>
        <p:blipFill rotWithShape="1">
          <a:blip r:embed="rId2" cstate="print"/>
          <a:srcRect l="39197" t="19178" r="44368" b="51487"/>
          <a:stretch/>
        </p:blipFill>
        <p:spPr bwMode="auto">
          <a:xfrm>
            <a:off x="3491880" y="1650110"/>
            <a:ext cx="4195951" cy="47418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9" y="1576691"/>
            <a:ext cx="2329732" cy="4293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/>
              <a:t>Exemple</a:t>
            </a:r>
            <a:r>
              <a:rPr lang="fr-FR" sz="3200" dirty="0"/>
              <a:t> : Partition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5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54174" y="1539196"/>
            <a:ext cx="2709257" cy="4841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/>
              <a:t>Exemple</a:t>
            </a:r>
            <a:r>
              <a:rPr lang="fr-FR" sz="2200" dirty="0"/>
              <a:t> : Exclusion</a:t>
            </a:r>
          </a:p>
          <a:p>
            <a:pPr marL="365760" lvl="1" indent="0">
              <a:buNone/>
            </a:pP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E8D0BBD-2798-4162-A1C9-45399902BB46}"/>
              </a:ext>
            </a:extLst>
          </p:cNvPr>
          <p:cNvPicPr/>
          <p:nvPr/>
        </p:nvPicPr>
        <p:blipFill rotWithShape="1">
          <a:blip r:embed="rId2" cstate="print"/>
          <a:srcRect l="55444" t="19200" r="27703" b="51550"/>
          <a:stretch/>
        </p:blipFill>
        <p:spPr bwMode="auto">
          <a:xfrm>
            <a:off x="3465998" y="1734732"/>
            <a:ext cx="3626281" cy="4465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879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9" y="1576691"/>
            <a:ext cx="2329732" cy="4293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/>
              <a:t>Exemple</a:t>
            </a:r>
            <a:r>
              <a:rPr lang="fr-FR" sz="3200" dirty="0"/>
              <a:t> : Totalité</a:t>
            </a:r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E72A7C-5B55-4757-B5A9-A25225DA59B9}"/>
              </a:ext>
            </a:extLst>
          </p:cNvPr>
          <p:cNvPicPr/>
          <p:nvPr/>
        </p:nvPicPr>
        <p:blipFill rotWithShape="1">
          <a:blip r:embed="rId2" cstate="print"/>
          <a:srcRect l="39241" t="52648" r="44328" b="16471"/>
          <a:stretch/>
        </p:blipFill>
        <p:spPr bwMode="auto">
          <a:xfrm>
            <a:off x="3275856" y="1637006"/>
            <a:ext cx="4071419" cy="471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7153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Généralisation-Spécialisation d’entités (Héritage)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3429337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/>
              <a:t>Exemple</a:t>
            </a:r>
            <a:r>
              <a:rPr lang="fr-FR" sz="2200" dirty="0"/>
              <a:t> : Aucune contrainte</a:t>
            </a:r>
          </a:p>
          <a:p>
            <a:pPr marL="365760" lvl="1" indent="0">
              <a:buNone/>
            </a:pP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94E581-5ADF-478B-BCE0-8CCD88F8B170}"/>
              </a:ext>
            </a:extLst>
          </p:cNvPr>
          <p:cNvPicPr/>
          <p:nvPr/>
        </p:nvPicPr>
        <p:blipFill rotWithShape="1">
          <a:blip r:embed="rId2" cstate="print"/>
          <a:srcRect l="55274" t="52567" r="27323" b="16391"/>
          <a:stretch/>
        </p:blipFill>
        <p:spPr bwMode="auto">
          <a:xfrm>
            <a:off x="3646591" y="1840126"/>
            <a:ext cx="3733721" cy="4387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310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66700" y="1650073"/>
            <a:ext cx="55895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Contrainte d’exclusion X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B85A4F3F-EF07-467E-A7D4-76B1E4B022D1}"/>
              </a:ext>
            </a:extLst>
          </p:cNvPr>
          <p:cNvSpPr txBox="1">
            <a:spLocks/>
          </p:cNvSpPr>
          <p:nvPr/>
        </p:nvSpPr>
        <p:spPr>
          <a:xfrm>
            <a:off x="525270" y="2648398"/>
            <a:ext cx="7999040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Elle traduit le fait que toute occurrence d’une association existe ou pas dans l’entité.</a:t>
            </a:r>
            <a:endParaRPr lang="fr-FR" sz="3200" dirty="0"/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9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3D865-AA47-4104-B774-70A97AB58DC6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8BB131D-2D68-4D9E-865C-19C78F47FA16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5456" cy="39631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41C9198-32D1-4FA8-9DA3-D3FE95EF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8153400" cy="110256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2DD68979-9D5D-4C00-AF63-1B92CE276F1A}"/>
              </a:ext>
            </a:extLst>
          </p:cNvPr>
          <p:cNvSpPr txBox="1">
            <a:spLocks/>
          </p:cNvSpPr>
          <p:nvPr/>
        </p:nvSpPr>
        <p:spPr>
          <a:xfrm>
            <a:off x="442068" y="1703511"/>
            <a:ext cx="8450412" cy="3021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</a:t>
            </a:r>
          </a:p>
          <a:p>
            <a:pPr marL="352425" lvl="1" indent="14288">
              <a:buNone/>
            </a:pPr>
            <a:r>
              <a:rPr lang="fr-FR" sz="3200" dirty="0"/>
              <a:t>Dans l’entreprise X, les représentants vendent des produits dans différentes régions. Mais un produit pour une région donnée n’est vendu que par un seul représentant.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FEF27983-42F9-46FC-8E9B-C7BB308D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56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73897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Exemple : Contrainte d’exclusion X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392ED-A36A-4C1E-B530-CAC4161B8309}"/>
              </a:ext>
            </a:extLst>
          </p:cNvPr>
          <p:cNvSpPr/>
          <p:nvPr/>
        </p:nvSpPr>
        <p:spPr>
          <a:xfrm>
            <a:off x="0" y="5109931"/>
            <a:ext cx="8676456" cy="100114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400" dirty="0"/>
              <a:t>Il existe des adhérents qui ne travaillent pas ou n’étudient pas.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8BABD7-14D1-4BE1-A460-3C91969E7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85" y="2567095"/>
            <a:ext cx="5171429" cy="17238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E5D81-387B-4D0D-AA54-B6EFD9CAB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84" y="1660352"/>
            <a:ext cx="1971429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66700" y="1650073"/>
            <a:ext cx="55895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Contrainte Totalité T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B85A4F3F-EF07-467E-A7D4-76B1E4B022D1}"/>
              </a:ext>
            </a:extLst>
          </p:cNvPr>
          <p:cNvSpPr txBox="1">
            <a:spLocks/>
          </p:cNvSpPr>
          <p:nvPr/>
        </p:nvSpPr>
        <p:spPr>
          <a:xfrm>
            <a:off x="525270" y="2648398"/>
            <a:ext cx="7999040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Elle traduit le fait que toute occurrence d’une association existe au </a:t>
            </a:r>
            <a:r>
              <a:rPr lang="fr-FR" u="sng" dirty="0"/>
              <a:t>moins</a:t>
            </a:r>
            <a:r>
              <a:rPr lang="fr-FR" dirty="0"/>
              <a:t> dans une entité.</a:t>
            </a:r>
            <a:endParaRPr lang="fr-FR" sz="3200" dirty="0"/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66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73897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Exemple : Contrainte Totalité T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392ED-A36A-4C1E-B530-CAC4161B8309}"/>
              </a:ext>
            </a:extLst>
          </p:cNvPr>
          <p:cNvSpPr/>
          <p:nvPr/>
        </p:nvSpPr>
        <p:spPr>
          <a:xfrm>
            <a:off x="287524" y="5076779"/>
            <a:ext cx="8676456" cy="80049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400" dirty="0"/>
              <a:t>Les adhérents peuvent étudier et travailler en même temps.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ABB0CB-E04C-41A1-80BB-F06B747AC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85" y="2567095"/>
            <a:ext cx="5171429" cy="1723810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0C94A355-0190-4EC5-8564-B6F078B87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0280"/>
            <a:ext cx="1971429" cy="9428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9CEC24-48A2-4007-97F9-0CBF90F7A818}"/>
              </a:ext>
            </a:extLst>
          </p:cNvPr>
          <p:cNvSpPr txBox="1"/>
          <p:nvPr/>
        </p:nvSpPr>
        <p:spPr>
          <a:xfrm>
            <a:off x="7733829" y="1949028"/>
            <a:ext cx="35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</a:t>
            </a:r>
          </a:p>
          <a:p>
            <a:r>
              <a:rPr lang="fr-FR" sz="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023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66700" y="1650073"/>
            <a:ext cx="55895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Contrainte d’inclusion I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B85A4F3F-EF07-467E-A7D4-76B1E4B022D1}"/>
              </a:ext>
            </a:extLst>
          </p:cNvPr>
          <p:cNvSpPr txBox="1">
            <a:spLocks/>
          </p:cNvSpPr>
          <p:nvPr/>
        </p:nvSpPr>
        <p:spPr>
          <a:xfrm>
            <a:off x="525270" y="2648398"/>
            <a:ext cx="7999040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Elle traduit le fait que toute occurrence d’une association est également occurrence d’une autre.</a:t>
            </a:r>
            <a:endParaRPr lang="fr-FR" sz="3200" dirty="0"/>
          </a:p>
          <a:p>
            <a:pPr marL="365760" lvl="1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09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73897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Exemple : Contrainte d’inclusion I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F71B16-29B1-488A-8383-CE9CBF57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8" y="2332188"/>
            <a:ext cx="5209524" cy="2533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C392ED-A36A-4C1E-B530-CAC4161B8309}"/>
              </a:ext>
            </a:extLst>
          </p:cNvPr>
          <p:cNvSpPr/>
          <p:nvPr/>
        </p:nvSpPr>
        <p:spPr>
          <a:xfrm>
            <a:off x="0" y="5109931"/>
            <a:ext cx="8676456" cy="100114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fr-FR" sz="2400" dirty="0"/>
              <a:t>Pour être responsable, il faut que le produit soit commercialisé sur un secteur. Il y a bien inclusion. </a:t>
            </a:r>
          </a:p>
        </p:txBody>
      </p:sp>
    </p:spTree>
    <p:extLst>
      <p:ext uri="{BB962C8B-B14F-4D97-AF65-F5344CB8AC3E}">
        <p14:creationId xmlns:p14="http://schemas.microsoft.com/office/powerpoint/2010/main" val="236175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5589578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Contrainte d’égalité =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392ED-A36A-4C1E-B530-CAC4161B8309}"/>
              </a:ext>
            </a:extLst>
          </p:cNvPr>
          <p:cNvSpPr/>
          <p:nvPr/>
        </p:nvSpPr>
        <p:spPr>
          <a:xfrm>
            <a:off x="287524" y="2662279"/>
            <a:ext cx="8532948" cy="15334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fr-FR" sz="2800" dirty="0"/>
              <a:t>Elle traduit le fait qu’une occurrence d’une association existe obligatoirement dans une autre association et réciproquement.</a:t>
            </a:r>
          </a:p>
        </p:txBody>
      </p:sp>
    </p:spTree>
    <p:extLst>
      <p:ext uri="{BB962C8B-B14F-4D97-AF65-F5344CB8AC3E}">
        <p14:creationId xmlns:p14="http://schemas.microsoft.com/office/powerpoint/2010/main" val="3609527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888CC-663A-43C9-B4C6-72C90E4969B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A3D5C2-4B5D-4E3A-BCC6-5485FE6EE9DF}"/>
              </a:ext>
            </a:extLst>
          </p:cNvPr>
          <p:cNvSpPr txBox="1">
            <a:spLocks/>
          </p:cNvSpPr>
          <p:nvPr/>
        </p:nvSpPr>
        <p:spPr>
          <a:xfrm>
            <a:off x="107504" y="0"/>
            <a:ext cx="9036496" cy="1219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Contraintes sur associations</a:t>
            </a:r>
            <a:endParaRPr lang="fr-FR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76E61412-2867-4709-B2B6-81FA0AE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EA4B0-C8E4-4CE1-9763-03ABC64AE84C}"/>
              </a:ext>
            </a:extLst>
          </p:cNvPr>
          <p:cNvSpPr txBox="1">
            <a:spLocks/>
          </p:cNvSpPr>
          <p:nvPr/>
        </p:nvSpPr>
        <p:spPr>
          <a:xfrm>
            <a:off x="206558" y="1576690"/>
            <a:ext cx="6813714" cy="669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Exemple : Contrainte d’égalité =</a:t>
            </a:r>
            <a:endParaRPr lang="fr-FR" sz="3200" dirty="0"/>
          </a:p>
          <a:p>
            <a:pPr lvl="1"/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392ED-A36A-4C1E-B530-CAC4161B8309}"/>
              </a:ext>
            </a:extLst>
          </p:cNvPr>
          <p:cNvSpPr/>
          <p:nvPr/>
        </p:nvSpPr>
        <p:spPr>
          <a:xfrm>
            <a:off x="390829" y="5498825"/>
            <a:ext cx="8676456" cy="7980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fr-FR" sz="2400" dirty="0"/>
              <a:t>Un produit commercialisé sur un secteur a obligatoirement un responsable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9B3643-B7C6-4E9B-A951-EF703A5A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2611121"/>
            <a:ext cx="5209524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149D40-043E-4FF6-88E1-F54706BDECE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7516-CDA7-4A21-ABBC-0AE7D9155923}"/>
              </a:ext>
            </a:extLst>
          </p:cNvPr>
          <p:cNvSpPr/>
          <p:nvPr/>
        </p:nvSpPr>
        <p:spPr>
          <a:xfrm>
            <a:off x="899592" y="4799287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N°Rep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NomRep)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N°Region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LibRegion)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>
              <a:spcAft>
                <a:spcPts val="0"/>
              </a:spcAft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PRODUIT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N°Produit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LibelleProduit, PrixProduit)</a:t>
            </a:r>
          </a:p>
          <a:p>
            <a:pPr marL="228600"/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VENDRE</a:t>
            </a:r>
            <a:r>
              <a:rPr 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(#N°Rep, #N°Région, #N°Produit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66671E-6B49-4612-88E2-5FD7D678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5333"/>
            <a:ext cx="5082084" cy="1903323"/>
          </a:xfrm>
          <a:prstGeom prst="rect">
            <a:avLst/>
          </a:prstGeom>
        </p:spPr>
      </p:pic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7B378188-971F-49DF-AF31-A7D6BD27339A}"/>
              </a:ext>
            </a:extLst>
          </p:cNvPr>
          <p:cNvSpPr txBox="1">
            <a:spLocks/>
          </p:cNvSpPr>
          <p:nvPr/>
        </p:nvSpPr>
        <p:spPr>
          <a:xfrm>
            <a:off x="467544" y="1752954"/>
            <a:ext cx="2041700" cy="6453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MCD</a:t>
            </a:r>
            <a:endParaRPr lang="fr-FR" sz="3200" dirty="0"/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971FE7D-7D3B-4663-A6F2-3EF01D301527}"/>
              </a:ext>
            </a:extLst>
          </p:cNvPr>
          <p:cNvSpPr txBox="1">
            <a:spLocks/>
          </p:cNvSpPr>
          <p:nvPr/>
        </p:nvSpPr>
        <p:spPr>
          <a:xfrm>
            <a:off x="634153" y="4153918"/>
            <a:ext cx="2041700" cy="6453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MRD</a:t>
            </a:r>
            <a:endParaRPr lang="fr-FR" sz="3200" dirty="0"/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66ADCEC-CC0E-4DC8-8300-4E879536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26" y="183293"/>
            <a:ext cx="8153400" cy="101591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4B52C2A9-A341-46DC-8D24-F4BA422F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1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D05A6C-6B39-453D-AF2A-6C343A77D2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332942E-B9FD-48BC-A8C8-6873E973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6815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6F9D1B11-D747-41C5-991E-0E9BB30614B4}"/>
              </a:ext>
            </a:extLst>
          </p:cNvPr>
          <p:cNvSpPr txBox="1">
            <a:spLocks/>
          </p:cNvSpPr>
          <p:nvPr/>
        </p:nvSpPr>
        <p:spPr>
          <a:xfrm>
            <a:off x="442068" y="1703511"/>
            <a:ext cx="8450412" cy="33816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Le MCD actuel ne traduit pas correctement la réalité, il faut recourir à la structure « agrégation » qui permet d’associer une entité à un couple d’entités: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369003C5-5FD8-4578-937B-E5CE9A3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743745-3068-4FDD-BD94-C8795B2BAB0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EA798B-EBDB-4F29-BB9B-644CEB43E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074349" cy="318765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B68F028-5DA8-4E8B-9AD7-26E1C1C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120F5DFF-7067-4A44-B629-346A3E4C8D76}"/>
              </a:ext>
            </a:extLst>
          </p:cNvPr>
          <p:cNvSpPr txBox="1">
            <a:spLocks/>
          </p:cNvSpPr>
          <p:nvPr/>
        </p:nvSpPr>
        <p:spPr>
          <a:xfrm>
            <a:off x="442068" y="1703512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Solution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928BA399-B68E-409C-BD90-33D900A3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78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BFAFB3-BDC4-4E9F-B955-17FAF1ADF3D5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1FA87E-82B4-4DDD-B684-C21CDB2B3E9B}"/>
              </a:ext>
            </a:extLst>
          </p:cNvPr>
          <p:cNvSpPr txBox="1">
            <a:spLocks/>
          </p:cNvSpPr>
          <p:nvPr/>
        </p:nvSpPr>
        <p:spPr>
          <a:xfrm>
            <a:off x="495300" y="260648"/>
            <a:ext cx="8153400" cy="110256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« Agrégation » </a:t>
            </a:r>
            <a:br>
              <a:rPr lang="fr-FR" b="1" dirty="0"/>
            </a:br>
            <a:r>
              <a:rPr lang="fr-FR" b="1" dirty="0"/>
              <a:t>(pseudo-entité)</a:t>
            </a:r>
            <a:endParaRPr lang="fr-FR" dirty="0"/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B1860CB0-23D6-471F-BFF8-3ED59E4A3CB3}"/>
              </a:ext>
            </a:extLst>
          </p:cNvPr>
          <p:cNvSpPr txBox="1">
            <a:spLocks/>
          </p:cNvSpPr>
          <p:nvPr/>
        </p:nvSpPr>
        <p:spPr>
          <a:xfrm>
            <a:off x="442068" y="2202160"/>
            <a:ext cx="8450412" cy="2883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REPRESENTANT</a:t>
            </a:r>
            <a:r>
              <a:rPr lang="en-GB" dirty="0"/>
              <a:t>(</a:t>
            </a:r>
            <a:r>
              <a:rPr lang="en-GB" u="sng" dirty="0"/>
              <a:t>N°Rep</a:t>
            </a:r>
            <a:r>
              <a:rPr lang="en-GB" dirty="0"/>
              <a:t>, NomRep)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REGION</a:t>
            </a:r>
            <a:r>
              <a:rPr lang="fr-FR" dirty="0"/>
              <a:t>(</a:t>
            </a:r>
            <a:r>
              <a:rPr lang="fr-FR" u="sng" dirty="0"/>
              <a:t>N°Region</a:t>
            </a:r>
            <a:r>
              <a:rPr lang="fr-FR" dirty="0"/>
              <a:t>, LibRegion)</a:t>
            </a:r>
          </a:p>
          <a:p>
            <a:pPr marL="0" indent="0">
              <a:buNone/>
            </a:pPr>
            <a:r>
              <a:rPr lang="fr-FR" b="1" dirty="0"/>
              <a:t>PRODUIT</a:t>
            </a:r>
            <a:r>
              <a:rPr lang="fr-FR" dirty="0"/>
              <a:t>(</a:t>
            </a:r>
            <a:r>
              <a:rPr lang="fr-FR" u="sng" dirty="0"/>
              <a:t>N°Produit</a:t>
            </a:r>
            <a:r>
              <a:rPr lang="fr-FR" dirty="0"/>
              <a:t>, LibelleProduit, PrixProduit)</a:t>
            </a:r>
          </a:p>
          <a:p>
            <a:pPr marL="0" indent="0">
              <a:buNone/>
            </a:pPr>
            <a:r>
              <a:rPr lang="fr-FR" b="1" dirty="0"/>
              <a:t>VENDRE</a:t>
            </a:r>
            <a:r>
              <a:rPr lang="fr-FR" dirty="0"/>
              <a:t> </a:t>
            </a:r>
            <a:r>
              <a:rPr lang="fr-FR" u="sng" dirty="0"/>
              <a:t>(#Région,#Produit</a:t>
            </a:r>
            <a:r>
              <a:rPr lang="fr-FR" dirty="0"/>
              <a:t>, #N°Rep)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7D37B7A7-75E5-4C03-BD40-3C73E974EE4F}"/>
              </a:ext>
            </a:extLst>
          </p:cNvPr>
          <p:cNvSpPr txBox="1">
            <a:spLocks/>
          </p:cNvSpPr>
          <p:nvPr/>
        </p:nvSpPr>
        <p:spPr>
          <a:xfrm>
            <a:off x="466330" y="1772816"/>
            <a:ext cx="2329732" cy="42934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Solution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1365D413-182B-44BD-BCF8-B97B7AA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31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EE713F2-4297-4F67-A168-8CCA17164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Entité-faible/forte (Identifiant relatif)</a:t>
            </a:r>
            <a:endParaRPr lang="fr-FR" dirty="0"/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FCA6E2DD-B04A-4AC7-B0F5-1C55F6F3E5F3}"/>
              </a:ext>
            </a:extLst>
          </p:cNvPr>
          <p:cNvSpPr txBox="1">
            <a:spLocks/>
          </p:cNvSpPr>
          <p:nvPr/>
        </p:nvSpPr>
        <p:spPr>
          <a:xfrm>
            <a:off x="107504" y="1556792"/>
            <a:ext cx="8856984" cy="4680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sz="2400" b="1" dirty="0"/>
              <a:t>Certaines entités ne possèdent pas d’identifiant propre.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2000" dirty="0"/>
              <a:t>Les lignes d’une commande,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2000" dirty="0"/>
              <a:t>Les salles d’un bâtiment,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2000" dirty="0"/>
              <a:t>Les chambres d’un hôtel, </a:t>
            </a:r>
            <a:r>
              <a:rPr lang="fr-FR" sz="2000" dirty="0" err="1"/>
              <a:t>etc</a:t>
            </a:r>
            <a:endParaRPr lang="fr-FR" sz="2000" dirty="0"/>
          </a:p>
          <a:p>
            <a:pPr marL="311150" indent="0">
              <a:spcBef>
                <a:spcPts val="0"/>
              </a:spcBef>
              <a:buNone/>
            </a:pPr>
            <a:endParaRPr lang="fr-FR" sz="2600" dirty="0"/>
          </a:p>
          <a:p>
            <a:r>
              <a:rPr lang="fr-FR" sz="2400" b="1" dirty="0"/>
              <a:t>Leurs identifiants dépendent des identifiants des entités « mères »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0363" algn="l"/>
              </a:tabLst>
            </a:pPr>
            <a:r>
              <a:rPr lang="fr-FR" sz="2000" dirty="0"/>
              <a:t>Le numéro de commande pour une ligne de commande,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0363" algn="l"/>
              </a:tabLst>
            </a:pPr>
            <a:r>
              <a:rPr lang="fr-FR" sz="2000" dirty="0"/>
              <a:t>Le numéro de bâtiment pour une salle, </a:t>
            </a:r>
          </a:p>
          <a:p>
            <a:pPr marL="768350" indent="-45720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360363" algn="l"/>
              </a:tabLst>
            </a:pPr>
            <a:r>
              <a:rPr lang="fr-FR" sz="2000" dirty="0"/>
              <a:t>Le numéro d’hôtel pour une chambre. </a:t>
            </a:r>
          </a:p>
          <a:p>
            <a:pPr lvl="1">
              <a:buFont typeface="Wingdings 2"/>
              <a:buNone/>
            </a:pP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0F963-EE85-4870-AF47-6961E0BFB7E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CF413569-E8DB-413A-93B7-42AD6145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1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84078D-3803-462E-969F-5FAE58EC786C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01121D16-7570-48F5-B205-60C727C41F8E}"/>
              </a:ext>
            </a:extLst>
          </p:cNvPr>
          <p:cNvSpPr txBox="1">
            <a:spLocks/>
          </p:cNvSpPr>
          <p:nvPr/>
        </p:nvSpPr>
        <p:spPr>
          <a:xfrm>
            <a:off x="442068" y="1703512"/>
            <a:ext cx="8320932" cy="41737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700" dirty="0"/>
              <a:t>Une entité qui ne peut être identifiée par ses seuls attributs propres est appelée entité </a:t>
            </a:r>
            <a:r>
              <a:rPr lang="fr-FR" sz="2700" b="1" dirty="0">
                <a:solidFill>
                  <a:srgbClr val="00B0F0"/>
                </a:solidFill>
              </a:rPr>
              <a:t>faible</a:t>
            </a:r>
          </a:p>
          <a:p>
            <a:endParaRPr lang="fr-FR" sz="2700" dirty="0">
              <a:solidFill>
                <a:srgbClr val="00B0F0"/>
              </a:solidFill>
            </a:endParaRPr>
          </a:p>
          <a:p>
            <a:pPr algn="just"/>
            <a:r>
              <a:rPr lang="fr-FR" sz="2800" dirty="0"/>
              <a:t>L’entité qui « prête » son identifiant à l’entité faible est appelée entité </a:t>
            </a:r>
            <a:r>
              <a:rPr lang="fr-FR" sz="2800" b="1" dirty="0">
                <a:solidFill>
                  <a:srgbClr val="00B0F0"/>
                </a:solidFill>
              </a:rPr>
              <a:t>forte</a:t>
            </a:r>
            <a:endParaRPr lang="fr-FR" sz="4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2700" dirty="0">
              <a:solidFill>
                <a:srgbClr val="00B0F0"/>
              </a:solidFill>
            </a:endParaRP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800" dirty="0"/>
              <a:t>Cette notion est matérialisée par des parenthèses entourant la cardinalité 1,1 ou bien en indiquant un (R) à côté de l’identifiant de l’entité faible.</a:t>
            </a:r>
          </a:p>
          <a:p>
            <a:endParaRPr lang="fr-F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8AB2615-4200-461F-A1C5-AC4ACF32D286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153400" cy="1219200"/>
          </a:xfrm>
          <a:prstGeom prst="rect">
            <a:avLst/>
          </a:prstGeom>
        </p:spPr>
        <p:txBody>
          <a:bodyPr vert="horz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La structure Entité-faible/forte (Identifiant relatif)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9F7A0F51-8798-4312-B9F7-387C993C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17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9796</TotalTime>
  <Words>1281</Words>
  <Application>Microsoft Office PowerPoint</Application>
  <PresentationFormat>Affichage à l'écran (4:3)</PresentationFormat>
  <Paragraphs>324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Calibri</vt:lpstr>
      <vt:lpstr>Courier New</vt:lpstr>
      <vt:lpstr>Times New Roman</vt:lpstr>
      <vt:lpstr>Tw Cen MT</vt:lpstr>
      <vt:lpstr>Wingdings</vt:lpstr>
      <vt:lpstr>Wingdings 2</vt:lpstr>
      <vt:lpstr>Médian</vt:lpstr>
      <vt:lpstr>Systemes d’information et bases de données relationnelles  L3 MIASHS-IDS</vt:lpstr>
      <vt:lpstr>La structure « Agrégation »  (pseudo-entité)</vt:lpstr>
      <vt:lpstr>La structure « Agrégation »  (pseudo-entité)</vt:lpstr>
      <vt:lpstr>La structure « Agrégation »  (pseudo-entité)</vt:lpstr>
      <vt:lpstr>La structure « Agrégation »  (pseudo-entité)</vt:lpstr>
      <vt:lpstr>La structure « Agrégation »  (pseudo-entité)</vt:lpstr>
      <vt:lpstr>Présentation PowerPoint</vt:lpstr>
      <vt:lpstr>La structure Entité-faible/forte (Identifiant relatif)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brah c</cp:lastModifiedBy>
  <cp:revision>573</cp:revision>
  <dcterms:created xsi:type="dcterms:W3CDTF">2015-11-23T08:36:00Z</dcterms:created>
  <dcterms:modified xsi:type="dcterms:W3CDTF">2019-10-20T19:16:24Z</dcterms:modified>
</cp:coreProperties>
</file>