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6" r:id="rId2"/>
    <p:sldId id="275" r:id="rId3"/>
    <p:sldId id="568" r:id="rId4"/>
    <p:sldId id="573" r:id="rId5"/>
    <p:sldId id="569" r:id="rId6"/>
    <p:sldId id="564" r:id="rId7"/>
    <p:sldId id="566" r:id="rId8"/>
    <p:sldId id="567" r:id="rId9"/>
    <p:sldId id="570" r:id="rId10"/>
    <p:sldId id="575" r:id="rId11"/>
    <p:sldId id="577" r:id="rId12"/>
    <p:sldId id="571" r:id="rId13"/>
    <p:sldId id="572" r:id="rId14"/>
    <p:sldId id="574" r:id="rId15"/>
    <p:sldId id="576" r:id="rId16"/>
    <p:sldId id="578" r:id="rId17"/>
    <p:sldId id="579" r:id="rId18"/>
    <p:sldId id="580" r:id="rId19"/>
    <p:sldId id="581" r:id="rId20"/>
    <p:sldId id="582" r:id="rId21"/>
    <p:sldId id="583" r:id="rId22"/>
    <p:sldId id="584" r:id="rId23"/>
    <p:sldId id="585" r:id="rId24"/>
    <p:sldId id="326" r:id="rId25"/>
    <p:sldId id="327" r:id="rId26"/>
    <p:sldId id="328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68" autoAdjust="0"/>
    <p:restoredTop sz="94249" autoAdjust="0"/>
  </p:normalViewPr>
  <p:slideViewPr>
    <p:cSldViewPr>
      <p:cViewPr varScale="1">
        <p:scale>
          <a:sx n="68" d="100"/>
          <a:sy n="68" d="100"/>
        </p:scale>
        <p:origin x="15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178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16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59BB7-27F1-439A-9224-D71FF8434583}" type="datetimeFigureOut">
              <a:rPr lang="fr-FR" smtClean="0"/>
              <a:t>22/10/2021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A57DB-BDE6-42B6-9A9F-236B33A4516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178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D7B5B0C-69F2-4C5B-A2A5-13E5A47B6809}" type="datetimeFigureOut">
              <a:rPr lang="fr-FR" smtClean="0"/>
              <a:pPr/>
              <a:t>22/10/2021</a:t>
            </a:fld>
            <a:endParaRPr lang="fr-FR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828879-10C1-4DF3-BB09-B08F04DE876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5B0C-69F2-4C5B-A2A5-13E5A47B6809}" type="datetimeFigureOut">
              <a:rPr lang="fr-FR" smtClean="0"/>
              <a:pPr/>
              <a:t>22/10/2021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8879-10C1-4DF3-BB09-B08F04DE876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D7B5B0C-69F2-4C5B-A2A5-13E5A47B6809}" type="datetimeFigureOut">
              <a:rPr lang="fr-FR" smtClean="0"/>
              <a:pPr/>
              <a:t>22/10/2021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5828879-10C1-4DF3-BB09-B08F04DE876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5B0C-69F2-4C5B-A2A5-13E5A47B6809}" type="datetimeFigureOut">
              <a:rPr lang="fr-FR" smtClean="0"/>
              <a:pPr/>
              <a:t>22/10/2021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828879-10C1-4DF3-BB09-B08F04DE876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5B0C-69F2-4C5B-A2A5-13E5A47B6809}" type="datetimeFigureOut">
              <a:rPr lang="fr-FR" smtClean="0"/>
              <a:pPr/>
              <a:t>22/10/2021</a:t>
            </a:fld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5828879-10C1-4DF3-BB09-B08F04DE876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D7B5B0C-69F2-4C5B-A2A5-13E5A47B6809}" type="datetimeFigureOut">
              <a:rPr lang="fr-FR" smtClean="0"/>
              <a:pPr/>
              <a:t>22/10/2021</a:t>
            </a:fld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5828879-10C1-4DF3-BB09-B08F04DE876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D7B5B0C-69F2-4C5B-A2A5-13E5A47B6809}" type="datetimeFigureOut">
              <a:rPr lang="fr-FR" smtClean="0"/>
              <a:pPr/>
              <a:t>22/10/2021</a:t>
            </a:fld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5828879-10C1-4DF3-BB09-B08F04DE876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5B0C-69F2-4C5B-A2A5-13E5A47B6809}" type="datetimeFigureOut">
              <a:rPr lang="fr-FR" smtClean="0"/>
              <a:pPr/>
              <a:t>22/10/2021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828879-10C1-4DF3-BB09-B08F04DE876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5B0C-69F2-4C5B-A2A5-13E5A47B6809}" type="datetimeFigureOut">
              <a:rPr lang="fr-FR" smtClean="0"/>
              <a:pPr/>
              <a:t>22/10/2021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828879-10C1-4DF3-BB09-B08F04DE876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5B0C-69F2-4C5B-A2A5-13E5A47B6809}" type="datetimeFigureOut">
              <a:rPr lang="fr-FR" smtClean="0"/>
              <a:pPr/>
              <a:t>22/10/2021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828879-10C1-4DF3-BB09-B08F04DE876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D7B5B0C-69F2-4C5B-A2A5-13E5A47B6809}" type="datetimeFigureOut">
              <a:rPr lang="fr-FR" smtClean="0"/>
              <a:pPr/>
              <a:t>22/10/2021</a:t>
            </a:fld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5828879-10C1-4DF3-BB09-B08F04DE876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fr-FR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dirty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D7B5B0C-69F2-4C5B-A2A5-13E5A47B6809}" type="datetimeFigureOut">
              <a:rPr lang="fr-FR" smtClean="0"/>
              <a:pPr/>
              <a:t>22/10/2021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5828879-10C1-4DF3-BB09-B08F04DE876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se-de-donnees.com/mcd/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se-de-donnees.com/cle-etrangere/" TargetMode="External"/><Relationship Id="rId2" Type="http://schemas.openxmlformats.org/officeDocument/2006/relationships/hyperlink" Target="https://www.base-de-donnees.com/mcd/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95736" y="404664"/>
            <a:ext cx="6477000" cy="4958680"/>
          </a:xfrm>
        </p:spPr>
        <p:txBody>
          <a:bodyPr>
            <a:normAutofit/>
          </a:bodyPr>
          <a:lstStyle/>
          <a:p>
            <a:r>
              <a:rPr lang="fr-FR" noProof="0" dirty="0"/>
              <a:t>Systemes d’information et bases de données relationnelles</a:t>
            </a:r>
            <a:br>
              <a:rPr lang="fr-FR" noProof="0" dirty="0"/>
            </a:br>
            <a:br>
              <a:rPr lang="fr-FR" noProof="0" dirty="0"/>
            </a:b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1A515-A178-4720-A39F-C6E66748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3452"/>
            <a:ext cx="8153400" cy="896144"/>
          </a:xfrm>
        </p:spPr>
        <p:txBody>
          <a:bodyPr>
            <a:normAutofit fontScale="90000"/>
          </a:bodyPr>
          <a:lstStyle/>
          <a:p>
            <a:r>
              <a:rPr lang="fr-FR" dirty="0"/>
              <a:t>Etapes d’analyse à suivre pour la réalisation d’un modèle conceptuel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7E6AE84-25D7-486E-880E-5206C8CB698F}"/>
              </a:ext>
            </a:extLst>
          </p:cNvPr>
          <p:cNvSpPr txBox="1"/>
          <p:nvPr/>
        </p:nvSpPr>
        <p:spPr>
          <a:xfrm>
            <a:off x="464873" y="1490444"/>
            <a:ext cx="8442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Etape 2 : Etablir la matrice des dépendances fonctionnelles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90D10F73-9C91-4E5B-87CE-88C9341ED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470902"/>
              </p:ext>
            </p:extLst>
          </p:nvPr>
        </p:nvGraphicFramePr>
        <p:xfrm>
          <a:off x="827280" y="2421973"/>
          <a:ext cx="561630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109352884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8089214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4747755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7318243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7593248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386747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N°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Attributs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6+8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22297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N°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744922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Nom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51921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Adresse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7540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CP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923576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Ville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x</a:t>
                      </a:r>
                      <a:endParaRPr kumimoji="0" lang="fr-F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99344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N° facture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36150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Date facture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33671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Réf produit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56023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Désignation produit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56778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Prix unitaire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1521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Quantité commandée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5843009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43A8C09E-07B7-44F1-9C7E-E9DA4AA673BF}"/>
              </a:ext>
            </a:extLst>
          </p:cNvPr>
          <p:cNvSpPr txBox="1"/>
          <p:nvPr/>
        </p:nvSpPr>
        <p:spPr>
          <a:xfrm>
            <a:off x="4218744" y="1924043"/>
            <a:ext cx="193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Attributs sources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F9E0943-056D-4C03-8BFC-116D3817D826}"/>
              </a:ext>
            </a:extLst>
          </p:cNvPr>
          <p:cNvSpPr txBox="1"/>
          <p:nvPr/>
        </p:nvSpPr>
        <p:spPr>
          <a:xfrm rot="5400000">
            <a:off x="-664939" y="4721225"/>
            <a:ext cx="215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Attributs cibles</a:t>
            </a:r>
          </a:p>
        </p:txBody>
      </p:sp>
      <p:sp>
        <p:nvSpPr>
          <p:cNvPr id="8" name="Accolade ouvrante 7">
            <a:extLst>
              <a:ext uri="{FF2B5EF4-FFF2-40B4-BE49-F238E27FC236}">
                <a16:creationId xmlns:a16="http://schemas.microsoft.com/office/drawing/2014/main" id="{9B1D2EE0-E3CA-4965-B751-180CEC244FE8}"/>
              </a:ext>
            </a:extLst>
          </p:cNvPr>
          <p:cNvSpPr/>
          <p:nvPr/>
        </p:nvSpPr>
        <p:spPr>
          <a:xfrm>
            <a:off x="529883" y="2748010"/>
            <a:ext cx="369333" cy="369732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65092E54-3F48-4A17-AF9A-93BD6624A5C7}"/>
              </a:ext>
            </a:extLst>
          </p:cNvPr>
          <p:cNvSpPr/>
          <p:nvPr/>
        </p:nvSpPr>
        <p:spPr>
          <a:xfrm rot="5400000">
            <a:off x="4885801" y="898769"/>
            <a:ext cx="235871" cy="287969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136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1A515-A178-4720-A39F-C6E66748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3452"/>
            <a:ext cx="8153400" cy="896144"/>
          </a:xfrm>
        </p:spPr>
        <p:txBody>
          <a:bodyPr>
            <a:normAutofit fontScale="90000"/>
          </a:bodyPr>
          <a:lstStyle/>
          <a:p>
            <a:r>
              <a:rPr lang="fr-FR" dirty="0"/>
              <a:t>Etapes d’analyse à suivre pour la réalisation d’un modèle conceptuel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7E6AE84-25D7-486E-880E-5206C8CB698F}"/>
              </a:ext>
            </a:extLst>
          </p:cNvPr>
          <p:cNvSpPr txBox="1"/>
          <p:nvPr/>
        </p:nvSpPr>
        <p:spPr>
          <a:xfrm>
            <a:off x="464873" y="1490444"/>
            <a:ext cx="8442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Etape 2 : Etablir la matrice des dépendances fonctionnelles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90D10F73-9C91-4E5B-87CE-88C9341ED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037715"/>
              </p:ext>
            </p:extLst>
          </p:nvPr>
        </p:nvGraphicFramePr>
        <p:xfrm>
          <a:off x="885613" y="2681188"/>
          <a:ext cx="561630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109352884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8089214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4747755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7318243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7593248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386747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N°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Attributs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6+8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22297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N°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744922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Nom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51921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Adresse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7540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CP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923576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Ville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x</a:t>
                      </a:r>
                      <a:endParaRPr kumimoji="0" lang="fr-F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99344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N° facture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36150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Date facture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33671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Réf produit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56023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Désignation produit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56778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Prix unitaire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1521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Quantité commandée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5843009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43A8C09E-07B7-44F1-9C7E-E9DA4AA673BF}"/>
              </a:ext>
            </a:extLst>
          </p:cNvPr>
          <p:cNvSpPr txBox="1"/>
          <p:nvPr/>
        </p:nvSpPr>
        <p:spPr>
          <a:xfrm>
            <a:off x="4319232" y="2106280"/>
            <a:ext cx="169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Attributs sources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F9E0943-056D-4C03-8BFC-116D3817D826}"/>
              </a:ext>
            </a:extLst>
          </p:cNvPr>
          <p:cNvSpPr txBox="1"/>
          <p:nvPr/>
        </p:nvSpPr>
        <p:spPr>
          <a:xfrm rot="5400000">
            <a:off x="-664939" y="4721225"/>
            <a:ext cx="215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Attributs cibles</a:t>
            </a:r>
          </a:p>
        </p:txBody>
      </p:sp>
      <p:sp>
        <p:nvSpPr>
          <p:cNvPr id="8" name="Accolade ouvrante 7">
            <a:extLst>
              <a:ext uri="{FF2B5EF4-FFF2-40B4-BE49-F238E27FC236}">
                <a16:creationId xmlns:a16="http://schemas.microsoft.com/office/drawing/2014/main" id="{9B1D2EE0-E3CA-4965-B751-180CEC244FE8}"/>
              </a:ext>
            </a:extLst>
          </p:cNvPr>
          <p:cNvSpPr/>
          <p:nvPr/>
        </p:nvSpPr>
        <p:spPr>
          <a:xfrm>
            <a:off x="603111" y="2733894"/>
            <a:ext cx="369333" cy="369732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65092E54-3F48-4A17-AF9A-93BD6624A5C7}"/>
              </a:ext>
            </a:extLst>
          </p:cNvPr>
          <p:cNvSpPr/>
          <p:nvPr/>
        </p:nvSpPr>
        <p:spPr>
          <a:xfrm rot="5400000">
            <a:off x="4944134" y="1140517"/>
            <a:ext cx="235871" cy="287969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A218A085-38C5-4D35-B3E8-9AA3B38C05D2}"/>
              </a:ext>
            </a:extLst>
          </p:cNvPr>
          <p:cNvSpPr/>
          <p:nvPr/>
        </p:nvSpPr>
        <p:spPr>
          <a:xfrm>
            <a:off x="7316833" y="3212976"/>
            <a:ext cx="1599422" cy="1080530"/>
          </a:xfrm>
          <a:prstGeom prst="wedgeRectCallout">
            <a:avLst>
              <a:gd name="adj1" fmla="val -203446"/>
              <a:gd name="adj2" fmla="val -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/>
              <a:t>dépendances fonctionnelles transitives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7972A99-18A2-4855-B171-491AE026A1B2}"/>
              </a:ext>
            </a:extLst>
          </p:cNvPr>
          <p:cNvSpPr/>
          <p:nvPr/>
        </p:nvSpPr>
        <p:spPr>
          <a:xfrm>
            <a:off x="4501632" y="3429000"/>
            <a:ext cx="369334" cy="1296144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62A8001-AA1A-4617-AD51-4A925CBEF5DC}"/>
              </a:ext>
            </a:extLst>
          </p:cNvPr>
          <p:cNvSpPr txBox="1"/>
          <p:nvPr/>
        </p:nvSpPr>
        <p:spPr>
          <a:xfrm>
            <a:off x="682828" y="1833882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  <a:buSzPct val="60000"/>
            </a:pPr>
            <a:r>
              <a:rPr lang="fr-FR" dirty="0"/>
              <a:t>Repérage des dépendances fonctionnelles transitives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F136B3F-13ED-4608-A254-D00BB107DBEB}"/>
              </a:ext>
            </a:extLst>
          </p:cNvPr>
          <p:cNvSpPr txBox="1"/>
          <p:nvPr/>
        </p:nvSpPr>
        <p:spPr>
          <a:xfrm>
            <a:off x="6501917" y="4813843"/>
            <a:ext cx="3010783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2425" lvl="1" indent="-273050">
              <a:lnSpc>
                <a:spcPct val="90000"/>
              </a:lnSpc>
            </a:pPr>
            <a:r>
              <a:rPr lang="fr-FR" altLang="fr-FR" sz="1600" noProof="0" dirty="0"/>
              <a:t>N° Facture </a:t>
            </a:r>
            <a:r>
              <a:rPr lang="fr-FR" altLang="fr-FR" sz="1600" noProof="0" dirty="0">
                <a:sym typeface="Symbol" pitchFamily="18" charset="2"/>
              </a:rPr>
              <a:t> N° Client</a:t>
            </a:r>
          </a:p>
          <a:p>
            <a:pPr marL="352425" lvl="1" indent="-273050">
              <a:lnSpc>
                <a:spcPct val="90000"/>
              </a:lnSpc>
            </a:pPr>
            <a:r>
              <a:rPr lang="fr-FR" altLang="fr-FR" sz="1600" noProof="0" dirty="0"/>
              <a:t>N° Client </a:t>
            </a:r>
            <a:r>
              <a:rPr lang="fr-FR" altLang="fr-FR" sz="1600" noProof="0" dirty="0">
                <a:sym typeface="Symbol" pitchFamily="18" charset="2"/>
              </a:rPr>
              <a:t> Nom client</a:t>
            </a:r>
            <a:endParaRPr lang="fr-FR" altLang="fr-FR" sz="1600" dirty="0">
              <a:sym typeface="Symbol" pitchFamily="18" charset="2"/>
            </a:endParaRPr>
          </a:p>
          <a:p>
            <a:pPr marL="352425" lvl="1" indent="-273050">
              <a:lnSpc>
                <a:spcPct val="90000"/>
              </a:lnSpc>
            </a:pPr>
            <a:r>
              <a:rPr lang="fr-FR" altLang="fr-FR" sz="1600" noProof="0" dirty="0"/>
              <a:t>N° Facture </a:t>
            </a:r>
            <a:r>
              <a:rPr lang="fr-FR" altLang="fr-FR" sz="1600" noProof="0" dirty="0">
                <a:sym typeface="Symbol" pitchFamily="18" charset="2"/>
              </a:rPr>
              <a:t> Nom client 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690043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1A515-A178-4720-A39F-C6E66748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3452"/>
            <a:ext cx="8153400" cy="896144"/>
          </a:xfrm>
        </p:spPr>
        <p:txBody>
          <a:bodyPr>
            <a:normAutofit fontScale="90000"/>
          </a:bodyPr>
          <a:lstStyle/>
          <a:p>
            <a:r>
              <a:rPr lang="fr-FR" dirty="0"/>
              <a:t>Etapes d’analyse à suivre pour la réalisation d’un modèle conceptuel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7E6AE84-25D7-486E-880E-5206C8CB698F}"/>
              </a:ext>
            </a:extLst>
          </p:cNvPr>
          <p:cNvSpPr txBox="1"/>
          <p:nvPr/>
        </p:nvSpPr>
        <p:spPr>
          <a:xfrm>
            <a:off x="464873" y="1490444"/>
            <a:ext cx="8442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Etape 2 : Etablir la matrice des dépendances fonctionnelles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BA61AF8-98BA-499B-AEE9-05D77AA038BC}"/>
              </a:ext>
            </a:extLst>
          </p:cNvPr>
          <p:cNvSpPr txBox="1"/>
          <p:nvPr/>
        </p:nvSpPr>
        <p:spPr>
          <a:xfrm>
            <a:off x="609600" y="1959959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  <a:buSzPct val="60000"/>
            </a:pPr>
            <a:r>
              <a:rPr lang="fr-FR" dirty="0"/>
              <a:t>Elimination de toutes les dépendances fonctionnelles transitives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90D10F73-9C91-4E5B-87CE-88C9341ED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814131"/>
              </p:ext>
            </p:extLst>
          </p:nvPr>
        </p:nvGraphicFramePr>
        <p:xfrm>
          <a:off x="755575" y="2773251"/>
          <a:ext cx="561630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109352884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8089214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4747755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7318243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7593248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386747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N°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Attributs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6+8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22297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N°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744922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Nom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51921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Adresse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7540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CP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923576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Ville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99344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N° facture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36150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Date facture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33671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Réf produit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56023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Désignation produit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56778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Prix unitaire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1521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Quantité commandée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5843009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531BB66A-B2E4-4268-A47B-410D4E1FA42E}"/>
              </a:ext>
            </a:extLst>
          </p:cNvPr>
          <p:cNvSpPr txBox="1"/>
          <p:nvPr/>
        </p:nvSpPr>
        <p:spPr>
          <a:xfrm>
            <a:off x="4164072" y="2229308"/>
            <a:ext cx="184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Attributs sources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3E7A3DE-C2ED-44E1-8327-3122E3E76597}"/>
              </a:ext>
            </a:extLst>
          </p:cNvPr>
          <p:cNvSpPr txBox="1"/>
          <p:nvPr/>
        </p:nvSpPr>
        <p:spPr>
          <a:xfrm rot="5400000">
            <a:off x="-781162" y="4969756"/>
            <a:ext cx="215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Attributs cibles</a:t>
            </a:r>
          </a:p>
        </p:txBody>
      </p:sp>
      <p:sp>
        <p:nvSpPr>
          <p:cNvPr id="8" name="Accolade ouvrante 7">
            <a:extLst>
              <a:ext uri="{FF2B5EF4-FFF2-40B4-BE49-F238E27FC236}">
                <a16:creationId xmlns:a16="http://schemas.microsoft.com/office/drawing/2014/main" id="{6C6117A5-C145-433C-991C-4FD0A0C37B6E}"/>
              </a:ext>
            </a:extLst>
          </p:cNvPr>
          <p:cNvSpPr/>
          <p:nvPr/>
        </p:nvSpPr>
        <p:spPr>
          <a:xfrm>
            <a:off x="479579" y="3068960"/>
            <a:ext cx="369333" cy="375626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073CCC7B-6560-493A-95DC-C657D2F18316}"/>
              </a:ext>
            </a:extLst>
          </p:cNvPr>
          <p:cNvSpPr/>
          <p:nvPr/>
        </p:nvSpPr>
        <p:spPr>
          <a:xfrm rot="5400000">
            <a:off x="4787038" y="1283704"/>
            <a:ext cx="324055" cy="284562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8614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1A515-A178-4720-A39F-C6E66748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3452"/>
            <a:ext cx="8153400" cy="896144"/>
          </a:xfrm>
        </p:spPr>
        <p:txBody>
          <a:bodyPr>
            <a:normAutofit fontScale="90000"/>
          </a:bodyPr>
          <a:lstStyle/>
          <a:p>
            <a:r>
              <a:rPr lang="fr-FR" dirty="0"/>
              <a:t>Etapes d’analyse à suivre pour la réalisation d’un modèle conceptuel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7E6AE84-25D7-486E-880E-5206C8CB698F}"/>
              </a:ext>
            </a:extLst>
          </p:cNvPr>
          <p:cNvSpPr txBox="1"/>
          <p:nvPr/>
        </p:nvSpPr>
        <p:spPr>
          <a:xfrm>
            <a:off x="464873" y="1420482"/>
            <a:ext cx="8442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Etape 2 : Etablir la matrice des dépendances fonctionnelles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BA61AF8-98BA-499B-AEE9-05D77AA038BC}"/>
              </a:ext>
            </a:extLst>
          </p:cNvPr>
          <p:cNvSpPr txBox="1"/>
          <p:nvPr/>
        </p:nvSpPr>
        <p:spPr>
          <a:xfrm>
            <a:off x="550644" y="1770399"/>
            <a:ext cx="8796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  <a:buSzPct val="60000"/>
            </a:pPr>
            <a:r>
              <a:rPr lang="fr-FR" b="1" dirty="0"/>
              <a:t>Validation de la matrice </a:t>
            </a:r>
            <a:r>
              <a:rPr lang="fr-FR" dirty="0"/>
              <a:t>:   - Toutes les lignes non sources doivent avoir au moins une croix</a:t>
            </a:r>
          </a:p>
          <a:p>
            <a:pPr>
              <a:buClr>
                <a:schemeClr val="accent2"/>
              </a:buClr>
              <a:buSzPct val="60000"/>
            </a:pPr>
            <a:r>
              <a:rPr lang="fr-FR" dirty="0"/>
              <a:t>		           - Les attributs non sources doivent avoir une seule croix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90D10F73-9C91-4E5B-87CE-88C9341ED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663450"/>
              </p:ext>
            </p:extLst>
          </p:nvPr>
        </p:nvGraphicFramePr>
        <p:xfrm>
          <a:off x="755575" y="2773251"/>
          <a:ext cx="561630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109352884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8089214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4747755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7318243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7593248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386747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N°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Attributs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6+8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22297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N°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744922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Nom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51921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Adresse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7540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CP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923576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Ville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99344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N° facture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36150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Date facture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33671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Réf produit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56023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Désignation produit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56778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Prix unitaire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1521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Quantité commandée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5843009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531BB66A-B2E4-4268-A47B-410D4E1FA42E}"/>
              </a:ext>
            </a:extLst>
          </p:cNvPr>
          <p:cNvSpPr txBox="1"/>
          <p:nvPr/>
        </p:nvSpPr>
        <p:spPr>
          <a:xfrm>
            <a:off x="4019618" y="2337208"/>
            <a:ext cx="213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Attributs sources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3E7A3DE-C2ED-44E1-8327-3122E3E76597}"/>
              </a:ext>
            </a:extLst>
          </p:cNvPr>
          <p:cNvSpPr txBox="1"/>
          <p:nvPr/>
        </p:nvSpPr>
        <p:spPr>
          <a:xfrm rot="5400000">
            <a:off x="-781800" y="4897748"/>
            <a:ext cx="215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Attributs cibles</a:t>
            </a:r>
          </a:p>
        </p:txBody>
      </p:sp>
      <p:sp>
        <p:nvSpPr>
          <p:cNvPr id="8" name="Accolade ouvrante 7">
            <a:extLst>
              <a:ext uri="{FF2B5EF4-FFF2-40B4-BE49-F238E27FC236}">
                <a16:creationId xmlns:a16="http://schemas.microsoft.com/office/drawing/2014/main" id="{6C6117A5-C145-433C-991C-4FD0A0C37B6E}"/>
              </a:ext>
            </a:extLst>
          </p:cNvPr>
          <p:cNvSpPr/>
          <p:nvPr/>
        </p:nvSpPr>
        <p:spPr>
          <a:xfrm>
            <a:off x="479579" y="3068960"/>
            <a:ext cx="369333" cy="372765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073CCC7B-6560-493A-95DC-C657D2F18316}"/>
              </a:ext>
            </a:extLst>
          </p:cNvPr>
          <p:cNvSpPr/>
          <p:nvPr/>
        </p:nvSpPr>
        <p:spPr>
          <a:xfrm rot="5400000">
            <a:off x="4787038" y="1316760"/>
            <a:ext cx="324055" cy="284562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5474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1A515-A178-4720-A39F-C6E66748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3452"/>
            <a:ext cx="8153400" cy="896144"/>
          </a:xfrm>
        </p:spPr>
        <p:txBody>
          <a:bodyPr>
            <a:normAutofit fontScale="90000"/>
          </a:bodyPr>
          <a:lstStyle/>
          <a:p>
            <a:r>
              <a:rPr lang="fr-FR" dirty="0"/>
              <a:t>Etapes d’analyse à suivre pour la réalisation d’un modèle conceptuel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7E6AE84-25D7-486E-880E-5206C8CB698F}"/>
              </a:ext>
            </a:extLst>
          </p:cNvPr>
          <p:cNvSpPr txBox="1"/>
          <p:nvPr/>
        </p:nvSpPr>
        <p:spPr>
          <a:xfrm>
            <a:off x="464873" y="1428127"/>
            <a:ext cx="8442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Etape 3 : Etablir le modèle conceptuel de données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BA61AF8-98BA-499B-AEE9-05D77AA038BC}"/>
              </a:ext>
            </a:extLst>
          </p:cNvPr>
          <p:cNvSpPr txBox="1"/>
          <p:nvPr/>
        </p:nvSpPr>
        <p:spPr>
          <a:xfrm>
            <a:off x="464874" y="2012902"/>
            <a:ext cx="8298126" cy="368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Entité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Chaque colonne avec un seul chiffre  induit la création d'une entité dont la clé primaire est la tète de colonne, ce sont les dépendances fonctionnelles directes.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000" b="1" dirty="0"/>
              <a:t>Association</a:t>
            </a:r>
            <a:r>
              <a:rPr lang="fr-FR" sz="2000" dirty="0"/>
              <a:t> :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b="1" dirty="0"/>
              <a:t>Association CIM </a:t>
            </a:r>
            <a:r>
              <a:rPr lang="fr-FR" dirty="0"/>
              <a:t>(Contrainte d’intégrité multiples) : Chaque colonne avec deux chiffres ou plus induit la création d’une association, ce sont les dépendances fonctionnelles composées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/>
              <a:t>Sur un </a:t>
            </a:r>
            <a:r>
              <a:rPr lang="fr-F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MCD</a:t>
            </a:r>
            <a:r>
              <a:rPr lang="fr-FR" dirty="0"/>
              <a:t>, elle se caractérise par des cardinalités de </a:t>
            </a:r>
            <a:r>
              <a:rPr lang="fr-FR" b="1" dirty="0"/>
              <a:t>0,n</a:t>
            </a:r>
            <a:r>
              <a:rPr lang="fr-FR" dirty="0"/>
              <a:t> ou </a:t>
            </a:r>
            <a:r>
              <a:rPr lang="fr-FR" b="1" dirty="0"/>
              <a:t>1,n</a:t>
            </a:r>
            <a:r>
              <a:rPr lang="fr-FR" dirty="0"/>
              <a:t> dans les deux pattes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/>
              <a:t>Ont dit que c’est une association </a:t>
            </a:r>
            <a:r>
              <a:rPr lang="fr-FR" b="1" dirty="0"/>
              <a:t>porteuse de données</a:t>
            </a:r>
            <a:r>
              <a:rPr lang="fr-FR" dirty="0"/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1925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1A515-A178-4720-A39F-C6E66748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3452"/>
            <a:ext cx="8153400" cy="896144"/>
          </a:xfrm>
        </p:spPr>
        <p:txBody>
          <a:bodyPr>
            <a:normAutofit fontScale="90000"/>
          </a:bodyPr>
          <a:lstStyle/>
          <a:p>
            <a:r>
              <a:rPr lang="fr-FR" dirty="0"/>
              <a:t>Etapes d’analyse à suivre pour la réalisation d’un modèle conceptuel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7E6AE84-25D7-486E-880E-5206C8CB698F}"/>
              </a:ext>
            </a:extLst>
          </p:cNvPr>
          <p:cNvSpPr txBox="1"/>
          <p:nvPr/>
        </p:nvSpPr>
        <p:spPr>
          <a:xfrm>
            <a:off x="464873" y="1428127"/>
            <a:ext cx="8442853" cy="4951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Etape 3 : Etablir le modèle conceptuel de données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FR" sz="200" b="1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b="1" dirty="0"/>
              <a:t>Association CIF (</a:t>
            </a:r>
            <a:r>
              <a:rPr lang="fr-FR" dirty="0"/>
              <a:t>Contrainte d’intégrité fonctionnelles</a:t>
            </a:r>
            <a:r>
              <a:rPr lang="fr-FR" b="1" dirty="0"/>
              <a:t>)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La présence d’une croix dans une ligne qui est source induit la création d’une CIF.</a:t>
            </a:r>
          </a:p>
          <a:p>
            <a:pPr algn="just"/>
            <a:r>
              <a:rPr lang="fr-FR" dirty="0"/>
              <a:t>Sur un </a:t>
            </a:r>
            <a:r>
              <a:rPr lang="fr-F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MCD</a:t>
            </a:r>
            <a:r>
              <a:rPr lang="fr-FR" dirty="0"/>
              <a:t>, elle se caractérise par des cardinalités de 0,1 ou 1,1 dans l’une des pattes de la relation.</a:t>
            </a:r>
          </a:p>
          <a:p>
            <a:pPr algn="just"/>
            <a:endParaRPr lang="fr-F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Une </a:t>
            </a:r>
            <a:r>
              <a:rPr lang="fr-FR" b="1" dirty="0">
                <a:latin typeface="Calibri" panose="020F0502020204030204" pitchFamily="34" charset="0"/>
                <a:cs typeface="Times New Roman" panose="02020603050405020304" pitchFamily="18" charset="0"/>
              </a:rPr>
              <a:t>CIF</a:t>
            </a:r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 se transforme ensuite (lorsque l’on passe au MRD / MLD) en une </a:t>
            </a:r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clé étrangère</a:t>
            </a:r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 à ajouté à la table située du côté du cardinalité maximale à 1.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SzPct val="100000"/>
              <a:buFont typeface="Tw Cen MT" panose="020B0602020104020603" pitchFamily="34" charset="0"/>
              <a:buChar char="-"/>
            </a:pPr>
            <a:r>
              <a:rPr lang="fr-FR" dirty="0"/>
              <a:t>Dans l'exemple, la ligne N° client qui est également une donnée source (en tête de colonne), contient une croix dans la colonne N° facture.</a:t>
            </a:r>
          </a:p>
          <a:p>
            <a:pPr marL="342900" indent="-342900">
              <a:buSzPct val="100000"/>
              <a:buFont typeface="Tw Cen MT" panose="020B0602020104020603" pitchFamily="34" charset="0"/>
              <a:buChar char="-"/>
            </a:pPr>
            <a:r>
              <a:rPr lang="fr-FR" dirty="0"/>
              <a:t>Ceci se traduit par l'existence d'une CIF entre N° Facture et N° Client.</a:t>
            </a:r>
          </a:p>
          <a:p>
            <a:pPr marL="342900" indent="-342900">
              <a:buSzPct val="100000"/>
              <a:buFont typeface="Tw Cen MT" panose="020B0602020104020603" pitchFamily="34" charset="0"/>
              <a:buChar char="-"/>
            </a:pPr>
            <a:r>
              <a:rPr lang="fr-FR" dirty="0"/>
              <a:t>Cette CIF se lit de la façon suivante : </a:t>
            </a:r>
          </a:p>
          <a:p>
            <a:pPr marL="342900" indent="-342900">
              <a:spcBef>
                <a:spcPts val="700"/>
              </a:spcBef>
              <a:buSzPct val="100000"/>
              <a:buFont typeface="Tw Cen MT" panose="020B0602020104020603" pitchFamily="34" charset="0"/>
              <a:buChar char="-"/>
            </a:pPr>
            <a:r>
              <a:rPr lang="fr-FR" dirty="0"/>
              <a:t>POUR UNE FACTURE , IL Y A UN CLIENT</a:t>
            </a:r>
          </a:p>
          <a:p>
            <a:pPr marL="342900" indent="-342900">
              <a:spcBef>
                <a:spcPts val="700"/>
              </a:spcBef>
              <a:buSzPct val="100000"/>
              <a:buFont typeface="Tw Cen MT" panose="020B0602020104020603" pitchFamily="34" charset="0"/>
              <a:buChar char="-"/>
            </a:pPr>
            <a:r>
              <a:rPr lang="fr-FR" dirty="0"/>
              <a:t>Ont dit que c’est une association </a:t>
            </a:r>
            <a:r>
              <a:rPr lang="fr-FR" b="1" dirty="0"/>
              <a:t>non porteuse de données</a:t>
            </a:r>
          </a:p>
        </p:txBody>
      </p:sp>
    </p:spTree>
    <p:extLst>
      <p:ext uri="{BB962C8B-B14F-4D97-AF65-F5344CB8AC3E}">
        <p14:creationId xmlns:p14="http://schemas.microsoft.com/office/powerpoint/2010/main" val="3142107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1A515-A178-4720-A39F-C6E66748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3452"/>
            <a:ext cx="8153400" cy="896144"/>
          </a:xfrm>
        </p:spPr>
        <p:txBody>
          <a:bodyPr>
            <a:normAutofit fontScale="90000"/>
          </a:bodyPr>
          <a:lstStyle/>
          <a:p>
            <a:r>
              <a:rPr lang="fr-FR" dirty="0"/>
              <a:t>Etapes d’analyse à suivre pour la réalisation d’un modèle conceptuel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7E6AE84-25D7-486E-880E-5206C8CB698F}"/>
              </a:ext>
            </a:extLst>
          </p:cNvPr>
          <p:cNvSpPr txBox="1"/>
          <p:nvPr/>
        </p:nvSpPr>
        <p:spPr>
          <a:xfrm>
            <a:off x="464873" y="1428127"/>
            <a:ext cx="8442853" cy="4834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Etape 3 : Etablir le modèle conceptuel de données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Représentation du Modèle conceptuel de données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AEEC480-6881-4463-AAE0-8553A62C6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178" y="2852935"/>
            <a:ext cx="4079910" cy="2930640"/>
          </a:xfrm>
          <a:prstGeom prst="rect">
            <a:avLst/>
          </a:prstGeom>
        </p:spPr>
      </p:pic>
      <p:sp>
        <p:nvSpPr>
          <p:cNvPr id="6" name="Bulle narrative : ronde 5">
            <a:extLst>
              <a:ext uri="{FF2B5EF4-FFF2-40B4-BE49-F238E27FC236}">
                <a16:creationId xmlns:a16="http://schemas.microsoft.com/office/drawing/2014/main" id="{3BE7FD7B-54BB-444A-8F78-2CC1C92E67CB}"/>
              </a:ext>
            </a:extLst>
          </p:cNvPr>
          <p:cNvSpPr/>
          <p:nvPr/>
        </p:nvSpPr>
        <p:spPr>
          <a:xfrm>
            <a:off x="3491880" y="4754697"/>
            <a:ext cx="720080" cy="402495"/>
          </a:xfrm>
          <a:prstGeom prst="wedgeEllipseCallout">
            <a:avLst>
              <a:gd name="adj1" fmla="val -228293"/>
              <a:gd name="adj2" fmla="val -17887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CIF</a:t>
            </a:r>
          </a:p>
        </p:txBody>
      </p:sp>
      <p:sp>
        <p:nvSpPr>
          <p:cNvPr id="8" name="Bulle narrative : ronde 7">
            <a:extLst>
              <a:ext uri="{FF2B5EF4-FFF2-40B4-BE49-F238E27FC236}">
                <a16:creationId xmlns:a16="http://schemas.microsoft.com/office/drawing/2014/main" id="{2DFAB201-118F-40DA-BFC8-82AFFA9A5E07}"/>
              </a:ext>
            </a:extLst>
          </p:cNvPr>
          <p:cNvSpPr/>
          <p:nvPr/>
        </p:nvSpPr>
        <p:spPr>
          <a:xfrm>
            <a:off x="3712499" y="4068013"/>
            <a:ext cx="859501" cy="402496"/>
          </a:xfrm>
          <a:prstGeom prst="wedgeEllipseCallout">
            <a:avLst>
              <a:gd name="adj1" fmla="val -84376"/>
              <a:gd name="adj2" fmla="val -23698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CIM</a:t>
            </a:r>
          </a:p>
        </p:txBody>
      </p:sp>
      <p:sp>
        <p:nvSpPr>
          <p:cNvPr id="9" name="Bulle narrative : ronde 8">
            <a:extLst>
              <a:ext uri="{FF2B5EF4-FFF2-40B4-BE49-F238E27FC236}">
                <a16:creationId xmlns:a16="http://schemas.microsoft.com/office/drawing/2014/main" id="{3BA2EAF6-712C-49B7-99D3-56455D2AD216}"/>
              </a:ext>
            </a:extLst>
          </p:cNvPr>
          <p:cNvSpPr/>
          <p:nvPr/>
        </p:nvSpPr>
        <p:spPr>
          <a:xfrm>
            <a:off x="6948264" y="3774765"/>
            <a:ext cx="1076983" cy="514694"/>
          </a:xfrm>
          <a:prstGeom prst="wedgeEllipseCallout">
            <a:avLst>
              <a:gd name="adj1" fmla="val -199914"/>
              <a:gd name="adj2" fmla="val -13836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Entité</a:t>
            </a:r>
          </a:p>
        </p:txBody>
      </p:sp>
    </p:spTree>
    <p:extLst>
      <p:ext uri="{BB962C8B-B14F-4D97-AF65-F5344CB8AC3E}">
        <p14:creationId xmlns:p14="http://schemas.microsoft.com/office/powerpoint/2010/main" val="4162074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1A515-A178-4720-A39F-C6E66748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3452"/>
            <a:ext cx="8153400" cy="896144"/>
          </a:xfrm>
        </p:spPr>
        <p:txBody>
          <a:bodyPr>
            <a:normAutofit fontScale="90000"/>
          </a:bodyPr>
          <a:lstStyle/>
          <a:p>
            <a:r>
              <a:rPr lang="fr-FR" dirty="0"/>
              <a:t>Etapes d’analyse à suivre pour la réalisation d’un modèle conceptuel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7E6AE84-25D7-486E-880E-5206C8CB698F}"/>
              </a:ext>
            </a:extLst>
          </p:cNvPr>
          <p:cNvSpPr txBox="1"/>
          <p:nvPr/>
        </p:nvSpPr>
        <p:spPr>
          <a:xfrm>
            <a:off x="323529" y="1428127"/>
            <a:ext cx="8640960" cy="4803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Etape 3 : Etablir le modèle conceptuel de données</a:t>
            </a:r>
          </a:p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fr-FR" sz="2400" b="1" dirty="0"/>
              <a:t>Les cardinalités </a:t>
            </a:r>
          </a:p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fr-FR" sz="2000" dirty="0"/>
              <a:t>Ce sont des couples qui peuvent prendre comme valeur : </a:t>
            </a:r>
          </a:p>
          <a:p>
            <a:pPr marL="81280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fr-FR" sz="2000" dirty="0"/>
              <a:t>0,1 </a:t>
            </a:r>
          </a:p>
          <a:p>
            <a:pPr marL="81280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fr-FR" sz="2000" dirty="0"/>
              <a:t>0,n </a:t>
            </a:r>
          </a:p>
          <a:p>
            <a:pPr marL="81280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fr-FR" sz="2000" dirty="0"/>
              <a:t>1,1 </a:t>
            </a:r>
          </a:p>
          <a:p>
            <a:pPr marL="81280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fr-FR" sz="2000" dirty="0"/>
              <a:t>1,n </a:t>
            </a:r>
          </a:p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fr-FR" sz="2000" dirty="0"/>
              <a:t>Le premier chiffre correspond au minimum, le second au maximum. </a:t>
            </a:r>
          </a:p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endParaRPr lang="fr-FR" sz="400" b="1" dirty="0"/>
          </a:p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fr-FR" sz="2000" b="1" dirty="0"/>
              <a:t>Prenons la relation entre les entités Facture et Client</a:t>
            </a:r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fr-FR" sz="2000" dirty="0"/>
              <a:t>Pour un client, on a au minimum une facture et au maximum n factures. Donc : 1, n</a:t>
            </a:r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fr-FR" sz="2000" dirty="0"/>
              <a:t>Pour une facture , on a au minimum un client et au maximum un client. Donc : 1,1</a:t>
            </a:r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040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1A515-A178-4720-A39F-C6E66748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3452"/>
            <a:ext cx="8153400" cy="896144"/>
          </a:xfrm>
        </p:spPr>
        <p:txBody>
          <a:bodyPr>
            <a:normAutofit fontScale="90000"/>
          </a:bodyPr>
          <a:lstStyle/>
          <a:p>
            <a:r>
              <a:rPr lang="fr-FR" dirty="0"/>
              <a:t>Etapes d’analyse à suivre pour la réalisation d’un modèle conceptuel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7E6AE84-25D7-486E-880E-5206C8CB698F}"/>
              </a:ext>
            </a:extLst>
          </p:cNvPr>
          <p:cNvSpPr txBox="1"/>
          <p:nvPr/>
        </p:nvSpPr>
        <p:spPr>
          <a:xfrm>
            <a:off x="464873" y="1428127"/>
            <a:ext cx="8499615" cy="85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Etape 3 : Etablir le modèle conceptuel de données</a:t>
            </a:r>
          </a:p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95395E-7149-41E5-B292-B3F539F17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060848"/>
            <a:ext cx="5410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44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1A515-A178-4720-A39F-C6E66748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3452"/>
            <a:ext cx="8153400" cy="896144"/>
          </a:xfrm>
        </p:spPr>
        <p:txBody>
          <a:bodyPr>
            <a:normAutofit fontScale="90000"/>
          </a:bodyPr>
          <a:lstStyle/>
          <a:p>
            <a:r>
              <a:rPr lang="fr-FR" dirty="0"/>
              <a:t>Etapes d’analyse à suivre pour la réalisation d’un modèle conceptuel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7E6AE84-25D7-486E-880E-5206C8CB698F}"/>
              </a:ext>
            </a:extLst>
          </p:cNvPr>
          <p:cNvSpPr txBox="1"/>
          <p:nvPr/>
        </p:nvSpPr>
        <p:spPr>
          <a:xfrm>
            <a:off x="464873" y="1428127"/>
            <a:ext cx="8499615" cy="85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Etape 4 : Etablir le modèle relationnel MRD/MLD</a:t>
            </a:r>
          </a:p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EA61323-7B26-426B-95AB-ECF938AC567E}"/>
              </a:ext>
            </a:extLst>
          </p:cNvPr>
          <p:cNvSpPr txBox="1"/>
          <p:nvPr/>
        </p:nvSpPr>
        <p:spPr>
          <a:xfrm>
            <a:off x="498453" y="1997839"/>
            <a:ext cx="829531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Le modèle relationnel de données </a:t>
            </a:r>
            <a:r>
              <a:rPr lang="fr-FR" sz="2000" b="1" dirty="0"/>
              <a:t>MRD/MLD </a:t>
            </a:r>
            <a:r>
              <a:rPr lang="fr-FR" sz="2000" dirty="0"/>
              <a:t>va être utilisé pour la mise en place de la base de données dans un logiciel. (Oracle, SQL Server, MySQL,…)</a:t>
            </a:r>
          </a:p>
          <a:p>
            <a:endParaRPr lang="fr-FR" sz="2000" dirty="0"/>
          </a:p>
          <a:p>
            <a:r>
              <a:rPr lang="fr-FR" sz="2000" dirty="0"/>
              <a:t>Trois règles permettent de transposer le modèle conceptuel en modèle relationnel </a:t>
            </a:r>
          </a:p>
          <a:p>
            <a:endParaRPr lang="fr-FR" sz="2000" dirty="0"/>
          </a:p>
          <a:p>
            <a:pPr marL="342900" indent="-342900">
              <a:buAutoNum type="alphaUcParenR"/>
            </a:pPr>
            <a:r>
              <a:rPr lang="fr-FR" sz="2000" dirty="0"/>
              <a:t>Une entité induit la création d'une relation où la clé primaire est simple </a:t>
            </a:r>
          </a:p>
          <a:p>
            <a:pPr marL="342900" indent="-342900">
              <a:buAutoNum type="alphaUcParenR"/>
            </a:pPr>
            <a:r>
              <a:rPr lang="fr-FR" sz="2000" dirty="0"/>
              <a:t>Une CIM induit la création d'une relation où la clé primaire est composée </a:t>
            </a:r>
          </a:p>
          <a:p>
            <a:pPr marL="342900" indent="-342900">
              <a:buAutoNum type="alphaUcParenR"/>
            </a:pPr>
            <a:r>
              <a:rPr lang="fr-FR" sz="2000" dirty="0"/>
              <a:t>Une CIF induit la création d'une clé étrangère</a:t>
            </a:r>
          </a:p>
        </p:txBody>
      </p:sp>
    </p:spTree>
    <p:extLst>
      <p:ext uri="{BB962C8B-B14F-4D97-AF65-F5344CB8AC3E}">
        <p14:creationId xmlns:p14="http://schemas.microsoft.com/office/powerpoint/2010/main" val="216830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467544" y="228600"/>
            <a:ext cx="8568952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noProof="0" dirty="0"/>
              <a:t>Analyse et conception </a:t>
            </a:r>
            <a:br>
              <a:rPr lang="fr-FR" noProof="0" dirty="0"/>
            </a:br>
            <a:r>
              <a:rPr lang="fr-FR" noProof="0" dirty="0"/>
              <a:t>d’une base de données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467544" y="1600200"/>
            <a:ext cx="8153400" cy="4495800"/>
          </a:xfrm>
        </p:spPr>
        <p:txBody>
          <a:bodyPr>
            <a:normAutofit/>
          </a:bodyPr>
          <a:lstStyle/>
          <a:p>
            <a:r>
              <a:rPr lang="fr-FR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Dépendances fonctionnelles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Dictionnaire de données</a:t>
            </a:r>
            <a:endParaRPr lang="fr-FR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Matrice des dépendances fonctionnelles</a:t>
            </a:r>
          </a:p>
          <a:p>
            <a:r>
              <a:rPr lang="fr-FR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Modèle conceptuel de données MCD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Modèle relationnel de données MRD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 formes normales et vérification du MRD</a:t>
            </a:r>
            <a:endParaRPr lang="fr-FR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None/>
            </a:pPr>
            <a:endParaRPr lang="fr-FR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33AF9D-E604-4DDD-93E8-AB0FF2C9429E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10" name="Espace réservé du numéro de diapositive 4">
            <a:extLst>
              <a:ext uri="{FF2B5EF4-FFF2-40B4-BE49-F238E27FC236}">
                <a16:creationId xmlns:a16="http://schemas.microsoft.com/office/drawing/2014/main" id="{AD035121-7AA1-4B4C-8AA6-E36DCB135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1A515-A178-4720-A39F-C6E66748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3452"/>
            <a:ext cx="8153400" cy="896144"/>
          </a:xfrm>
        </p:spPr>
        <p:txBody>
          <a:bodyPr>
            <a:normAutofit fontScale="90000"/>
          </a:bodyPr>
          <a:lstStyle/>
          <a:p>
            <a:r>
              <a:rPr lang="fr-FR" dirty="0"/>
              <a:t>Etapes d’analyse à suivre pour la réalisation d’un modèle conceptuel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7E6AE84-25D7-486E-880E-5206C8CB698F}"/>
              </a:ext>
            </a:extLst>
          </p:cNvPr>
          <p:cNvSpPr txBox="1"/>
          <p:nvPr/>
        </p:nvSpPr>
        <p:spPr>
          <a:xfrm>
            <a:off x="464873" y="1428127"/>
            <a:ext cx="8499615" cy="85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Etape 4 : Etablir le modèle relationnel MRD/MLD</a:t>
            </a:r>
          </a:p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EA61323-7B26-426B-95AB-ECF938AC567E}"/>
              </a:ext>
            </a:extLst>
          </p:cNvPr>
          <p:cNvSpPr txBox="1"/>
          <p:nvPr/>
        </p:nvSpPr>
        <p:spPr>
          <a:xfrm>
            <a:off x="383817" y="1997839"/>
            <a:ext cx="829531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Les entités</a:t>
            </a:r>
          </a:p>
          <a:p>
            <a:endParaRPr lang="fr-FR" sz="2000" dirty="0"/>
          </a:p>
          <a:p>
            <a:r>
              <a:rPr lang="fr-FR" sz="2000" dirty="0"/>
              <a:t>L’entité induit la création d'une relation où la clé primaire est simple </a:t>
            </a:r>
          </a:p>
          <a:p>
            <a:endParaRPr lang="fr-FR" sz="2000" b="1" dirty="0"/>
          </a:p>
          <a:p>
            <a:r>
              <a:rPr lang="fr-FR" sz="2000" dirty="0"/>
              <a:t>Dans notre exemple, les entités </a:t>
            </a:r>
            <a:r>
              <a:rPr lang="fr-FR" sz="2000" b="1" dirty="0"/>
              <a:t>Produit</a:t>
            </a:r>
            <a:r>
              <a:rPr lang="fr-FR" sz="2000" dirty="0"/>
              <a:t>, </a:t>
            </a:r>
            <a:r>
              <a:rPr lang="fr-FR" sz="2000" b="1" dirty="0"/>
              <a:t>Client</a:t>
            </a:r>
            <a:r>
              <a:rPr lang="fr-FR" sz="2000" dirty="0"/>
              <a:t> et </a:t>
            </a:r>
            <a:r>
              <a:rPr lang="fr-FR" sz="2000" b="1" dirty="0"/>
              <a:t>Facture</a:t>
            </a:r>
            <a:r>
              <a:rPr lang="fr-FR" sz="2000" dirty="0"/>
              <a:t> induisent la création des relations suivantes :</a:t>
            </a:r>
          </a:p>
          <a:p>
            <a:endParaRPr lang="fr-FR" sz="2000" dirty="0"/>
          </a:p>
          <a:p>
            <a:r>
              <a:rPr lang="fr-FR" sz="2000" b="1" dirty="0"/>
              <a:t>Produit</a:t>
            </a:r>
            <a:r>
              <a:rPr lang="fr-FR" sz="2000" dirty="0"/>
              <a:t> (</a:t>
            </a:r>
            <a:r>
              <a:rPr lang="fr-FR" sz="2000" u="sng" dirty="0"/>
              <a:t>Référence</a:t>
            </a:r>
            <a:r>
              <a:rPr lang="fr-FR" sz="2000" dirty="0"/>
              <a:t>, Désignation, Prix unitaire) </a:t>
            </a:r>
          </a:p>
          <a:p>
            <a:r>
              <a:rPr lang="fr-FR" sz="2000" b="1" dirty="0"/>
              <a:t>Client</a:t>
            </a:r>
            <a:r>
              <a:rPr lang="fr-FR" sz="2000" dirty="0"/>
              <a:t> (</a:t>
            </a:r>
            <a:r>
              <a:rPr lang="fr-FR" sz="2000" u="sng" dirty="0"/>
              <a:t>N° client, </a:t>
            </a:r>
            <a:r>
              <a:rPr lang="fr-FR" sz="2000" dirty="0"/>
              <a:t>Nom client, Adresse client, CP client, Ville client) </a:t>
            </a:r>
          </a:p>
          <a:p>
            <a:r>
              <a:rPr lang="fr-FR" sz="2000" b="1" dirty="0"/>
              <a:t>Facture</a:t>
            </a:r>
            <a:r>
              <a:rPr lang="fr-FR" sz="2000" dirty="0"/>
              <a:t> (</a:t>
            </a:r>
            <a:r>
              <a:rPr lang="fr-FR" sz="2000" u="sng" dirty="0"/>
              <a:t>N° facture</a:t>
            </a:r>
            <a:r>
              <a:rPr lang="fr-FR" sz="2000" dirty="0"/>
              <a:t>, Date facture) </a:t>
            </a:r>
          </a:p>
        </p:txBody>
      </p:sp>
    </p:spTree>
    <p:extLst>
      <p:ext uri="{BB962C8B-B14F-4D97-AF65-F5344CB8AC3E}">
        <p14:creationId xmlns:p14="http://schemas.microsoft.com/office/powerpoint/2010/main" val="2331385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1A515-A178-4720-A39F-C6E66748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3452"/>
            <a:ext cx="8153400" cy="896144"/>
          </a:xfrm>
        </p:spPr>
        <p:txBody>
          <a:bodyPr>
            <a:normAutofit fontScale="90000"/>
          </a:bodyPr>
          <a:lstStyle/>
          <a:p>
            <a:r>
              <a:rPr lang="fr-FR" dirty="0"/>
              <a:t>Etapes d’analyse à suivre pour la réalisation d’un modèle conceptuel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7E6AE84-25D7-486E-880E-5206C8CB698F}"/>
              </a:ext>
            </a:extLst>
          </p:cNvPr>
          <p:cNvSpPr txBox="1"/>
          <p:nvPr/>
        </p:nvSpPr>
        <p:spPr>
          <a:xfrm>
            <a:off x="464873" y="1428127"/>
            <a:ext cx="8499615" cy="85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Etape 4 : Etablir le modèle relationnel MRD/MLD</a:t>
            </a:r>
          </a:p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EA61323-7B26-426B-95AB-ECF938AC567E}"/>
              </a:ext>
            </a:extLst>
          </p:cNvPr>
          <p:cNvSpPr txBox="1"/>
          <p:nvPr/>
        </p:nvSpPr>
        <p:spPr>
          <a:xfrm>
            <a:off x="383817" y="1997839"/>
            <a:ext cx="829531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2000" dirty="0"/>
          </a:p>
          <a:p>
            <a:r>
              <a:rPr lang="fr-FR" sz="2000" b="1" dirty="0"/>
              <a:t>Les associations CIM</a:t>
            </a:r>
          </a:p>
          <a:p>
            <a:endParaRPr lang="fr-FR" sz="2000" dirty="0"/>
          </a:p>
          <a:p>
            <a:r>
              <a:rPr lang="fr-FR" sz="2000" dirty="0"/>
              <a:t>La CIM induit la création d’une relation avec une clé primaire composée</a:t>
            </a:r>
            <a:endParaRPr lang="fr-FR" sz="2000" b="1" dirty="0"/>
          </a:p>
          <a:p>
            <a:endParaRPr lang="fr-FR" sz="2000" dirty="0"/>
          </a:p>
          <a:p>
            <a:r>
              <a:rPr lang="fr-FR" sz="2000" dirty="0"/>
              <a:t>Dans notre exemple l'association CIM </a:t>
            </a:r>
            <a:r>
              <a:rPr lang="fr-FR" sz="2000" b="1" dirty="0"/>
              <a:t>Contenir</a:t>
            </a:r>
            <a:r>
              <a:rPr lang="fr-FR" sz="2000" dirty="0"/>
              <a:t> induit la création de la relation suivante :</a:t>
            </a:r>
          </a:p>
          <a:p>
            <a:endParaRPr lang="fr-FR" sz="2000" dirty="0"/>
          </a:p>
          <a:p>
            <a:r>
              <a:rPr lang="fr-FR" sz="2000" b="1" dirty="0"/>
              <a:t>Contenir</a:t>
            </a:r>
            <a:r>
              <a:rPr lang="fr-FR" sz="2000" dirty="0"/>
              <a:t>(</a:t>
            </a:r>
            <a:r>
              <a:rPr lang="fr-FR" sz="2000" u="sng" dirty="0"/>
              <a:t>N° facture</a:t>
            </a:r>
            <a:r>
              <a:rPr lang="fr-FR" sz="2000" dirty="0"/>
              <a:t>, </a:t>
            </a:r>
            <a:r>
              <a:rPr lang="fr-FR" sz="2000" u="sng" dirty="0"/>
              <a:t>Référence</a:t>
            </a:r>
            <a:r>
              <a:rPr lang="fr-FR" sz="2000" dirty="0"/>
              <a:t>, Quantité)</a:t>
            </a:r>
          </a:p>
        </p:txBody>
      </p:sp>
    </p:spTree>
    <p:extLst>
      <p:ext uri="{BB962C8B-B14F-4D97-AF65-F5344CB8AC3E}">
        <p14:creationId xmlns:p14="http://schemas.microsoft.com/office/powerpoint/2010/main" val="70221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1A515-A178-4720-A39F-C6E66748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3452"/>
            <a:ext cx="8153400" cy="896144"/>
          </a:xfrm>
        </p:spPr>
        <p:txBody>
          <a:bodyPr>
            <a:normAutofit fontScale="90000"/>
          </a:bodyPr>
          <a:lstStyle/>
          <a:p>
            <a:r>
              <a:rPr lang="fr-FR" dirty="0"/>
              <a:t>Etapes d’analyse à suivre pour la réalisation d’un modèle conceptuel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7E6AE84-25D7-486E-880E-5206C8CB698F}"/>
              </a:ext>
            </a:extLst>
          </p:cNvPr>
          <p:cNvSpPr txBox="1"/>
          <p:nvPr/>
        </p:nvSpPr>
        <p:spPr>
          <a:xfrm>
            <a:off x="464873" y="1428127"/>
            <a:ext cx="8499615" cy="85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Etape 4 : Etablir le modèle relationnel MRD/MLD</a:t>
            </a:r>
          </a:p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EA61323-7B26-426B-95AB-ECF938AC567E}"/>
              </a:ext>
            </a:extLst>
          </p:cNvPr>
          <p:cNvSpPr txBox="1"/>
          <p:nvPr/>
        </p:nvSpPr>
        <p:spPr>
          <a:xfrm>
            <a:off x="383817" y="1997839"/>
            <a:ext cx="829531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LA contrainte CIF</a:t>
            </a:r>
          </a:p>
          <a:p>
            <a:endParaRPr lang="fr-FR" sz="1200" dirty="0"/>
          </a:p>
          <a:p>
            <a:r>
              <a:rPr lang="fr-FR" sz="2000" dirty="0"/>
              <a:t>Une CIF induit la création d'une clé étrangère qui sera ajoutée dans la relation qui a une cardinalité maximale à 1.</a:t>
            </a:r>
          </a:p>
          <a:p>
            <a:endParaRPr lang="fr-FR" sz="2000" dirty="0"/>
          </a:p>
          <a:p>
            <a:r>
              <a:rPr lang="fr-FR" sz="2000" dirty="0"/>
              <a:t>Dans notre exemple la CIF entre Facture et Client induit la création d'une clé étrangère (notée #) dans la relation Facture. </a:t>
            </a:r>
          </a:p>
          <a:p>
            <a:endParaRPr lang="fr-FR" sz="2000" dirty="0"/>
          </a:p>
          <a:p>
            <a:r>
              <a:rPr lang="fr-FR" sz="2000" dirty="0"/>
              <a:t>Celle-ci devient : Facture (</a:t>
            </a:r>
            <a:r>
              <a:rPr lang="fr-FR" sz="2000" u="sng" dirty="0"/>
              <a:t>N° facture</a:t>
            </a:r>
            <a:r>
              <a:rPr lang="fr-FR" sz="2000" dirty="0"/>
              <a:t>, Date facture, #No client) </a:t>
            </a:r>
          </a:p>
          <a:p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80660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1A515-A178-4720-A39F-C6E66748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3452"/>
            <a:ext cx="8153400" cy="896144"/>
          </a:xfrm>
        </p:spPr>
        <p:txBody>
          <a:bodyPr>
            <a:normAutofit fontScale="90000"/>
          </a:bodyPr>
          <a:lstStyle/>
          <a:p>
            <a:r>
              <a:rPr lang="fr-FR" dirty="0"/>
              <a:t>Etapes d’analyse à suivre pour la réalisation d’un modèle conceptuel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7E6AE84-25D7-486E-880E-5206C8CB698F}"/>
              </a:ext>
            </a:extLst>
          </p:cNvPr>
          <p:cNvSpPr txBox="1"/>
          <p:nvPr/>
        </p:nvSpPr>
        <p:spPr>
          <a:xfrm>
            <a:off x="457948" y="1690062"/>
            <a:ext cx="8499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Etape 4 : Etablir le modèle relationnel MRD/MLD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EA61323-7B26-426B-95AB-ECF938AC567E}"/>
              </a:ext>
            </a:extLst>
          </p:cNvPr>
          <p:cNvSpPr txBox="1"/>
          <p:nvPr/>
        </p:nvSpPr>
        <p:spPr>
          <a:xfrm>
            <a:off x="424345" y="2305615"/>
            <a:ext cx="829531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Le modèle relationnel complet est le suivant : </a:t>
            </a:r>
          </a:p>
          <a:p>
            <a:endParaRPr lang="fr-FR" sz="2000" b="1" dirty="0"/>
          </a:p>
          <a:p>
            <a:r>
              <a:rPr lang="fr-FR" sz="2000" b="1" dirty="0"/>
              <a:t>Produit</a:t>
            </a:r>
            <a:r>
              <a:rPr lang="fr-FR" sz="2000" dirty="0"/>
              <a:t> (</a:t>
            </a:r>
            <a:r>
              <a:rPr lang="fr-FR" sz="2000" u="sng" dirty="0"/>
              <a:t>Référence</a:t>
            </a:r>
            <a:r>
              <a:rPr lang="fr-FR" sz="2000" dirty="0"/>
              <a:t>, Désignation, Prix unitaire) </a:t>
            </a:r>
          </a:p>
          <a:p>
            <a:r>
              <a:rPr lang="fr-FR" sz="2000" b="1" dirty="0"/>
              <a:t>Client</a:t>
            </a:r>
            <a:r>
              <a:rPr lang="fr-FR" sz="2000" dirty="0"/>
              <a:t> (</a:t>
            </a:r>
            <a:r>
              <a:rPr lang="fr-FR" sz="2000" u="sng" dirty="0"/>
              <a:t>N° client</a:t>
            </a:r>
            <a:r>
              <a:rPr lang="fr-FR" sz="2000" dirty="0"/>
              <a:t>, Nom client, Adresse client, CP client, Ville client) </a:t>
            </a:r>
          </a:p>
          <a:p>
            <a:r>
              <a:rPr lang="fr-FR" sz="2000" b="1" dirty="0"/>
              <a:t>Facture</a:t>
            </a:r>
            <a:r>
              <a:rPr lang="fr-FR" sz="2000" dirty="0"/>
              <a:t> (</a:t>
            </a:r>
            <a:r>
              <a:rPr lang="fr-FR" sz="2000" u="sng" dirty="0"/>
              <a:t>N° facture</a:t>
            </a:r>
            <a:r>
              <a:rPr lang="fr-FR" sz="2000" dirty="0"/>
              <a:t>, Date facture, #No client) </a:t>
            </a:r>
          </a:p>
          <a:p>
            <a:r>
              <a:rPr lang="fr-FR" sz="2000" b="1" dirty="0"/>
              <a:t>Contenir </a:t>
            </a:r>
            <a:r>
              <a:rPr lang="fr-FR" sz="2000" dirty="0"/>
              <a:t>(</a:t>
            </a:r>
            <a:r>
              <a:rPr lang="fr-FR" sz="2000" u="sng" dirty="0"/>
              <a:t>N° facture, Référence</a:t>
            </a:r>
            <a:r>
              <a:rPr lang="fr-FR" sz="2000" dirty="0"/>
              <a:t>, Quantité)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985242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fr-FR" noProof="0" dirty="0"/>
              <a:t>Vérification du modèle relationnel</a:t>
            </a:r>
            <a:endParaRPr lang="fr-FR" noProof="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467544" y="16002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fr-FR" sz="3200" dirty="0"/>
              <a:t>Première forme normale</a:t>
            </a:r>
            <a:endParaRPr lang="fr-FR" altLang="fr-FR" sz="3200" noProof="0" dirty="0">
              <a:solidFill>
                <a:schemeClr val="tx1">
                  <a:lumMod val="65000"/>
                  <a:lumOff val="35000"/>
                </a:schemeClr>
              </a:solidFill>
              <a:sym typeface="Symbol" pitchFamily="18" charset="2"/>
            </a:endParaRPr>
          </a:p>
          <a:p>
            <a:r>
              <a:rPr lang="fr-FR" altLang="fr-FR" sz="2400" noProof="0" dirty="0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Une relation est en </a:t>
            </a:r>
            <a:r>
              <a:rPr lang="fr-FR" altLang="fr-FR" sz="2400" noProof="0" dirty="0">
                <a:solidFill>
                  <a:schemeClr val="accent2"/>
                </a:solidFill>
                <a:sym typeface="Symbol" pitchFamily="18" charset="2"/>
              </a:rPr>
              <a:t>1FN</a:t>
            </a:r>
            <a:r>
              <a:rPr lang="fr-FR" altLang="fr-FR" sz="2400" noProof="0" dirty="0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 si tous les attributs ne so</a:t>
            </a:r>
            <a:r>
              <a:rPr lang="fr-FR" altLang="fr-FR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nt</a:t>
            </a:r>
            <a:r>
              <a:rPr lang="fr-FR" altLang="fr-FR" sz="2400" noProof="0" dirty="0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 pas décomposables.</a:t>
            </a:r>
          </a:p>
          <a:p>
            <a:pPr>
              <a:buNone/>
            </a:pPr>
            <a:endParaRPr lang="fr-FR" altLang="fr-FR" sz="2400" noProof="0" dirty="0">
              <a:solidFill>
                <a:schemeClr val="tx1">
                  <a:lumMod val="65000"/>
                  <a:lumOff val="35000"/>
                </a:schemeClr>
              </a:solidFill>
              <a:sym typeface="Symbol" pitchFamily="18" charset="2"/>
            </a:endParaRPr>
          </a:p>
          <a:p>
            <a:r>
              <a:rPr lang="fr-FR" altLang="fr-FR" sz="2400" noProof="0" dirty="0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ex. La relation DEPARTEMENT (Nom, Adresse, Tel) n’est pas en 1FN si les attributs Noms et Adresse peuvent être du type [Jean Paul] ou [Rue de Marseille, 69003 Lyon].</a:t>
            </a:r>
          </a:p>
          <a:p>
            <a:endParaRPr lang="fr-FR" altLang="fr-FR" sz="25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None/>
            </a:pPr>
            <a:endParaRPr lang="fr-FR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C684B6-FCA2-4D9F-B558-D4B09BD38D2A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3E10F0-C308-4B08-BEEA-870B622A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7205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84081" y="1185461"/>
            <a:ext cx="8153400" cy="990600"/>
          </a:xfrm>
        </p:spPr>
        <p:txBody>
          <a:bodyPr>
            <a:normAutofit/>
          </a:bodyPr>
          <a:lstStyle/>
          <a:p>
            <a:r>
              <a:rPr lang="fr-FR" altLang="fr-FR" sz="3200" noProof="0" dirty="0"/>
              <a:t>Deuxième forme normale</a:t>
            </a:r>
            <a:endParaRPr lang="fr-FR" sz="3200" noProof="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467544" y="1988840"/>
            <a:ext cx="8153400" cy="4392488"/>
          </a:xfrm>
        </p:spPr>
        <p:txBody>
          <a:bodyPr>
            <a:normAutofit fontScale="77500" lnSpcReduction="20000"/>
          </a:bodyPr>
          <a:lstStyle/>
          <a:p>
            <a:r>
              <a:rPr lang="fr-FR" altLang="fr-FR" sz="2800" noProof="0" dirty="0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Une relation est en </a:t>
            </a:r>
            <a:r>
              <a:rPr lang="fr-FR" altLang="fr-FR" sz="2800" noProof="0" dirty="0">
                <a:solidFill>
                  <a:schemeClr val="accent2"/>
                </a:solidFill>
                <a:sym typeface="Symbol" pitchFamily="18" charset="2"/>
              </a:rPr>
              <a:t>2FN</a:t>
            </a:r>
            <a:r>
              <a:rPr lang="fr-FR" altLang="fr-FR" sz="2800" noProof="0" dirty="0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 si :</a:t>
            </a:r>
          </a:p>
          <a:p>
            <a:pPr lvl="1"/>
            <a:r>
              <a:rPr lang="fr-FR" altLang="fr-FR" sz="2800" noProof="0" dirty="0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 elle est en 1FN ;</a:t>
            </a:r>
          </a:p>
          <a:p>
            <a:pPr lvl="1"/>
            <a:r>
              <a:rPr lang="fr-FR" altLang="fr-FR" sz="2800" noProof="0" dirty="0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 tout attribut non clé primaire doit dépendre entièrement de la clé primaire (à vérifier dans le cas ou l’identifiant est composé).</a:t>
            </a:r>
          </a:p>
          <a:p>
            <a:pPr marL="365760" lvl="1" indent="0">
              <a:buNone/>
            </a:pPr>
            <a:endParaRPr lang="fr-FR" altLang="fr-FR" sz="1400" noProof="0" dirty="0">
              <a:solidFill>
                <a:schemeClr val="tx1">
                  <a:lumMod val="65000"/>
                  <a:lumOff val="35000"/>
                </a:schemeClr>
              </a:solidFill>
              <a:sym typeface="Symbol" pitchFamily="18" charset="2"/>
            </a:endParaRPr>
          </a:p>
          <a:p>
            <a:pPr marL="179388" lvl="1" indent="-179388">
              <a:buClrTx/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E</a:t>
            </a:r>
            <a:r>
              <a:rPr lang="fr-FR" altLang="fr-FR" sz="2800" noProof="0" dirty="0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x. La relation CLIENT (</a:t>
            </a:r>
            <a:r>
              <a:rPr lang="fr-FR" altLang="fr-FR" sz="2800" u="sng" noProof="0" dirty="0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NumCli</a:t>
            </a:r>
            <a:r>
              <a:rPr lang="fr-FR" altLang="fr-FR" sz="2800" noProof="0" dirty="0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, Nom, Prénom, DateNaiss, Rue, CP, Ville) est en 2FN.</a:t>
            </a:r>
          </a:p>
          <a:p>
            <a:pPr marL="365760" lvl="1" indent="0">
              <a:buNone/>
            </a:pPr>
            <a:endParaRPr lang="fr-FR" altLang="fr-FR" sz="1400" dirty="0">
              <a:sym typeface="Symbol" pitchFamily="18" charset="2"/>
            </a:endParaRPr>
          </a:p>
          <a:p>
            <a:pPr marL="179388" indent="-179388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E</a:t>
            </a:r>
            <a:r>
              <a:rPr lang="fr-FR" altLang="fr-FR" sz="2800" noProof="0" dirty="0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x. La relation COMMANDE (</a:t>
            </a:r>
            <a:r>
              <a:rPr lang="fr-FR" altLang="fr-FR" sz="2800" u="sng" noProof="0" dirty="0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NumProd, </a:t>
            </a:r>
            <a:r>
              <a:rPr lang="fr-FR" altLang="fr-FR" sz="2800" u="sng" dirty="0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NumFour</a:t>
            </a:r>
            <a:r>
              <a:rPr lang="fr-FR" altLang="fr-FR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, Quantité, </a:t>
            </a:r>
            <a:r>
              <a:rPr lang="fr-FR" altLang="fr-FR" sz="2800" noProof="0" dirty="0" err="1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VilleFour</a:t>
            </a:r>
            <a:r>
              <a:rPr lang="fr-FR" altLang="fr-FR" sz="2800" noProof="0" dirty="0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) n’est pas en 2FN car et NumFour  Ville.</a:t>
            </a:r>
          </a:p>
          <a:p>
            <a:pPr>
              <a:lnSpc>
                <a:spcPct val="90000"/>
              </a:lnSpc>
            </a:pPr>
            <a:endParaRPr lang="fr-FR" altLang="fr-FR" sz="2800" noProof="0" dirty="0">
              <a:solidFill>
                <a:schemeClr val="tx1">
                  <a:lumMod val="65000"/>
                  <a:lumOff val="35000"/>
                </a:schemeClr>
              </a:solidFill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fr-FR" altLang="fr-FR" sz="2800" noProof="0" dirty="0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La décomposition suivante donne deux relations en 2FN :</a:t>
            </a:r>
            <a:br>
              <a:rPr lang="fr-FR" altLang="fr-FR" sz="2800" noProof="0" dirty="0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</a:br>
            <a:br>
              <a:rPr lang="fr-FR" altLang="fr-FR" sz="2800" noProof="0" dirty="0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</a:br>
            <a:r>
              <a:rPr lang="fr-FR" altLang="fr-FR" sz="2800" noProof="0" dirty="0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COMMANDE (</a:t>
            </a:r>
            <a:r>
              <a:rPr lang="fr-FR" altLang="fr-FR" sz="2800" u="sng" noProof="0" dirty="0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NumProd, NumFour</a:t>
            </a:r>
            <a:r>
              <a:rPr lang="fr-FR" altLang="fr-FR" sz="2800" noProof="0" dirty="0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, Quantité)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fr-FR" sz="2800" noProof="0" dirty="0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	FOURNISSEUR (</a:t>
            </a:r>
            <a:r>
              <a:rPr lang="fr-FR" altLang="fr-FR" sz="2800" u="sng" noProof="0" dirty="0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NumFour</a:t>
            </a:r>
            <a:r>
              <a:rPr lang="fr-FR" altLang="fr-FR" sz="2800" noProof="0" dirty="0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, VilleFour)</a:t>
            </a:r>
          </a:p>
          <a:p>
            <a:pPr lvl="1"/>
            <a:endParaRPr lang="fr-FR" altLang="fr-FR" sz="2200" noProof="0" dirty="0">
              <a:solidFill>
                <a:schemeClr val="tx1">
                  <a:lumMod val="65000"/>
                  <a:lumOff val="35000"/>
                </a:schemeClr>
              </a:solidFill>
              <a:sym typeface="Symbol" pitchFamily="18" charset="2"/>
            </a:endParaRPr>
          </a:p>
          <a:p>
            <a:endParaRPr lang="fr-FR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627EA41A-D632-4D35-AD07-728ECE1F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774771-AFFB-48A8-AD7F-5AE5E638D70B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11" name="Titre 5">
            <a:extLst>
              <a:ext uri="{FF2B5EF4-FFF2-40B4-BE49-F238E27FC236}">
                <a16:creationId xmlns:a16="http://schemas.microsoft.com/office/drawing/2014/main" id="{0D13EF4E-A42D-4B7C-AD4F-8BB544512235}"/>
              </a:ext>
            </a:extLst>
          </p:cNvPr>
          <p:cNvSpPr txBox="1">
            <a:spLocks/>
          </p:cNvSpPr>
          <p:nvPr/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/>
              <a:t>Vérification du modèle relationnel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8690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467544" y="1282717"/>
            <a:ext cx="8153400" cy="897306"/>
          </a:xfrm>
        </p:spPr>
        <p:txBody>
          <a:bodyPr/>
          <a:lstStyle/>
          <a:p>
            <a:r>
              <a:rPr lang="fr-FR" altLang="fr-FR" noProof="0" dirty="0"/>
              <a:t>Troisième forme normale</a:t>
            </a:r>
            <a:endParaRPr lang="fr-FR" noProof="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467544" y="2180022"/>
            <a:ext cx="8568952" cy="391597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altLang="fr-FR" sz="2300" noProof="0" dirty="0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Une relation est en </a:t>
            </a:r>
            <a:r>
              <a:rPr lang="fr-FR" altLang="fr-FR" sz="2300" noProof="0" dirty="0">
                <a:solidFill>
                  <a:schemeClr val="accent2">
                    <a:lumMod val="75000"/>
                  </a:schemeClr>
                </a:solidFill>
                <a:sym typeface="Symbol" pitchFamily="18" charset="2"/>
              </a:rPr>
              <a:t>3FN</a:t>
            </a:r>
            <a:r>
              <a:rPr lang="fr-FR" altLang="fr-FR" sz="2300" noProof="0" dirty="0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 si :</a:t>
            </a:r>
          </a:p>
          <a:p>
            <a:pPr>
              <a:lnSpc>
                <a:spcPct val="80000"/>
              </a:lnSpc>
              <a:buNone/>
            </a:pPr>
            <a:endParaRPr lang="fr-FR" altLang="fr-FR" sz="100" noProof="0" dirty="0">
              <a:solidFill>
                <a:schemeClr val="tx1">
                  <a:lumMod val="65000"/>
                  <a:lumOff val="35000"/>
                </a:schemeClr>
              </a:solidFill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fr-FR" altLang="fr-FR" sz="2300" noProof="0" dirty="0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 </a:t>
            </a:r>
            <a:r>
              <a:rPr lang="fr-FR" altLang="fr-FR" sz="2300" noProof="1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elle est en 2FN ;</a:t>
            </a:r>
          </a:p>
          <a:p>
            <a:pPr lvl="1">
              <a:lnSpc>
                <a:spcPct val="80000"/>
              </a:lnSpc>
            </a:pPr>
            <a:r>
              <a:rPr lang="fr-FR" altLang="fr-FR" sz="2300" noProof="1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 il n’existe aucune DF entre deux attributs non clé primaire.</a:t>
            </a:r>
          </a:p>
          <a:p>
            <a:pPr>
              <a:lnSpc>
                <a:spcPct val="80000"/>
              </a:lnSpc>
            </a:pPr>
            <a:endParaRPr lang="fr-FR" altLang="fr-FR" sz="1050" noProof="1">
              <a:solidFill>
                <a:schemeClr val="tx1">
                  <a:lumMod val="65000"/>
                  <a:lumOff val="35000"/>
                </a:schemeClr>
              </a:solidFill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fr-FR" altLang="fr-FR" sz="2300" noProof="1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ex. La relation MUSIQUE (</a:t>
            </a:r>
            <a:r>
              <a:rPr lang="fr-FR" altLang="fr-FR" sz="2300" u="sng" noProof="1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NoChanson</a:t>
            </a:r>
            <a:r>
              <a:rPr lang="fr-FR" altLang="fr-FR" sz="2300" noProof="1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, #NoChanteur, NomChanteur) n’est pas en 3FN </a:t>
            </a:r>
          </a:p>
          <a:p>
            <a:pPr lvl="1">
              <a:lnSpc>
                <a:spcPct val="80000"/>
              </a:lnSpc>
            </a:pPr>
            <a:r>
              <a:rPr lang="fr-FR" altLang="fr-FR" sz="2000" noProof="1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NoChanteur  Nom </a:t>
            </a:r>
          </a:p>
          <a:p>
            <a:pPr lvl="1">
              <a:lnSpc>
                <a:spcPct val="80000"/>
              </a:lnSpc>
              <a:buNone/>
            </a:pPr>
            <a:endParaRPr lang="fr-FR" altLang="fr-FR" sz="700" noProof="1">
              <a:solidFill>
                <a:schemeClr val="tx1">
                  <a:lumMod val="65000"/>
                  <a:lumOff val="35000"/>
                </a:schemeClr>
              </a:solidFill>
              <a:sym typeface="Symbol" pitchFamily="18" charset="2"/>
            </a:endParaRPr>
          </a:p>
          <a:p>
            <a:pPr lvl="1">
              <a:lnSpc>
                <a:spcPct val="80000"/>
              </a:lnSpc>
              <a:buNone/>
            </a:pPr>
            <a:r>
              <a:rPr lang="fr-FR" altLang="fr-FR" sz="2000" noProof="1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La décomposition suivante donne deux relations en 3FN.</a:t>
            </a:r>
          </a:p>
          <a:p>
            <a:pPr lvl="2">
              <a:lnSpc>
                <a:spcPct val="80000"/>
              </a:lnSpc>
            </a:pPr>
            <a:r>
              <a:rPr lang="fr-FR" altLang="fr-FR" sz="2000" noProof="1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R1 (</a:t>
            </a:r>
            <a:r>
              <a:rPr lang="fr-FR" altLang="fr-FR" sz="2000" u="sng" noProof="1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NoChanson</a:t>
            </a:r>
            <a:r>
              <a:rPr lang="fr-FR" altLang="fr-FR" sz="2000" noProof="1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, #NoChanteur) </a:t>
            </a:r>
          </a:p>
          <a:p>
            <a:pPr lvl="2">
              <a:lnSpc>
                <a:spcPct val="80000"/>
              </a:lnSpc>
            </a:pPr>
            <a:r>
              <a:rPr lang="fr-FR" altLang="fr-FR" sz="2000" noProof="1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R2 (</a:t>
            </a:r>
            <a:r>
              <a:rPr lang="fr-FR" altLang="fr-FR" sz="2000" u="sng" noProof="1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NoChanteur</a:t>
            </a:r>
            <a:r>
              <a:rPr lang="fr-FR" altLang="fr-FR" sz="2000" noProof="1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, Nom).</a:t>
            </a:r>
          </a:p>
          <a:p>
            <a:pPr lvl="1">
              <a:buNone/>
            </a:pPr>
            <a:endParaRPr lang="fr-FR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9FD1772A-9570-4FC8-8CD2-A9934D77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C163DB-BDDD-4D24-B1EB-499F42A69069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11" name="Titre 5">
            <a:extLst>
              <a:ext uri="{FF2B5EF4-FFF2-40B4-BE49-F238E27FC236}">
                <a16:creationId xmlns:a16="http://schemas.microsoft.com/office/drawing/2014/main" id="{2BBB8566-D162-49D2-95AC-E0C389B20BCD}"/>
              </a:ext>
            </a:extLst>
          </p:cNvPr>
          <p:cNvSpPr txBox="1">
            <a:spLocks/>
          </p:cNvSpPr>
          <p:nvPr/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/>
              <a:t>Vérification du modèle relationnel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419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noProof="0" dirty="0"/>
              <a:t>Dépendances fonctionnelles</a:t>
            </a:r>
            <a:endParaRPr lang="fr-FR" noProof="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495300" y="2242268"/>
            <a:ext cx="8153400" cy="3989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altLang="fr-FR" sz="24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Soit R (X, Y, Z) une relation où X, Y, et Z sont des ensembles d’attributs. Z peut être vide.</a:t>
            </a:r>
          </a:p>
          <a:p>
            <a:pPr>
              <a:lnSpc>
                <a:spcPct val="90000"/>
              </a:lnSpc>
              <a:buNone/>
            </a:pPr>
            <a:endParaRPr lang="fr-FR" altLang="fr-FR" sz="24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fr-FR" altLang="fr-FR" sz="2400" noProof="0" dirty="0">
                <a:solidFill>
                  <a:schemeClr val="accent2"/>
                </a:solidFill>
              </a:rPr>
              <a:t>Définition : X est en dépendance fonctionnelle avec Y </a:t>
            </a:r>
            <a:r>
              <a:rPr lang="fr-FR" altLang="fr-FR" sz="2400" noProof="0" dirty="0">
                <a:solidFill>
                  <a:schemeClr val="accent1"/>
                </a:solidFill>
              </a:rPr>
              <a:t>(X </a:t>
            </a:r>
            <a:r>
              <a:rPr lang="fr-FR" altLang="fr-FR" sz="2400" noProof="0" dirty="0">
                <a:solidFill>
                  <a:schemeClr val="accent1"/>
                </a:solidFill>
                <a:sym typeface="Symbol" pitchFamily="18" charset="2"/>
              </a:rPr>
              <a:t> Y) </a:t>
            </a:r>
            <a:r>
              <a:rPr lang="fr-FR" altLang="fr-FR" sz="2400" noProof="0" dirty="0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si </a:t>
            </a:r>
            <a:r>
              <a:rPr lang="fr-FR" altLang="fr-FR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pour une </a:t>
            </a:r>
            <a:r>
              <a:rPr lang="fr-FR" altLang="fr-FR" sz="2400" noProof="0" dirty="0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valeur de X on détermine une seule valeur de Y dans la relation R.</a:t>
            </a:r>
          </a:p>
          <a:p>
            <a:pPr>
              <a:lnSpc>
                <a:spcPct val="90000"/>
              </a:lnSpc>
            </a:pPr>
            <a:endParaRPr lang="fr-FR" altLang="fr-FR" sz="2400" noProof="0" dirty="0">
              <a:solidFill>
                <a:schemeClr val="tx1">
                  <a:lumMod val="65000"/>
                  <a:lumOff val="35000"/>
                </a:schemeClr>
              </a:solidFill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fr-FR" altLang="fr-FR" sz="2400" noProof="0" dirty="0">
                <a:solidFill>
                  <a:schemeClr val="accent2"/>
                </a:solidFill>
                <a:sym typeface="Symbol" pitchFamily="18" charset="2"/>
              </a:rPr>
              <a:t>ex.</a:t>
            </a:r>
            <a:r>
              <a:rPr lang="fr-FR" altLang="fr-FR" sz="2400" noProof="0" dirty="0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 PRODUIT (NumProd, Dési, Prix)</a:t>
            </a:r>
          </a:p>
          <a:p>
            <a:pPr marL="365760" lvl="1" indent="0">
              <a:lnSpc>
                <a:spcPct val="90000"/>
              </a:lnSpc>
              <a:buNone/>
            </a:pPr>
            <a:r>
              <a:rPr lang="fr-FR" altLang="fr-FR" sz="2400" noProof="0" dirty="0">
                <a:solidFill>
                  <a:schemeClr val="accent2"/>
                </a:solidFill>
                <a:sym typeface="Symbol" pitchFamily="18" charset="2"/>
              </a:rPr>
              <a:t>   DF</a:t>
            </a:r>
            <a:r>
              <a:rPr lang="fr-FR" altLang="fr-FR" sz="2400" noProof="0" dirty="0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 possibles : </a:t>
            </a:r>
            <a:r>
              <a:rPr lang="fr-FR" altLang="fr-FR" sz="2400" noProof="0" dirty="0">
                <a:solidFill>
                  <a:schemeClr val="accent2"/>
                </a:solidFill>
              </a:rPr>
              <a:t>NumProd </a:t>
            </a:r>
            <a:r>
              <a:rPr lang="fr-FR" altLang="fr-FR" sz="2400" noProof="0" dirty="0">
                <a:solidFill>
                  <a:schemeClr val="accent2"/>
                </a:solidFill>
                <a:sym typeface="Symbol" pitchFamily="18" charset="2"/>
              </a:rPr>
              <a:t> Dési</a:t>
            </a:r>
            <a:br>
              <a:rPr lang="fr-FR" altLang="fr-FR" sz="2400" noProof="0" dirty="0">
                <a:solidFill>
                  <a:schemeClr val="accent2"/>
                </a:solidFill>
                <a:sym typeface="Symbol" pitchFamily="18" charset="2"/>
              </a:rPr>
            </a:br>
            <a:r>
              <a:rPr lang="fr-FR" altLang="fr-FR" sz="2400" noProof="0" dirty="0">
                <a:solidFill>
                  <a:schemeClr val="accent2"/>
                </a:solidFill>
                <a:sym typeface="Symbol" pitchFamily="18" charset="2"/>
              </a:rPr>
              <a:t>		      NumProd  Prix</a:t>
            </a:r>
            <a:endParaRPr lang="fr-FR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B691BD30-B8C9-4453-AD20-95C1C7F0D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68760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9" name="Titre 5">
            <a:extLst>
              <a:ext uri="{FF2B5EF4-FFF2-40B4-BE49-F238E27FC236}">
                <a16:creationId xmlns:a16="http://schemas.microsoft.com/office/drawing/2014/main" id="{A5C09033-441F-4848-A4CC-947E8E830F2A}"/>
              </a:ext>
            </a:extLst>
          </p:cNvPr>
          <p:cNvSpPr txBox="1">
            <a:spLocks/>
          </p:cNvSpPr>
          <p:nvPr/>
        </p:nvSpPr>
        <p:spPr>
          <a:xfrm>
            <a:off x="266700" y="1361113"/>
            <a:ext cx="8153400" cy="89231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2800" b="1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Dépendances fonctionnelles directes</a:t>
            </a:r>
            <a:endParaRPr lang="fr-FR" sz="2800" b="1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737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noProof="0" dirty="0"/>
              <a:t>Dépendances fonctionnelles</a:t>
            </a:r>
            <a:endParaRPr lang="fr-FR" noProof="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495300" y="2242268"/>
            <a:ext cx="8382000" cy="3989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altLang="fr-FR" sz="2400" noProof="0" dirty="0">
                <a:solidFill>
                  <a:schemeClr val="accent2"/>
                </a:solidFill>
              </a:rPr>
              <a:t>Définition : 	Pour une valeur de </a:t>
            </a:r>
            <a:r>
              <a:rPr lang="fr-FR" altLang="fr-FR" sz="2000" noProof="0" dirty="0">
                <a:solidFill>
                  <a:schemeClr val="accent2"/>
                </a:solidFill>
              </a:rPr>
              <a:t>X</a:t>
            </a:r>
            <a:r>
              <a:rPr lang="fr-FR" altLang="fr-FR" sz="2000" dirty="0">
                <a:solidFill>
                  <a:schemeClr val="accent2"/>
                </a:solidFill>
              </a:rPr>
              <a:t> ET </a:t>
            </a:r>
            <a:r>
              <a:rPr lang="fr-FR" altLang="fr-FR" sz="2000" noProof="0" dirty="0">
                <a:solidFill>
                  <a:schemeClr val="accent2"/>
                </a:solidFill>
              </a:rPr>
              <a:t>Y on a une seule valeur Z et on note </a:t>
            </a:r>
            <a:r>
              <a:rPr lang="fr-FR" altLang="fr-FR" sz="2000" noProof="0" dirty="0">
                <a:solidFill>
                  <a:schemeClr val="accent1"/>
                </a:solidFill>
              </a:rPr>
              <a:t>X,Y </a:t>
            </a:r>
            <a:r>
              <a:rPr lang="fr-FR" altLang="fr-FR" sz="2000" noProof="0" dirty="0">
                <a:solidFill>
                  <a:schemeClr val="accent1"/>
                </a:solidFill>
                <a:sym typeface="Symbol" pitchFamily="18" charset="2"/>
              </a:rPr>
              <a:t> Z</a:t>
            </a:r>
            <a:endParaRPr lang="fr-FR" altLang="fr-FR" sz="2000" noProof="0" dirty="0">
              <a:solidFill>
                <a:schemeClr val="tx1">
                  <a:lumMod val="65000"/>
                  <a:lumOff val="35000"/>
                </a:schemeClr>
              </a:solidFill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fr-FR" altLang="fr-FR" sz="2400" dirty="0">
                <a:solidFill>
                  <a:schemeClr val="accent2"/>
                </a:solidFill>
              </a:rPr>
              <a:t>		</a:t>
            </a:r>
            <a:r>
              <a:rPr lang="fr-FR" altLang="fr-FR" sz="2400" noProof="0" dirty="0">
                <a:solidFill>
                  <a:schemeClr val="accent1"/>
                </a:solidFill>
              </a:rPr>
              <a:t>		</a:t>
            </a:r>
          </a:p>
          <a:p>
            <a:pPr marL="352425" lvl="1" indent="-273050">
              <a:lnSpc>
                <a:spcPct val="90000"/>
              </a:lnSpc>
            </a:pPr>
            <a:r>
              <a:rPr lang="fr-FR" altLang="fr-FR" sz="2400" noProof="0" dirty="0">
                <a:solidFill>
                  <a:schemeClr val="accent2"/>
                </a:solidFill>
                <a:sym typeface="Symbol" pitchFamily="18" charset="2"/>
              </a:rPr>
              <a:t>Exemple :</a:t>
            </a:r>
            <a:r>
              <a:rPr lang="fr-FR" altLang="fr-FR" sz="2400" noProof="0" dirty="0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 	</a:t>
            </a:r>
            <a:r>
              <a:rPr lang="fr-FR" altLang="fr-FR" sz="2400" noProof="0" dirty="0" err="1"/>
              <a:t>N°Facture</a:t>
            </a:r>
            <a:r>
              <a:rPr lang="fr-FR" altLang="fr-FR" sz="2400" noProof="0" dirty="0"/>
              <a:t>, </a:t>
            </a:r>
            <a:r>
              <a:rPr lang="fr-FR" altLang="fr-FR" sz="2400" noProof="0" dirty="0" err="1"/>
              <a:t>Réf_Prod</a:t>
            </a:r>
            <a:r>
              <a:rPr lang="fr-FR" altLang="fr-FR" sz="2400" noProof="0" dirty="0">
                <a:sym typeface="Symbol" pitchFamily="18" charset="2"/>
              </a:rPr>
              <a:t> Qté</a:t>
            </a:r>
          </a:p>
          <a:p>
            <a:pPr marL="353695" lvl="2" indent="0">
              <a:lnSpc>
                <a:spcPct val="90000"/>
              </a:lnSpc>
              <a:buNone/>
            </a:pPr>
            <a:r>
              <a:rPr lang="fr-FR" sz="2400" dirty="0"/>
              <a:t>Pour une facture et une référence produit, il y a une seule quantité.</a:t>
            </a:r>
            <a:endParaRPr lang="fr-FR" altLang="fr-FR" sz="4000" dirty="0">
              <a:sym typeface="Symbol" pitchFamily="18" charset="2"/>
            </a:endParaRPr>
          </a:p>
          <a:p>
            <a:pPr marL="352425" lvl="1" indent="-273050">
              <a:lnSpc>
                <a:spcPct val="90000"/>
              </a:lnSpc>
            </a:pPr>
            <a:endParaRPr lang="fr-FR" altLang="fr-FR" sz="2400" noProof="0" dirty="0">
              <a:sym typeface="Symbol" pitchFamily="18" charset="2"/>
            </a:endParaRPr>
          </a:p>
          <a:p>
            <a:pPr marL="365760" lvl="1" indent="0">
              <a:lnSpc>
                <a:spcPct val="90000"/>
              </a:lnSpc>
              <a:buNone/>
            </a:pPr>
            <a:r>
              <a:rPr lang="fr-FR" altLang="fr-FR" sz="2400" noProof="0" dirty="0"/>
              <a:t>		</a:t>
            </a:r>
            <a:r>
              <a:rPr lang="fr-FR" altLang="fr-FR" sz="2400" noProof="0" dirty="0" err="1"/>
              <a:t>N°Etudiant</a:t>
            </a:r>
            <a:r>
              <a:rPr lang="fr-FR" altLang="fr-FR" sz="2400" dirty="0"/>
              <a:t>, N° Epreuve</a:t>
            </a:r>
            <a:r>
              <a:rPr lang="fr-FR" altLang="fr-FR" sz="2400" noProof="0" dirty="0">
                <a:sym typeface="Symbol" pitchFamily="18" charset="2"/>
              </a:rPr>
              <a:t> Note</a:t>
            </a:r>
          </a:p>
          <a:p>
            <a:pPr marL="365760" lvl="1" indent="0">
              <a:lnSpc>
                <a:spcPct val="90000"/>
              </a:lnSpc>
              <a:buNone/>
            </a:pPr>
            <a:r>
              <a:rPr lang="fr-FR" sz="2400" dirty="0"/>
              <a:t>Pour un Etudiant et une épreuve, il y’a une seule note.</a:t>
            </a:r>
            <a:endParaRPr lang="fr-FR" altLang="fr-FR" sz="4000" dirty="0">
              <a:sym typeface="Symbol" pitchFamily="18" charset="2"/>
            </a:endParaRPr>
          </a:p>
          <a:p>
            <a:pPr marL="365760" lvl="1" indent="0">
              <a:lnSpc>
                <a:spcPct val="90000"/>
              </a:lnSpc>
              <a:buNone/>
            </a:pPr>
            <a:endParaRPr lang="fr-FR" altLang="fr-FR" sz="2400" noProof="0" dirty="0">
              <a:sym typeface="Symbol" pitchFamily="18" charset="2"/>
            </a:endParaRPr>
          </a:p>
          <a:p>
            <a:pPr marL="365760" lvl="1" indent="0">
              <a:lnSpc>
                <a:spcPct val="90000"/>
              </a:lnSpc>
              <a:buNone/>
            </a:pPr>
            <a:endParaRPr lang="fr-FR" altLang="fr-FR" sz="2400" noProof="0" dirty="0">
              <a:sym typeface="Symbol" pitchFamily="18" charset="2"/>
            </a:endParaRPr>
          </a:p>
          <a:p>
            <a:pPr lvl="4"/>
            <a:endParaRPr lang="fr-FR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B691BD30-B8C9-4453-AD20-95C1C7F0D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68760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9" name="Titre 5">
            <a:extLst>
              <a:ext uri="{FF2B5EF4-FFF2-40B4-BE49-F238E27FC236}">
                <a16:creationId xmlns:a16="http://schemas.microsoft.com/office/drawing/2014/main" id="{A5C09033-441F-4848-A4CC-947E8E830F2A}"/>
              </a:ext>
            </a:extLst>
          </p:cNvPr>
          <p:cNvSpPr txBox="1">
            <a:spLocks/>
          </p:cNvSpPr>
          <p:nvPr/>
        </p:nvSpPr>
        <p:spPr>
          <a:xfrm>
            <a:off x="266700" y="1361113"/>
            <a:ext cx="8153400" cy="89231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2800" b="1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Dépendances fonctionnelles composées</a:t>
            </a:r>
            <a:endParaRPr lang="fr-FR" sz="2800" b="1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052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noProof="0" dirty="0"/>
              <a:t>Dépendances fonctionnelles</a:t>
            </a:r>
            <a:endParaRPr lang="fr-FR" noProof="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495300" y="2242268"/>
            <a:ext cx="8382000" cy="3989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altLang="fr-FR" sz="2400" noProof="0" dirty="0">
                <a:solidFill>
                  <a:schemeClr val="accent2"/>
                </a:solidFill>
              </a:rPr>
              <a:t>Définition : 	X est en dépendance fonctionnelle avec Y </a:t>
            </a:r>
            <a:r>
              <a:rPr lang="fr-FR" altLang="fr-FR" sz="2400" noProof="0" dirty="0">
                <a:solidFill>
                  <a:schemeClr val="accent1"/>
                </a:solidFill>
              </a:rPr>
              <a:t>(X </a:t>
            </a:r>
            <a:r>
              <a:rPr lang="fr-FR" altLang="fr-FR" sz="2400" noProof="0" dirty="0">
                <a:solidFill>
                  <a:schemeClr val="accent1"/>
                </a:solidFill>
                <a:sym typeface="Symbol" pitchFamily="18" charset="2"/>
              </a:rPr>
              <a:t> Y)</a:t>
            </a:r>
            <a:endParaRPr lang="fr-FR" altLang="fr-FR" sz="2400" noProof="0" dirty="0">
              <a:solidFill>
                <a:schemeClr val="tx1">
                  <a:lumMod val="65000"/>
                  <a:lumOff val="35000"/>
                </a:schemeClr>
              </a:solidFill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fr-FR" altLang="fr-FR" sz="2400" dirty="0">
                <a:solidFill>
                  <a:schemeClr val="accent2"/>
                </a:solidFill>
              </a:rPr>
              <a:t>		Y</a:t>
            </a:r>
            <a:r>
              <a:rPr lang="fr-FR" altLang="fr-FR" sz="2400" noProof="0" dirty="0">
                <a:solidFill>
                  <a:schemeClr val="accent2"/>
                </a:solidFill>
              </a:rPr>
              <a:t> est en dépendance fonctionnelle avec Z </a:t>
            </a:r>
            <a:r>
              <a:rPr lang="fr-FR" altLang="fr-FR" sz="2400" noProof="0" dirty="0">
                <a:solidFill>
                  <a:schemeClr val="accent1"/>
                </a:solidFill>
              </a:rPr>
              <a:t>(Y </a:t>
            </a:r>
            <a:r>
              <a:rPr lang="fr-FR" altLang="fr-FR" sz="2400" noProof="0" dirty="0">
                <a:solidFill>
                  <a:schemeClr val="accent1"/>
                </a:solidFill>
                <a:sym typeface="Symbol" pitchFamily="18" charset="2"/>
              </a:rPr>
              <a:t> Z)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altLang="fr-FR" sz="2400" dirty="0">
                <a:solidFill>
                  <a:schemeClr val="accent2"/>
                </a:solidFill>
              </a:rPr>
              <a:t>		X</a:t>
            </a:r>
            <a:r>
              <a:rPr lang="fr-FR" altLang="fr-FR" sz="2400" noProof="0" dirty="0">
                <a:solidFill>
                  <a:schemeClr val="accent2"/>
                </a:solidFill>
              </a:rPr>
              <a:t> est en dépendance fonctionnelle avec Z </a:t>
            </a:r>
            <a:r>
              <a:rPr lang="fr-FR" altLang="fr-FR" sz="2400" noProof="0" dirty="0">
                <a:solidFill>
                  <a:schemeClr val="accent1"/>
                </a:solidFill>
              </a:rPr>
              <a:t>(X </a:t>
            </a:r>
            <a:r>
              <a:rPr lang="fr-FR" altLang="fr-FR" sz="2400" noProof="0" dirty="0">
                <a:solidFill>
                  <a:schemeClr val="accent1"/>
                </a:solidFill>
                <a:sym typeface="Symbol" pitchFamily="18" charset="2"/>
              </a:rPr>
              <a:t> Z)</a:t>
            </a:r>
            <a:endParaRPr lang="fr-FR" altLang="fr-FR" sz="2400" noProof="0" dirty="0">
              <a:solidFill>
                <a:schemeClr val="tx1">
                  <a:lumMod val="65000"/>
                  <a:lumOff val="35000"/>
                </a:schemeClr>
              </a:solidFill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fr-FR" altLang="fr-FR" sz="2400" noProof="0" dirty="0">
                <a:solidFill>
                  <a:schemeClr val="accent1"/>
                </a:solidFill>
              </a:rPr>
              <a:t>		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fr-FR" altLang="fr-FR" sz="3600" b="1" noProof="0" dirty="0">
                <a:solidFill>
                  <a:schemeClr val="accent1"/>
                </a:solidFill>
              </a:rPr>
              <a:t>(</a:t>
            </a:r>
            <a:r>
              <a:rPr lang="fr-FR" altLang="fr-FR" sz="2800" b="1" noProof="0" dirty="0">
                <a:solidFill>
                  <a:schemeClr val="accent1"/>
                </a:solidFill>
              </a:rPr>
              <a:t>X </a:t>
            </a:r>
            <a:r>
              <a:rPr lang="fr-FR" altLang="fr-FR" sz="2800" b="1" noProof="0" dirty="0">
                <a:solidFill>
                  <a:schemeClr val="accent1"/>
                </a:solidFill>
                <a:sym typeface="Symbol" pitchFamily="18" charset="2"/>
              </a:rPr>
              <a:t> Z) est une </a:t>
            </a:r>
            <a:r>
              <a:rPr lang="fr-FR" altLang="fr-FR" sz="2800" b="1" dirty="0">
                <a:solidFill>
                  <a:schemeClr val="accent1"/>
                </a:solidFill>
              </a:rPr>
              <a:t>dépendance fonctionnelle transitive</a:t>
            </a:r>
            <a:endParaRPr lang="fr-FR" altLang="fr-FR" sz="3200" b="1" dirty="0">
              <a:solidFill>
                <a:schemeClr val="accent1"/>
              </a:solidFill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endParaRPr lang="fr-FR" altLang="fr-FR" sz="2400" noProof="0" dirty="0">
              <a:solidFill>
                <a:schemeClr val="tx1">
                  <a:lumMod val="65000"/>
                  <a:lumOff val="35000"/>
                </a:schemeClr>
              </a:solidFill>
              <a:sym typeface="Symbol" pitchFamily="18" charset="2"/>
            </a:endParaRPr>
          </a:p>
          <a:p>
            <a:pPr marL="352425" lvl="1" indent="-273050">
              <a:lnSpc>
                <a:spcPct val="90000"/>
              </a:lnSpc>
            </a:pPr>
            <a:r>
              <a:rPr lang="fr-FR" altLang="fr-FR" sz="2400" noProof="0" dirty="0">
                <a:solidFill>
                  <a:schemeClr val="accent2"/>
                </a:solidFill>
                <a:sym typeface="Symbol" pitchFamily="18" charset="2"/>
              </a:rPr>
              <a:t>Exemple :</a:t>
            </a:r>
            <a:r>
              <a:rPr lang="fr-FR" altLang="fr-FR" sz="2400" noProof="0" dirty="0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 	</a:t>
            </a:r>
            <a:r>
              <a:rPr lang="fr-FR" altLang="fr-FR" sz="2400" noProof="0" dirty="0"/>
              <a:t>N° Facture </a:t>
            </a:r>
            <a:r>
              <a:rPr lang="fr-FR" altLang="fr-FR" sz="2400" noProof="0" dirty="0">
                <a:sym typeface="Symbol" pitchFamily="18" charset="2"/>
              </a:rPr>
              <a:t> N° Client    	est une DFD</a:t>
            </a:r>
          </a:p>
          <a:p>
            <a:pPr marL="365760" lvl="1" indent="0">
              <a:lnSpc>
                <a:spcPct val="90000"/>
              </a:lnSpc>
              <a:buNone/>
            </a:pPr>
            <a:r>
              <a:rPr lang="fr-FR" altLang="fr-FR" sz="2400" noProof="0" dirty="0"/>
              <a:t>		N° Client </a:t>
            </a:r>
            <a:r>
              <a:rPr lang="fr-FR" altLang="fr-FR" sz="2400" noProof="0" dirty="0">
                <a:sym typeface="Symbol" pitchFamily="18" charset="2"/>
              </a:rPr>
              <a:t> Nom client 	est une DFD</a:t>
            </a:r>
          </a:p>
          <a:p>
            <a:pPr marL="365760" lvl="1" indent="0">
              <a:lnSpc>
                <a:spcPct val="90000"/>
              </a:lnSpc>
              <a:buNone/>
            </a:pPr>
            <a:r>
              <a:rPr lang="fr-FR" altLang="fr-FR" sz="2400" noProof="0" dirty="0"/>
              <a:t>		N° Facture </a:t>
            </a:r>
            <a:r>
              <a:rPr lang="fr-FR" altLang="fr-FR" sz="2400" noProof="0" dirty="0">
                <a:sym typeface="Symbol" pitchFamily="18" charset="2"/>
              </a:rPr>
              <a:t> Nom client </a:t>
            </a:r>
            <a:r>
              <a:rPr lang="fr-FR" altLang="fr-FR" sz="2400" dirty="0">
                <a:sym typeface="Symbol" pitchFamily="18" charset="2"/>
              </a:rPr>
              <a:t>	est une </a:t>
            </a:r>
            <a:r>
              <a:rPr lang="fr-FR" altLang="fr-FR" sz="2400" noProof="0" dirty="0">
                <a:sym typeface="Symbol" pitchFamily="18" charset="2"/>
              </a:rPr>
              <a:t>DFT</a:t>
            </a:r>
          </a:p>
          <a:p>
            <a:pPr marL="365760" lvl="1" indent="0">
              <a:lnSpc>
                <a:spcPct val="90000"/>
              </a:lnSpc>
              <a:buNone/>
            </a:pPr>
            <a:endParaRPr lang="fr-FR" altLang="fr-FR" sz="2400" noProof="0" dirty="0">
              <a:sym typeface="Symbol" pitchFamily="18" charset="2"/>
            </a:endParaRPr>
          </a:p>
          <a:p>
            <a:pPr lvl="4"/>
            <a:endParaRPr lang="fr-FR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B691BD30-B8C9-4453-AD20-95C1C7F0D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68760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9" name="Titre 5">
            <a:extLst>
              <a:ext uri="{FF2B5EF4-FFF2-40B4-BE49-F238E27FC236}">
                <a16:creationId xmlns:a16="http://schemas.microsoft.com/office/drawing/2014/main" id="{A5C09033-441F-4848-A4CC-947E8E830F2A}"/>
              </a:ext>
            </a:extLst>
          </p:cNvPr>
          <p:cNvSpPr txBox="1">
            <a:spLocks/>
          </p:cNvSpPr>
          <p:nvPr/>
        </p:nvSpPr>
        <p:spPr>
          <a:xfrm>
            <a:off x="266700" y="1361113"/>
            <a:ext cx="8153400" cy="89231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2800" b="1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Dépendances fonctionnelles transitives</a:t>
            </a:r>
            <a:endParaRPr lang="fr-FR" sz="2800" b="1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862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1A515-A178-4720-A39F-C6E66748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Etapes d’analyse à suivre pour la réalisation d’un modèle conceptuel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7E6AE84-25D7-486E-880E-5206C8CB698F}"/>
              </a:ext>
            </a:extLst>
          </p:cNvPr>
          <p:cNvSpPr txBox="1"/>
          <p:nvPr/>
        </p:nvSpPr>
        <p:spPr>
          <a:xfrm>
            <a:off x="756999" y="1635451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Etape 1 : Etablir le Dictionnaire des données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BA61AF8-98BA-499B-AEE9-05D77AA038BC}"/>
              </a:ext>
            </a:extLst>
          </p:cNvPr>
          <p:cNvSpPr txBox="1"/>
          <p:nvPr/>
        </p:nvSpPr>
        <p:spPr>
          <a:xfrm>
            <a:off x="467544" y="2261039"/>
            <a:ext cx="829545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  <a:buSzPct val="60000"/>
            </a:pPr>
            <a:r>
              <a:rPr lang="fr-FR" sz="2000" dirty="0"/>
              <a:t>Il s'agit de recenser les différentes données dans un tableau, en sachant que l'on distingue 3 types de données :</a:t>
            </a:r>
          </a:p>
          <a:p>
            <a:pPr>
              <a:buClr>
                <a:schemeClr val="accent2"/>
              </a:buClr>
              <a:buSzPct val="60000"/>
            </a:pPr>
            <a:endParaRPr lang="fr-FR" sz="1400" dirty="0"/>
          </a:p>
          <a:p>
            <a:pPr algn="just">
              <a:buClr>
                <a:schemeClr val="accent2"/>
              </a:buClr>
              <a:buSzPct val="60000"/>
            </a:pP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Données élémentaires </a:t>
            </a:r>
            <a:r>
              <a:rPr lang="fr-FR" sz="2000" b="1" dirty="0"/>
              <a:t>: </a:t>
            </a:r>
            <a:r>
              <a:rPr lang="fr-FR" sz="2000" dirty="0"/>
              <a:t>Elles ne sont pas obtenues par calcul à partir d'autres données. </a:t>
            </a:r>
          </a:p>
          <a:p>
            <a:pPr algn="just">
              <a:buClr>
                <a:schemeClr val="accent2"/>
              </a:buClr>
              <a:buSzPct val="60000"/>
            </a:pPr>
            <a:r>
              <a:rPr lang="fr-FR" sz="2000" dirty="0"/>
              <a:t>Exemple : On donne la quantité, le prix de l'article,….</a:t>
            </a:r>
          </a:p>
          <a:p>
            <a:pPr algn="just">
              <a:buClr>
                <a:schemeClr val="accent2"/>
              </a:buClr>
              <a:buSzPct val="60000"/>
            </a:pPr>
            <a:r>
              <a:rPr lang="fr-FR" sz="1400" dirty="0"/>
              <a:t> </a:t>
            </a:r>
            <a:endParaRPr lang="fr-FR" sz="1400" b="1" dirty="0"/>
          </a:p>
          <a:p>
            <a:pPr algn="just">
              <a:buClr>
                <a:schemeClr val="accent2"/>
              </a:buClr>
              <a:buSzPct val="60000"/>
            </a:pP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Données calculées </a:t>
            </a:r>
            <a:r>
              <a:rPr lang="fr-FR" sz="2000" b="1" dirty="0"/>
              <a:t>:</a:t>
            </a:r>
            <a:r>
              <a:rPr lang="fr-FR" sz="2000" dirty="0"/>
              <a:t> Elles résultent d'un calcul effectué à partir d'autres données. </a:t>
            </a:r>
          </a:p>
          <a:p>
            <a:pPr algn="just">
              <a:buClr>
                <a:schemeClr val="accent2"/>
              </a:buClr>
              <a:buSzPct val="60000"/>
            </a:pPr>
            <a:r>
              <a:rPr lang="fr-FR" sz="2000" dirty="0"/>
              <a:t>Exemple Le coût total est une donnée calculée (= quantité * prix unitaire ).</a:t>
            </a:r>
          </a:p>
          <a:p>
            <a:pPr algn="just">
              <a:buClr>
                <a:schemeClr val="accent2"/>
              </a:buClr>
              <a:buSzPct val="60000"/>
            </a:pPr>
            <a:endParaRPr lang="fr-FR" sz="1400" dirty="0"/>
          </a:p>
          <a:p>
            <a:pPr algn="just">
              <a:buClr>
                <a:schemeClr val="accent2"/>
              </a:buClr>
              <a:buSzPct val="60000"/>
            </a:pP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Données paramètres </a:t>
            </a:r>
            <a:r>
              <a:rPr lang="fr-FR" sz="2000" b="1" dirty="0"/>
              <a:t>:</a:t>
            </a:r>
            <a:r>
              <a:rPr lang="fr-FR" sz="2000" dirty="0"/>
              <a:t> C'est une donnée qui ne prend qu’une valeur unique. Exemple : L'entreprise s'appelle Etoile</a:t>
            </a:r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19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1A515-A178-4720-A39F-C6E66748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Etapes d’analyse à suivre pour la réalisation d’un modèle conceptuel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7E6AE84-25D7-486E-880E-5206C8CB698F}"/>
              </a:ext>
            </a:extLst>
          </p:cNvPr>
          <p:cNvSpPr txBox="1"/>
          <p:nvPr/>
        </p:nvSpPr>
        <p:spPr>
          <a:xfrm>
            <a:off x="755576" y="1423035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fr-F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9AD593E-A898-4BFC-A1CB-77F7C0CEE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46255"/>
            <a:ext cx="6552728" cy="482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7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1A515-A178-4720-A39F-C6E66748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568952" cy="990600"/>
          </a:xfrm>
        </p:spPr>
        <p:txBody>
          <a:bodyPr>
            <a:noAutofit/>
          </a:bodyPr>
          <a:lstStyle/>
          <a:p>
            <a:r>
              <a:rPr lang="fr-FR" sz="2400" dirty="0"/>
              <a:t>Etapes d’analyse à suivre pour la réalisation d’un modèle conceptuel</a:t>
            </a:r>
            <a:br>
              <a:rPr lang="fr-FR" sz="2400" dirty="0"/>
            </a:br>
            <a:r>
              <a:rPr lang="fr-FR" sz="2400" dirty="0"/>
              <a:t>Etape 1 : Dictionnaire de données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39801480-C43F-4331-9594-23E4258D2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813079"/>
              </p:ext>
            </p:extLst>
          </p:nvPr>
        </p:nvGraphicFramePr>
        <p:xfrm>
          <a:off x="683568" y="908720"/>
          <a:ext cx="7776864" cy="5861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140">
                  <a:extLst>
                    <a:ext uri="{9D8B030D-6E8A-4147-A177-3AD203B41FA5}">
                      <a16:colId xmlns:a16="http://schemas.microsoft.com/office/drawing/2014/main" val="808921492"/>
                    </a:ext>
                  </a:extLst>
                </a:gridCol>
                <a:gridCol w="2104839">
                  <a:extLst>
                    <a:ext uri="{9D8B030D-6E8A-4147-A177-3AD203B41FA5}">
                      <a16:colId xmlns:a16="http://schemas.microsoft.com/office/drawing/2014/main" val="3474775527"/>
                    </a:ext>
                  </a:extLst>
                </a:gridCol>
                <a:gridCol w="2590885">
                  <a:extLst>
                    <a:ext uri="{9D8B030D-6E8A-4147-A177-3AD203B41FA5}">
                      <a16:colId xmlns:a16="http://schemas.microsoft.com/office/drawing/2014/main" val="3343867479"/>
                    </a:ext>
                  </a:extLst>
                </a:gridCol>
              </a:tblGrid>
              <a:tr h="37511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Attributs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Règle de calcul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2229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fr-FR" sz="1200" dirty="0"/>
                        <a:t>Nom entreprise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Paramètre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3861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fr-FR" sz="1200" dirty="0"/>
                        <a:t>Adresse entreprise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Paramètre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377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fr-FR" sz="1200" dirty="0"/>
                        <a:t>CP entreprise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Paramètre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84126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fr-FR" sz="1200" dirty="0"/>
                        <a:t>Ville entreprise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Paramètre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5953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fr-FR" sz="1200" dirty="0"/>
                        <a:t>N°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Elémentaire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44922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fr-FR" sz="1200" dirty="0"/>
                        <a:t>Nom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Elémentaire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51921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Adresse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Elémentaire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540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CP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Elémentaire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23576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Ville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Elémentaire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99344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N° facture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Elémentaire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615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Date facture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Elémentaire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3367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Réf produit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Elémentaire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560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Désignation produit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Elémentaire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567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Prix unitaire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Elémentaire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1521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Quantité commandée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Elémentaire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8430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Montant brut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Calculé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Prix unitaire * Quantité commandée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8417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Total 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Calculé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Somme des montants bruts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73712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Montant TVA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Calculé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Total HT * Taux TVA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48201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TTC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Calculé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Total HT + Montant TVA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43214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Taux TVA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Paramètre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532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649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1A515-A178-4720-A39F-C6E66748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3452"/>
            <a:ext cx="8153400" cy="896144"/>
          </a:xfrm>
        </p:spPr>
        <p:txBody>
          <a:bodyPr>
            <a:normAutofit fontScale="90000"/>
          </a:bodyPr>
          <a:lstStyle/>
          <a:p>
            <a:r>
              <a:rPr lang="fr-FR" dirty="0"/>
              <a:t>Etapes d’analyse à suivre pour la réalisation d’un modèle conceptuel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7E6AE84-25D7-486E-880E-5206C8CB698F}"/>
              </a:ext>
            </a:extLst>
          </p:cNvPr>
          <p:cNvSpPr txBox="1"/>
          <p:nvPr/>
        </p:nvSpPr>
        <p:spPr>
          <a:xfrm>
            <a:off x="464873" y="1490444"/>
            <a:ext cx="8442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Etape 2 : Etablir la matrice des dépendances fonctionnelles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BA61AF8-98BA-499B-AEE9-05D77AA038BC}"/>
              </a:ext>
            </a:extLst>
          </p:cNvPr>
          <p:cNvSpPr txBox="1"/>
          <p:nvPr/>
        </p:nvSpPr>
        <p:spPr>
          <a:xfrm>
            <a:off x="485052" y="1987019"/>
            <a:ext cx="828342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  <a:buSzPct val="60000"/>
            </a:pPr>
            <a:r>
              <a:rPr lang="fr-FR" sz="2000" dirty="0"/>
              <a:t>Seules les données élémentaires sont reprises. </a:t>
            </a:r>
          </a:p>
          <a:p>
            <a:pPr>
              <a:buClr>
                <a:schemeClr val="accent2"/>
              </a:buClr>
              <a:buSzPct val="60000"/>
            </a:pPr>
            <a:endParaRPr lang="fr-FR" sz="2000" dirty="0"/>
          </a:p>
          <a:p>
            <a:pPr>
              <a:buClr>
                <a:schemeClr val="accent2"/>
              </a:buClr>
              <a:buSzPct val="60000"/>
            </a:pPr>
            <a:r>
              <a:rPr lang="fr-FR" sz="2000" dirty="0"/>
              <a:t>Et on cherche les dépendances fonctionnelles entre attributs.</a:t>
            </a:r>
          </a:p>
          <a:p>
            <a:pPr>
              <a:buClr>
                <a:schemeClr val="accent2"/>
              </a:buClr>
              <a:buSzPct val="60000"/>
            </a:pPr>
            <a:endParaRPr lang="fr-FR" sz="2000" dirty="0"/>
          </a:p>
          <a:p>
            <a:pPr>
              <a:buClr>
                <a:schemeClr val="accent2"/>
              </a:buClr>
              <a:buSzPct val="60000"/>
            </a:pPr>
            <a:r>
              <a:rPr lang="fr-FR" sz="2000" dirty="0"/>
              <a:t>On pose une question pour chaque valeur d’un attribut, existe-t-il une seule valeur d’un autre attribut? </a:t>
            </a:r>
          </a:p>
          <a:p>
            <a:pPr>
              <a:buClr>
                <a:schemeClr val="accent2"/>
              </a:buClr>
              <a:buSzPct val="60000"/>
            </a:pPr>
            <a:r>
              <a:rPr lang="fr-FR" sz="2000" dirty="0"/>
              <a:t>Dans l'affirmative, on crée une nouvelle colonne, et on inscrit le numéro de l’attribut dans l’entête de la colonne, et une croix dans la ligne correspondante.</a:t>
            </a:r>
          </a:p>
          <a:p>
            <a:pPr>
              <a:buClr>
                <a:schemeClr val="accent2"/>
              </a:buClr>
              <a:buSzPct val="60000"/>
            </a:pPr>
            <a:endParaRPr lang="fr-FR" sz="2000" dirty="0"/>
          </a:p>
          <a:p>
            <a:pPr>
              <a:buClr>
                <a:schemeClr val="accent2"/>
              </a:buClr>
              <a:buSzPct val="60000"/>
            </a:pPr>
            <a:r>
              <a:rPr lang="fr-FR" sz="2000" b="1" dirty="0"/>
              <a:t>Exemple</a:t>
            </a:r>
            <a:r>
              <a:rPr lang="fr-FR" sz="2000" dirty="0"/>
              <a:t> : </a:t>
            </a:r>
          </a:p>
          <a:p>
            <a:pPr>
              <a:buClr>
                <a:schemeClr val="accent2"/>
              </a:buClr>
              <a:buSzPct val="60000"/>
            </a:pPr>
            <a:r>
              <a:rPr lang="fr-FR" sz="2000" dirty="0"/>
              <a:t>N° Client trouve un seul </a:t>
            </a:r>
            <a:r>
              <a:rPr lang="fr-FR" sz="2000" dirty="0">
                <a:sym typeface="Wingdings" panose="05000000000000000000" pitchFamily="2" charset="2"/>
              </a:rPr>
              <a:t>Nom client</a:t>
            </a:r>
          </a:p>
          <a:p>
            <a:pPr>
              <a:buClr>
                <a:schemeClr val="accent2"/>
              </a:buClr>
              <a:buSzPct val="60000"/>
            </a:pPr>
            <a:r>
              <a:rPr lang="fr-FR" sz="2000" dirty="0">
                <a:sym typeface="Wingdings" panose="05000000000000000000" pitchFamily="2" charset="2"/>
              </a:rPr>
              <a:t>On crée une nouvelle colonne, on inscrit 1 dans l’entête de cette colonne et on inscrit une croix dans la ligne Nom client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202317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12895</TotalTime>
  <Words>2188</Words>
  <Application>Microsoft Office PowerPoint</Application>
  <PresentationFormat>Affichage à l'écran (4:3)</PresentationFormat>
  <Paragraphs>437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Calibri</vt:lpstr>
      <vt:lpstr>Tw Cen MT</vt:lpstr>
      <vt:lpstr>Wingdings</vt:lpstr>
      <vt:lpstr>Wingdings 2</vt:lpstr>
      <vt:lpstr>Médian</vt:lpstr>
      <vt:lpstr>Systemes d’information et bases de données relationnelles  </vt:lpstr>
      <vt:lpstr>Analyse et conception  d’une base de données</vt:lpstr>
      <vt:lpstr>Dépendances fonctionnelles</vt:lpstr>
      <vt:lpstr>Dépendances fonctionnelles</vt:lpstr>
      <vt:lpstr>Dépendances fonctionnelles</vt:lpstr>
      <vt:lpstr>Etapes d’analyse à suivre pour la réalisation d’un modèle conceptuel</vt:lpstr>
      <vt:lpstr>Etapes d’analyse à suivre pour la réalisation d’un modèle conceptuel</vt:lpstr>
      <vt:lpstr>Etapes d’analyse à suivre pour la réalisation d’un modèle conceptuel Etape 1 : Dictionnaire de données</vt:lpstr>
      <vt:lpstr>Etapes d’analyse à suivre pour la réalisation d’un modèle conceptuel</vt:lpstr>
      <vt:lpstr>Etapes d’analyse à suivre pour la réalisation d’un modèle conceptuel</vt:lpstr>
      <vt:lpstr>Etapes d’analyse à suivre pour la réalisation d’un modèle conceptuel</vt:lpstr>
      <vt:lpstr>Etapes d’analyse à suivre pour la réalisation d’un modèle conceptuel</vt:lpstr>
      <vt:lpstr>Etapes d’analyse à suivre pour la réalisation d’un modèle conceptuel</vt:lpstr>
      <vt:lpstr>Etapes d’analyse à suivre pour la réalisation d’un modèle conceptuel</vt:lpstr>
      <vt:lpstr>Etapes d’analyse à suivre pour la réalisation d’un modèle conceptuel</vt:lpstr>
      <vt:lpstr>Etapes d’analyse à suivre pour la réalisation d’un modèle conceptuel</vt:lpstr>
      <vt:lpstr>Etapes d’analyse à suivre pour la réalisation d’un modèle conceptuel</vt:lpstr>
      <vt:lpstr>Etapes d’analyse à suivre pour la réalisation d’un modèle conceptuel</vt:lpstr>
      <vt:lpstr>Etapes d’analyse à suivre pour la réalisation d’un modèle conceptuel</vt:lpstr>
      <vt:lpstr>Etapes d’analyse à suivre pour la réalisation d’un modèle conceptuel</vt:lpstr>
      <vt:lpstr>Etapes d’analyse à suivre pour la réalisation d’un modèle conceptuel</vt:lpstr>
      <vt:lpstr>Etapes d’analyse à suivre pour la réalisation d’un modèle conceptuel</vt:lpstr>
      <vt:lpstr>Etapes d’analyse à suivre pour la réalisation d’un modèle conceptuel</vt:lpstr>
      <vt:lpstr>Vérification du modèle relationnel</vt:lpstr>
      <vt:lpstr>Deuxième forme normale</vt:lpstr>
      <vt:lpstr>Troisième forme normale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admin</dc:creator>
  <cp:lastModifiedBy>Brahim CHETTOUH</cp:lastModifiedBy>
  <cp:revision>585</cp:revision>
  <dcterms:created xsi:type="dcterms:W3CDTF">2015-11-23T08:36:00Z</dcterms:created>
  <dcterms:modified xsi:type="dcterms:W3CDTF">2021-10-22T13:38:03Z</dcterms:modified>
</cp:coreProperties>
</file>