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9"/>
  </p:notesMasterIdLst>
  <p:sldIdLst>
    <p:sldId id="256" r:id="rId2"/>
    <p:sldId id="336" r:id="rId3"/>
    <p:sldId id="348" r:id="rId4"/>
    <p:sldId id="349" r:id="rId5"/>
    <p:sldId id="350" r:id="rId6"/>
    <p:sldId id="523" r:id="rId7"/>
    <p:sldId id="517" r:id="rId8"/>
    <p:sldId id="516" r:id="rId9"/>
    <p:sldId id="351" r:id="rId10"/>
    <p:sldId id="518" r:id="rId11"/>
    <p:sldId id="519" r:id="rId12"/>
    <p:sldId id="520" r:id="rId13"/>
    <p:sldId id="354" r:id="rId14"/>
    <p:sldId id="521" r:id="rId15"/>
    <p:sldId id="522" r:id="rId16"/>
    <p:sldId id="525" r:id="rId17"/>
    <p:sldId id="526" r:id="rId18"/>
    <p:sldId id="527" r:id="rId19"/>
    <p:sldId id="528" r:id="rId20"/>
    <p:sldId id="529" r:id="rId21"/>
    <p:sldId id="357" r:id="rId22"/>
    <p:sldId id="530" r:id="rId23"/>
    <p:sldId id="531" r:id="rId24"/>
    <p:sldId id="533" r:id="rId25"/>
    <p:sldId id="532" r:id="rId26"/>
    <p:sldId id="361" r:id="rId27"/>
    <p:sldId id="534" r:id="rId28"/>
    <p:sldId id="369" r:id="rId29"/>
    <p:sldId id="535" r:id="rId30"/>
    <p:sldId id="536" r:id="rId31"/>
    <p:sldId id="538" r:id="rId32"/>
    <p:sldId id="537" r:id="rId33"/>
    <p:sldId id="539" r:id="rId34"/>
    <p:sldId id="540" r:id="rId35"/>
    <p:sldId id="367" r:id="rId36"/>
    <p:sldId id="366" r:id="rId37"/>
    <p:sldId id="542" r:id="rId38"/>
    <p:sldId id="543" r:id="rId39"/>
    <p:sldId id="544" r:id="rId40"/>
    <p:sldId id="551" r:id="rId41"/>
    <p:sldId id="545" r:id="rId42"/>
    <p:sldId id="546" r:id="rId43"/>
    <p:sldId id="547" r:id="rId44"/>
    <p:sldId id="548" r:id="rId45"/>
    <p:sldId id="549" r:id="rId46"/>
    <p:sldId id="550" r:id="rId47"/>
    <p:sldId id="552" r:id="rId48"/>
    <p:sldId id="553" r:id="rId49"/>
    <p:sldId id="554" r:id="rId50"/>
    <p:sldId id="555" r:id="rId51"/>
    <p:sldId id="541" r:id="rId52"/>
    <p:sldId id="557" r:id="rId53"/>
    <p:sldId id="556" r:id="rId54"/>
    <p:sldId id="559" r:id="rId55"/>
    <p:sldId id="560" r:id="rId56"/>
    <p:sldId id="561" r:id="rId57"/>
    <p:sldId id="562" r:id="rId5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8" autoAdjust="0"/>
    <p:restoredTop sz="94249" autoAdjust="0"/>
  </p:normalViewPr>
  <p:slideViewPr>
    <p:cSldViewPr>
      <p:cViewPr varScale="1">
        <p:scale>
          <a:sx n="68" d="100"/>
          <a:sy n="68" d="100"/>
        </p:scale>
        <p:origin x="15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17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16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59BB7-27F1-439A-9224-D71FF8434583}" type="datetimeFigureOut">
              <a:rPr lang="fr-FR" smtClean="0"/>
              <a:t>20/10/2019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A57DB-BDE6-42B6-9A9F-236B33A4516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17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7B5B0C-69F2-4C5B-A2A5-13E5A47B6809}" type="datetimeFigureOut">
              <a:rPr lang="fr-FR" smtClean="0"/>
              <a:pPr/>
              <a:t>20/10/2019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828879-10C1-4DF3-BB09-B08F04DE87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477000" cy="4958680"/>
          </a:xfrm>
        </p:spPr>
        <p:txBody>
          <a:bodyPr>
            <a:normAutofit/>
          </a:bodyPr>
          <a:lstStyle/>
          <a:p>
            <a:r>
              <a:rPr lang="fr-FR" noProof="0" dirty="0"/>
              <a:t>Systemes d’information et bases de données relationnelles</a:t>
            </a:r>
            <a:br>
              <a:rPr lang="fr-FR" noProof="0" dirty="0"/>
            </a:br>
            <a:br>
              <a:rPr lang="fr-FR" noProof="0" dirty="0"/>
            </a:br>
            <a:r>
              <a:rPr lang="fr-FR" noProof="0" dirty="0"/>
              <a:t>L3 MIASHS-IDS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Modifications structurelles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altLang="fr-FR" sz="2000" noProof="0" dirty="0">
                <a:solidFill>
                  <a:schemeClr val="accent2"/>
                </a:solidFill>
              </a:rPr>
              <a:t>Modifications d’attributs</a:t>
            </a:r>
          </a:p>
          <a:p>
            <a:pPr>
              <a:lnSpc>
                <a:spcPct val="90000"/>
              </a:lnSpc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 TABLE nom_table MODIFY attribut TYPE (taille);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fr-FR" altLang="fr-FR" sz="2000" u="sng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</a:p>
          <a:p>
            <a:pPr>
              <a:lnSpc>
                <a:spcPct val="90000"/>
              </a:lnSpc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 TABLE Client MODIFY tel CHAR(10);</a:t>
            </a:r>
          </a:p>
          <a:p>
            <a:pPr>
              <a:lnSpc>
                <a:spcPct val="90000"/>
              </a:lnSpc>
              <a:buNone/>
            </a:pP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</a:p>
          <a:p>
            <a:pPr>
              <a:lnSpc>
                <a:spcPct val="90000"/>
              </a:lnSpc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 TABLE Employé  MODIFY Salaire MONEY;</a:t>
            </a: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E9D45-99C2-4416-BB6D-79702CE40A60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64E9A3C7-5188-4FEF-8761-58E9CA4A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542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Modifications structurelles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51344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altLang="fr-FR" sz="2000" noProof="0" dirty="0">
                <a:solidFill>
                  <a:schemeClr val="accent2"/>
                </a:solidFill>
              </a:rPr>
              <a:t>Suppression d’attributs</a:t>
            </a:r>
          </a:p>
          <a:p>
            <a:pPr>
              <a:lnSpc>
                <a:spcPct val="90000"/>
              </a:lnSpc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 TABLE </a:t>
            </a:r>
            <a:r>
              <a:rPr lang="fr-FR" altLang="fr-FR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nom_table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DROP attribut </a:t>
            </a:r>
          </a:p>
          <a:p>
            <a:pPr>
              <a:lnSpc>
                <a:spcPct val="90000"/>
              </a:lnSpc>
              <a:buNone/>
            </a:pP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fr-FR" altLang="fr-FR" sz="2000" u="sng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</a:p>
          <a:p>
            <a:pPr>
              <a:lnSpc>
                <a:spcPct val="90000"/>
              </a:lnSpc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 TABLE Client DROP </a:t>
            </a:r>
            <a:r>
              <a:rPr lang="fr-FR" altLang="fr-FR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DateNaissance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</a:p>
          <a:p>
            <a:pPr>
              <a:lnSpc>
                <a:spcPct val="90000"/>
              </a:lnSpc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 TABLE Employé DROP </a:t>
            </a:r>
            <a:r>
              <a:rPr lang="fr-FR" alt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NumService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Possible uniquement, si la relation entre la table Employé et Service est cassée.</a:t>
            </a: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E9D45-99C2-4416-BB6D-79702CE40A60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64E9A3C7-5188-4FEF-8761-58E9CA4A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630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Modifications structurelles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51344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altLang="fr-FR" sz="2000" noProof="0" dirty="0">
                <a:solidFill>
                  <a:schemeClr val="accent2"/>
                </a:solidFill>
              </a:rPr>
              <a:t>Suppression d’une table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 TABLE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nom_table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 TABLE Services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suppression est possible si la table Services n’est pas reliée à une autre table.</a:t>
            </a: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E9D45-99C2-4416-BB6D-79702CE40A60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64E9A3C7-5188-4FEF-8761-58E9CA4A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90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Mise à jour des données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251520" y="1600200"/>
            <a:ext cx="8712968" cy="4925144"/>
          </a:xfrm>
        </p:spPr>
        <p:txBody>
          <a:bodyPr>
            <a:noAutofit/>
          </a:bodyPr>
          <a:lstStyle/>
          <a:p>
            <a:r>
              <a:rPr lang="fr-FR" altLang="fr-FR" sz="2000" noProof="0" dirty="0">
                <a:solidFill>
                  <a:schemeClr val="accent2"/>
                </a:solidFill>
              </a:rPr>
              <a:t>Ajout d’un enregistrement</a:t>
            </a:r>
          </a:p>
          <a:p>
            <a:pPr marL="0" inden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</a:t>
            </a:r>
            <a:r>
              <a:rPr lang="fr-FR" alt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nom_table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(Attribut1, Attribut2, ….) VALUES (Valeur1, Valeur2,……)</a:t>
            </a:r>
            <a:r>
              <a:rPr lang="fr-FR" altLang="fr-FR" sz="2000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fr-FR" altLang="fr-FR" sz="2000" dirty="0">
                <a:solidFill>
                  <a:schemeClr val="accent2"/>
                </a:solidFill>
              </a:rPr>
              <a:t>OU</a:t>
            </a:r>
          </a:p>
          <a:p>
            <a:pPr marL="0" inden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</a:t>
            </a:r>
            <a:r>
              <a:rPr lang="fr-FR" alt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nom_table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VALUES(Valeur1, Valeur2,……) </a:t>
            </a:r>
          </a:p>
          <a:p>
            <a:pPr marL="0" inden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(Pour remplir tous les attributs)</a:t>
            </a:r>
          </a:p>
          <a:p>
            <a:pPr marL="0" indent="0">
              <a:buNone/>
            </a:pPr>
            <a:endParaRPr lang="fr-FR" altLang="fr-F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000" u="sng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 1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Produit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(400, ‘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Chemise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’, 78);</a:t>
            </a:r>
          </a:p>
          <a:p>
            <a:pPr marL="0" indent="0">
              <a:buNone/>
            </a:pPr>
            <a:endParaRPr lang="fr-FR" altLang="fr-FR" sz="7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 2</a:t>
            </a:r>
            <a:endParaRPr lang="fr-FR" altLang="fr-FR" sz="2000" u="sng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Vendeur (Nom, Prénom,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Fixe,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num_secteur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("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Femmalle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 "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emma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 0.03, NULL, 1);</a:t>
            </a:r>
          </a:p>
          <a:p>
            <a:pPr lvl="1"/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FD8C93-CAFB-4206-ABEE-BD812C8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Mise à jour des données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395536" y="1600200"/>
            <a:ext cx="8568952" cy="4495800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2200" noProof="0" dirty="0">
                <a:solidFill>
                  <a:schemeClr val="accent2"/>
                </a:solidFill>
              </a:rPr>
              <a:t>Modification de la valeur d’un attribut</a:t>
            </a:r>
            <a:endParaRPr lang="fr-FR" altLang="fr-F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2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</a:t>
            </a:r>
            <a:r>
              <a:rPr lang="fr-FR" altLang="fr-FR" sz="22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nom_table</a:t>
            </a:r>
            <a:r>
              <a:rPr lang="fr-FR" altLang="fr-FR" sz="22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Attribut=nouvelle valeur</a:t>
            </a:r>
          </a:p>
          <a:p>
            <a:pPr marL="0" indent="0">
              <a:buNone/>
            </a:pPr>
            <a:r>
              <a:rPr lang="fr-FR" altLang="fr-FR" sz="2200" dirty="0">
                <a:solidFill>
                  <a:schemeClr val="accent2"/>
                </a:solidFill>
              </a:rPr>
              <a:t>OU</a:t>
            </a:r>
          </a:p>
          <a:p>
            <a:pPr marL="0" indent="0">
              <a:buNone/>
            </a:pPr>
            <a:r>
              <a:rPr lang="fr-FR" alt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</a:t>
            </a:r>
            <a:r>
              <a:rPr lang="fr-FR" alt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nom_table</a:t>
            </a:r>
            <a:r>
              <a:rPr lang="fr-FR" alt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Attribut=nouvelle valeur WHERE conditions</a:t>
            </a:r>
          </a:p>
          <a:p>
            <a:endParaRPr lang="fr-FR" alt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200" u="sng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Employé SET salaire = 1000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Produits SET prix = prix*1,05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fr-FR" altLang="fr-FR" sz="11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Exemple3</a:t>
            </a:r>
            <a:endParaRPr lang="fr-FR" altLang="fr-FR" sz="2200" u="sng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2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Etudiant SET Nom=‘Durand’</a:t>
            </a:r>
            <a:r>
              <a:rPr lang="fr-FR" alt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sz="22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NumEtu = 333333;</a:t>
            </a:r>
          </a:p>
          <a:p>
            <a:pPr lvl="1"/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FD8C93-CAFB-4206-ABEE-BD812C8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00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Mise à jour des données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395536" y="1600200"/>
            <a:ext cx="8568952" cy="4781128"/>
          </a:xfrm>
        </p:spPr>
        <p:txBody>
          <a:bodyPr>
            <a:noAutofit/>
          </a:bodyPr>
          <a:lstStyle/>
          <a:p>
            <a:r>
              <a:rPr lang="fr-FR" altLang="fr-FR" sz="2000" noProof="0" dirty="0">
                <a:solidFill>
                  <a:schemeClr val="accent2"/>
                </a:solidFill>
              </a:rPr>
              <a:t>Suppression des enregistrements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  FROM </a:t>
            </a:r>
            <a:r>
              <a:rPr lang="fr-FR" altLang="fr-FR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nom_table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WHERE conditions</a:t>
            </a:r>
          </a:p>
          <a:p>
            <a:pPr marL="0" indent="0">
              <a:buNone/>
            </a:pPr>
            <a:r>
              <a:rPr lang="fr-FR" altLang="fr-FR" sz="2000" u="sng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</a:p>
          <a:p>
            <a:pPr marL="0" indent="0"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 FROM Etudiant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Ville = ‘Lyon’;</a:t>
            </a:r>
          </a:p>
          <a:p>
            <a:pPr lvl="1"/>
            <a:endParaRPr lang="fr-FR" sz="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</a:p>
          <a:p>
            <a:pPr marL="0" inden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 * FROM Etudiants;</a:t>
            </a:r>
          </a:p>
          <a:p>
            <a:pPr marL="0" inden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 </a:t>
            </a:r>
          </a:p>
          <a:p>
            <a:pPr marL="0" inden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 ALL FROM Etudiants; </a:t>
            </a:r>
          </a:p>
          <a:p>
            <a:pPr marL="0" inden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</a:t>
            </a:r>
          </a:p>
          <a:p>
            <a:pPr marL="79375" lvl="1" indent="-3175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TRUNCATE TABLE Etudiants;</a:t>
            </a:r>
          </a:p>
          <a:p>
            <a:pPr marL="79375" lvl="1" indent="-3175">
              <a:buNone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TRUNCATE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ré-initialise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l’auto-incrémente. Tandis que la commande DELETE ne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ré-initialise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pas l’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auto-incrément</a:t>
            </a: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9375" lvl="1" indent="-3175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9375" indent="-3175"/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FD8C93-CAFB-4206-ABEE-BD812C8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33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495800"/>
          </a:xfrm>
        </p:spPr>
        <p:txBody>
          <a:bodyPr>
            <a:normAutofit/>
          </a:bodyPr>
          <a:lstStyle/>
          <a:p>
            <a:r>
              <a:rPr lang="fr-FR" altLang="fr-FR" sz="2400" noProof="0" dirty="0">
                <a:solidFill>
                  <a:schemeClr val="accent2"/>
                </a:solidFill>
              </a:rPr>
              <a:t>Afficher tous les enregistrements d’une table :</a:t>
            </a:r>
            <a:b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</a:p>
          <a:p>
            <a:pPr marL="0" indent="0">
              <a:buNone/>
            </a:pP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FROM </a:t>
            </a:r>
            <a:r>
              <a:rPr lang="fr-FR" alt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nom_table</a:t>
            </a: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fr-FR" alt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SELECT * 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FROM Etudiants;</a:t>
            </a:r>
          </a:p>
          <a:p>
            <a:pPr lvl="1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8FFE0-9B27-4718-9B47-255B40E1F38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285138B1-62CF-4A6B-8E9D-6C9266F1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BE568777-DC20-4B86-8EEA-4CE227AFBAA9}"/>
              </a:ext>
            </a:extLst>
          </p:cNvPr>
          <p:cNvSpPr txBox="1">
            <a:spLocks/>
          </p:cNvSpPr>
          <p:nvPr/>
        </p:nvSpPr>
        <p:spPr>
          <a:xfrm>
            <a:off x="762000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/>
              <a:t>Interrogation des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64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495800"/>
          </a:xfrm>
        </p:spPr>
        <p:txBody>
          <a:bodyPr>
            <a:normAutofit/>
          </a:bodyPr>
          <a:lstStyle/>
          <a:p>
            <a:r>
              <a:rPr lang="fr-FR" altLang="fr-FR" sz="2400" dirty="0">
                <a:solidFill>
                  <a:schemeClr val="accent2"/>
                </a:solidFill>
              </a:rPr>
              <a:t>Projection - Affichage que de certains attributs</a:t>
            </a:r>
            <a:b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Attribut1, Attribut2,….</a:t>
            </a:r>
          </a:p>
          <a:p>
            <a:pPr>
              <a:buNone/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FROM </a:t>
            </a:r>
            <a:r>
              <a:rPr lang="fr-FR" alt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nom_table</a:t>
            </a: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lvl="1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SELECT Nom, Prénom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FROM Etudiants;</a:t>
            </a: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8FFE0-9B27-4718-9B47-255B40E1F38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285138B1-62CF-4A6B-8E9D-6C9266F1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4D128581-FEBE-4CCD-A10E-0B6B8BF1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3545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495800"/>
          </a:xfrm>
        </p:spPr>
        <p:txBody>
          <a:bodyPr>
            <a:normAutofit/>
          </a:bodyPr>
          <a:lstStyle/>
          <a:p>
            <a:r>
              <a:rPr lang="fr-FR" altLang="fr-FR" sz="2400" dirty="0">
                <a:solidFill>
                  <a:schemeClr val="accent2"/>
                </a:solidFill>
              </a:rPr>
              <a:t>Suppression des doublons</a:t>
            </a:r>
            <a:b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DISTINCT Attribut1, Attribut2,….</a:t>
            </a:r>
          </a:p>
          <a:p>
            <a:pPr>
              <a:buNone/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FROM </a:t>
            </a:r>
            <a:r>
              <a:rPr lang="fr-FR" alt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nom_table</a:t>
            </a: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lvl="1">
              <a:buNone/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SELECT DISTINCT Ville 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FROM Etudiants;</a:t>
            </a:r>
          </a:p>
          <a:p>
            <a:pPr>
              <a:buNone/>
            </a:pPr>
            <a:endParaRPr lang="fr-FR" alt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8FFE0-9B27-4718-9B47-255B40E1F38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285138B1-62CF-4A6B-8E9D-6C9266F1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FE9EA17B-A2E2-4DFE-A521-8DBDB4A0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9427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363538" indent="-363538"/>
            <a:r>
              <a:rPr lang="fr-FR" altLang="fr-FR" sz="2400" dirty="0">
                <a:solidFill>
                  <a:schemeClr val="accent2"/>
                </a:solidFill>
              </a:rPr>
              <a:t>Tri du résultat</a:t>
            </a:r>
            <a:b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Attribut1,Attribut2, …… [DESC]</a:t>
            </a:r>
          </a:p>
          <a:p>
            <a:pPr lvl="1">
              <a:buNone/>
            </a:pPr>
            <a:endParaRPr lang="fr-FR" altLang="fr-FR" sz="2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7313" lvl="1" indent="3175"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SELECT *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FROM Etudiants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ORDER BY Ville;</a:t>
            </a:r>
          </a:p>
          <a:p>
            <a:endParaRPr lang="fr-FR" sz="9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7313" lvl="1" indent="3175"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Tri décroissant par ville, ensuite croissant par nom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SELECT *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FROM Etudiants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ORDER BY Ville DESC, Nom;</a:t>
            </a: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8FFE0-9B27-4718-9B47-255B40E1F38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285138B1-62CF-4A6B-8E9D-6C9266F1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C06104DF-4AB3-4AFA-8257-BBE37CE6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479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Langage SQL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67544" y="1600200"/>
            <a:ext cx="8153400" cy="4495800"/>
          </a:xfrm>
        </p:spPr>
        <p:txBody>
          <a:bodyPr>
            <a:noAutofit/>
          </a:bodyPr>
          <a:lstStyle/>
          <a:p>
            <a:r>
              <a:rPr lang="fr-FR" altLang="fr-FR" sz="2000" noProof="0" dirty="0">
                <a:solidFill>
                  <a:schemeClr val="accent2"/>
                </a:solidFill>
                <a:sym typeface="Symbol" pitchFamily="18" charset="2"/>
              </a:rPr>
              <a:t>SQL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: Structured </a:t>
            </a:r>
            <a:r>
              <a:rPr lang="fr-FR" altLang="fr-FR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Query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</a:t>
            </a:r>
            <a:r>
              <a:rPr lang="fr-FR" altLang="fr-FR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Language</a:t>
            </a: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pPr>
              <a:buNone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En français langage de requête structurée</a:t>
            </a:r>
          </a:p>
          <a:p>
            <a:pPr>
              <a:buNone/>
            </a:pP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SQL permet la définition, la manipulation et le contrôle d’une base de données relationnelle. Il se base sur l’algèbre relationnelle</a:t>
            </a:r>
          </a:p>
          <a:p>
            <a:pPr>
              <a:buNone/>
            </a:pP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SQL est un standard depuis 1986</a:t>
            </a:r>
          </a:p>
          <a:p>
            <a:pPr>
              <a:buNone/>
            </a:pP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Nous adoptons dans ce chapitre la syntaxe du SQL d'Oracle (très proche de la norme)</a:t>
            </a:r>
          </a:p>
          <a:p>
            <a:pPr lvl="1"/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B1967-FE6A-4CC3-BC52-1C4D3FAD902E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A72683-D1B4-4B8E-A282-E31B6121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fr-FR" altLang="fr-FR" sz="2400" noProof="0" dirty="0">
                <a:solidFill>
                  <a:schemeClr val="accent2"/>
                </a:solidFill>
              </a:rPr>
              <a:t>Champs calculés	</a:t>
            </a: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b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Attribut1, Attribut2,….,Calcul1, Calcul2,….</a:t>
            </a:r>
          </a:p>
          <a:p>
            <a:pPr>
              <a:buNone/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FROM </a:t>
            </a:r>
            <a:r>
              <a:rPr lang="fr-FR" alt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nom_table</a:t>
            </a: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lvl="1">
              <a:buNone/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Transformation des notes sur 40 en notes sur 20</a:t>
            </a:r>
            <a:endParaRPr lang="fr-FR" altLang="fr-FR" sz="2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SELECT Nom, Prénom, Note, Note/2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FROM Etudiants;</a:t>
            </a:r>
          </a:p>
          <a:p>
            <a:pPr marL="0" indent="0">
              <a:buNone/>
              <a:tabLst>
                <a:tab pos="363538" algn="l"/>
              </a:tabLst>
            </a:pPr>
            <a:endParaRPr lang="fr-FR" alt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Calcul d’une remise de 5% sur le prix</a:t>
            </a:r>
            <a:endParaRPr lang="fr-FR" altLang="fr-FR" sz="2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SELECT Désignation, Prix, Prix*5% As [Remise]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FROM Produits;</a:t>
            </a: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8FFE0-9B27-4718-9B47-255B40E1F38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285138B1-62CF-4A6B-8E9D-6C9266F1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BB8E0928-4062-48C2-B7F4-3B4ACD69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802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95300" y="1624372"/>
            <a:ext cx="8153400" cy="49009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altLang="fr-FR" sz="2000" noProof="0" dirty="0">
                <a:solidFill>
                  <a:schemeClr val="accent2"/>
                </a:solidFill>
              </a:rPr>
              <a:t>Restriction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conditions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fr-FR" sz="7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marL="266700" indent="-266700">
              <a:spcBef>
                <a:spcPts val="0"/>
              </a:spcBef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Étudiants qui habitent à Lyon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</a:p>
          <a:p>
            <a:pPr marL="266700" indent="-26670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Etudiants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Ville = ‘Lyon’;</a:t>
            </a:r>
          </a:p>
          <a:p>
            <a:pPr lvl="1">
              <a:spcBef>
                <a:spcPts val="0"/>
              </a:spcBef>
            </a:pPr>
            <a:endParaRPr lang="fr-FR" sz="7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Les commandes passées après le 01/01/2018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Commandes	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Date &gt;= '01-01-2018’;</a:t>
            </a:r>
          </a:p>
          <a:p>
            <a:pPr marL="365125" indent="0">
              <a:spcBef>
                <a:spcPts val="0"/>
              </a:spcBef>
              <a:buNone/>
            </a:pPr>
            <a:endParaRPr lang="fr-FR" altLang="fr-F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6700" indent="-266700">
              <a:spcBef>
                <a:spcPts val="0"/>
              </a:spcBef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Exemple3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Les clients qui n’ont pas renseigné leurs numéros de téléphone</a:t>
            </a:r>
            <a:b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</a:p>
          <a:p>
            <a:pPr marL="266700" indent="-26670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FROM Clients</a:t>
            </a:r>
            <a:b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Téléphone IS NULL;</a:t>
            </a:r>
          </a:p>
          <a:p>
            <a:pPr marL="365125" indent="0">
              <a:spcBef>
                <a:spcPts val="0"/>
              </a:spcBef>
              <a:buNone/>
            </a:pP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5125" indent="0">
              <a:spcBef>
                <a:spcPts val="0"/>
              </a:spcBef>
              <a:buNone/>
            </a:pPr>
            <a:endParaRPr lang="fr-FR" altLang="fr-F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AD00E-61CA-48F8-9175-1167EC0E6B7D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FBC5C499-EF3D-4AD8-B576-77A01814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AAE3C0ED-C021-43A9-9947-96C31439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9251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fr-FR" altLang="fr-FR" sz="2400" noProof="0" dirty="0">
                <a:solidFill>
                  <a:schemeClr val="accent2"/>
                </a:solidFill>
              </a:rPr>
              <a:t>Restriction</a:t>
            </a:r>
            <a:br>
              <a:rPr lang="fr-FR" altLang="fr-FR" sz="22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8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marL="0" lvl="1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Exemple4</a:t>
            </a:r>
            <a:r>
              <a:rPr lang="fr-FR" alt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Les clients dont les noms commençant par la lettre N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Clients	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nom LIKE ‘N*’;</a:t>
            </a:r>
          </a:p>
          <a:p>
            <a:pPr marL="365125" indent="0">
              <a:spcBef>
                <a:spcPts val="0"/>
              </a:spcBef>
              <a:buNone/>
            </a:pPr>
            <a:endParaRPr lang="fr-FR" altLang="fr-F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Exemple5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Les clients dont les noms ne se terminent pas par la lettre N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Clients	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nom NOT LIKE ‘*N’;</a:t>
            </a:r>
          </a:p>
          <a:p>
            <a:pPr marL="365125" indent="0">
              <a:spcBef>
                <a:spcPts val="0"/>
              </a:spcBef>
              <a:buNone/>
            </a:pP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Exemple6</a:t>
            </a:r>
            <a:r>
              <a:rPr lang="fr-FR" alt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Les clients qui habitent sur une avenue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Clients	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Adresse LIKE ‘*avenue*’;</a:t>
            </a:r>
          </a:p>
          <a:p>
            <a:pPr marL="365125" indent="0">
              <a:spcBef>
                <a:spcPts val="0"/>
              </a:spcBef>
              <a:buNone/>
            </a:pP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Exemple7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Les prénoms des étudiants dont le nom est Dupont, Durand ou Martin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Prénom 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Etudiant</a:t>
            </a:r>
            <a:b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Prénom IN (‘Dupont’, ‘Durand’, ’Martin’);</a:t>
            </a:r>
            <a:endParaRPr lang="fr-FR" altLang="fr-F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AD00E-61CA-48F8-9175-1167EC0E6B7D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FBC5C499-EF3D-4AD8-B576-77A01814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10147FAA-718A-422B-8121-13DE8FDA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530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95300" y="1624372"/>
            <a:ext cx="8469188" cy="49009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altLang="fr-FR" sz="2000" noProof="0" dirty="0">
                <a:solidFill>
                  <a:schemeClr val="accent2"/>
                </a:solidFill>
              </a:rPr>
              <a:t>Restriction - Opérateur AND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condition1 AND condition2 AND………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fr-FR" sz="7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marL="365125" lvl="0" indent="-365125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Produit de la catégorie informatique qui ont un stock inférieur à 20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</a:p>
          <a:p>
            <a:pPr marL="36512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Produits </a:t>
            </a:r>
          </a:p>
          <a:p>
            <a:pPr marL="36512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Catégorie = 'informatique' AND stock &lt; 20;</a:t>
            </a:r>
          </a:p>
          <a:p>
            <a:pPr lvl="1">
              <a:spcBef>
                <a:spcPts val="0"/>
              </a:spcBef>
            </a:pPr>
            <a:endParaRPr lang="fr-FR" sz="7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Les produits disponibles dont le prix est compris entre  et 2 et 5 euros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Produits	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</a:t>
            </a:r>
            <a:r>
              <a:rPr lang="fr-FR" alt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Qté_Sock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&gt;0 AND </a:t>
            </a:r>
            <a:r>
              <a:rPr lang="fr-FR" altLang="fr-F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Prix&gt;=2 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 </a:t>
            </a:r>
            <a:r>
              <a:rPr lang="fr-FR" altLang="fr-F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Prix&lt;=5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365125" indent="0">
              <a:spcBef>
                <a:spcPts val="0"/>
              </a:spcBef>
              <a:buNone/>
            </a:pPr>
            <a:endParaRPr lang="fr-FR" altLang="fr-F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5125" indent="0">
              <a:spcBef>
                <a:spcPts val="0"/>
              </a:spcBef>
              <a:buNone/>
            </a:pP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5125" indent="0">
              <a:spcBef>
                <a:spcPts val="0"/>
              </a:spcBef>
              <a:buNone/>
            </a:pPr>
            <a:endParaRPr lang="fr-FR" altLang="fr-F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AD00E-61CA-48F8-9175-1167EC0E6B7D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FBC5C499-EF3D-4AD8-B576-77A01814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0E2A5B-4C54-4F22-A970-E758F650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503"/>
            <a:ext cx="65" cy="53820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868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170E082F-A1A6-4E25-80EF-35EB047F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11228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609600" y="1624372"/>
            <a:ext cx="7994848" cy="49009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altLang="fr-FR" sz="2000" noProof="0" dirty="0">
                <a:solidFill>
                  <a:schemeClr val="accent2"/>
                </a:solidFill>
              </a:rPr>
              <a:t>Restriction - Opérateur BETWEEN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Attribut BETWEEN Valeur1 AND Valeur2</a:t>
            </a:r>
          </a:p>
          <a:p>
            <a:pPr>
              <a:spcBef>
                <a:spcPts val="0"/>
              </a:spcBef>
            </a:pPr>
            <a:endParaRPr lang="fr-FR" altLang="fr-FR" sz="7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Les 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produits dont le prix est compris entre 25 et 50 euros</a:t>
            </a:r>
          </a:p>
          <a:p>
            <a:pPr marL="36512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</a:p>
          <a:p>
            <a:pPr marL="36512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Produits </a:t>
            </a:r>
          </a:p>
          <a:p>
            <a:pPr marL="36512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Prix BETWEEN 25 AND 50;</a:t>
            </a:r>
          </a:p>
          <a:p>
            <a:pPr lvl="1">
              <a:spcBef>
                <a:spcPts val="0"/>
              </a:spcBef>
            </a:pPr>
            <a:endParaRPr lang="fr-FR" sz="7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5125" indent="0">
              <a:spcBef>
                <a:spcPts val="0"/>
              </a:spcBef>
              <a:buNone/>
            </a:pPr>
            <a:endParaRPr lang="fr-FR" altLang="fr-F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Les produits dont le prix n’est pas compris entre 25 et 50 euros</a:t>
            </a:r>
          </a:p>
          <a:p>
            <a:pPr marL="36512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</a:p>
          <a:p>
            <a:pPr marL="36512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Produits </a:t>
            </a:r>
          </a:p>
          <a:p>
            <a:pPr marL="36512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Prix NOT BETWEEN 25 AND 50;</a:t>
            </a:r>
          </a:p>
          <a:p>
            <a:pPr marL="365125" indent="0">
              <a:spcBef>
                <a:spcPts val="0"/>
              </a:spcBef>
              <a:buNone/>
            </a:pP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5125" indent="0">
              <a:spcBef>
                <a:spcPts val="0"/>
              </a:spcBef>
              <a:buNone/>
            </a:pPr>
            <a:endParaRPr lang="fr-FR" altLang="fr-F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AD00E-61CA-48F8-9175-1167EC0E6B7D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FBC5C499-EF3D-4AD8-B576-77A01814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0E2A5B-4C54-4F22-A970-E758F650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503"/>
            <a:ext cx="65" cy="53820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868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76DBC27D-3EF8-497E-A844-069C8EDA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61702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95300" y="1624372"/>
            <a:ext cx="8153400" cy="49009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altLang="fr-FR" sz="2000" noProof="0" dirty="0">
                <a:solidFill>
                  <a:schemeClr val="accent2"/>
                </a:solidFill>
              </a:rPr>
              <a:t>Restriction </a:t>
            </a:r>
            <a:r>
              <a:rPr lang="fr-FR" altLang="fr-FR" sz="2000" dirty="0">
                <a:solidFill>
                  <a:schemeClr val="accent2"/>
                </a:solidFill>
              </a:rPr>
              <a:t> - </a:t>
            </a:r>
            <a:r>
              <a:rPr lang="fr-FR" altLang="fr-FR" sz="2000" noProof="0" dirty="0">
                <a:solidFill>
                  <a:schemeClr val="accent2"/>
                </a:solidFill>
              </a:rPr>
              <a:t>Opérateur OR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condition1 OR condition2 OR……… </a:t>
            </a:r>
            <a:r>
              <a:rPr lang="fr-FR" altLang="fr-FR" sz="7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>
              <a:spcBef>
                <a:spcPts val="0"/>
              </a:spcBef>
            </a:pPr>
            <a:endParaRPr lang="fr-FR" altLang="fr-FR" sz="7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-63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Les produit de la catégorie informatique ou musique.</a:t>
            </a:r>
          </a:p>
          <a:p>
            <a:pPr marL="639763" lvl="0" indent="-63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</a:p>
          <a:p>
            <a:pPr marL="639763" lvl="0" indent="-63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 Produits</a:t>
            </a:r>
          </a:p>
          <a:p>
            <a:pPr marL="639763" lvl="0" indent="-63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Catégorie = 'informatique’ OR Catégorie = ‘musique' </a:t>
            </a:r>
          </a:p>
          <a:p>
            <a:pPr marL="639763" lvl="1" indent="-6350">
              <a:spcBef>
                <a:spcPts val="0"/>
              </a:spcBef>
            </a:pPr>
            <a:endParaRPr lang="fr-FR" sz="7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50" lvl="0" indent="-63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Les Personnes habitants Lyon ou les moins de 18ans</a:t>
            </a:r>
          </a:p>
          <a:p>
            <a:pPr marL="639763" lvl="0" indent="-63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</a:p>
          <a:p>
            <a:pPr marL="639763" lvl="0" indent="-63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 Personnes</a:t>
            </a:r>
          </a:p>
          <a:p>
            <a:pPr marL="639763" lvl="0" indent="-63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Ville = ‘Lyon’ OR Age&lt;18; </a:t>
            </a:r>
          </a:p>
          <a:p>
            <a:pPr marL="365125" indent="0">
              <a:spcBef>
                <a:spcPts val="0"/>
              </a:spcBef>
              <a:buNone/>
            </a:pP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5125" indent="0">
              <a:spcBef>
                <a:spcPts val="0"/>
              </a:spcBef>
              <a:buNone/>
            </a:pPr>
            <a:endParaRPr lang="fr-FR" altLang="fr-F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AD00E-61CA-48F8-9175-1167EC0E6B7D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FBC5C499-EF3D-4AD8-B576-77A01814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0E2A5B-4C54-4F22-A970-E758F650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503"/>
            <a:ext cx="65" cy="53820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868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38F68323-5AC3-43A6-86DA-BCBE51CB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4930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8531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 altLang="fr-FR" sz="2000" dirty="0">
                <a:solidFill>
                  <a:schemeClr val="accent2"/>
                </a:solidFill>
              </a:rPr>
              <a:t>Fonctions d’agrégat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Elles opèrent sur un ensemble de valeurs</a:t>
            </a:r>
          </a:p>
          <a:p>
            <a:pPr>
              <a:lnSpc>
                <a:spcPct val="90000"/>
              </a:lnSpc>
              <a:buNone/>
            </a:pP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: Moyenne</a:t>
            </a: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VARIANCE() : Variance</a:t>
            </a: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STDDEV() : Ecart-type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SUM() : Somme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MIN() : M</a:t>
            </a:r>
            <a:r>
              <a:rPr lang="fr-FR" alt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inimum</a:t>
            </a: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MAX() : Maximum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COUNT() : Nombre de valeurs</a:t>
            </a:r>
          </a:p>
          <a:p>
            <a:pPr>
              <a:lnSpc>
                <a:spcPct val="90000"/>
              </a:lnSpc>
              <a:buNone/>
            </a:pP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D843D-77D9-4431-8581-5A326E1A7307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F5E3D5C5-FC0C-4AB6-9276-83311A76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E1C636D0-9DAB-470A-BD9A-A8A148A1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8531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altLang="fr-FR" sz="2000" dirty="0">
                <a:solidFill>
                  <a:schemeClr val="accent2"/>
                </a:solidFill>
              </a:rPr>
              <a:t>Fonctions d’agrégat</a:t>
            </a:r>
          </a:p>
          <a:p>
            <a:pPr>
              <a:spcBef>
                <a:spcPts val="0"/>
              </a:spcBef>
              <a:buNone/>
            </a:pPr>
            <a:endParaRPr lang="fr-FR" altLang="fr-FR" sz="2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 total des quantités en stock</a:t>
            </a: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SUM(</a:t>
            </a:r>
            <a:r>
              <a:rPr lang="fr-FR" altLang="fr-FR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Qté_Stock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Produits;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 nombre des clients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COUNT(</a:t>
            </a:r>
            <a:r>
              <a:rPr lang="fr-FR" alt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NumClient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     ou    SELECT COUNT(*)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Clients;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Exemple3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 nombre des clients qui ont passé des commandes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COUNT(DISTINCT </a:t>
            </a:r>
            <a:r>
              <a:rPr lang="fr-FR" alt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NumClient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Commandes;</a:t>
            </a: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D843D-77D9-4431-8581-5A326E1A7307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F5E3D5C5-FC0C-4AB6-9276-83311A76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2436818C-B4E7-49B1-9777-70ECBE4D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97506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fr-FR" altLang="fr-FR" sz="2000" dirty="0">
                <a:solidFill>
                  <a:schemeClr val="accent2"/>
                </a:solidFill>
              </a:rPr>
              <a:t>Groupement</a:t>
            </a:r>
            <a:endParaRPr lang="fr-FR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fr-FR" sz="2000" noProof="0" dirty="0">
                <a:solidFill>
                  <a:schemeClr val="accent2"/>
                </a:solidFill>
              </a:rPr>
              <a:t>GROUP BY Attribut1, Attribut2, ……….</a:t>
            </a: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 total des quantités en stock par catégorie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Catégorie, SUM(</a:t>
            </a:r>
            <a:r>
              <a:rPr lang="fr-FR" alt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Qté_Stock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Produits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 Catégorie;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 nombre de clients par ville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Ville, COUNT(*) 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Clients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 Ville;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BA55D880-F3E7-4A49-B38D-629A3CA1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323528" y="1516698"/>
            <a:ext cx="8568952" cy="5008646"/>
          </a:xfrm>
        </p:spPr>
        <p:txBody>
          <a:bodyPr>
            <a:noAutofit/>
          </a:bodyPr>
          <a:lstStyle/>
          <a:p>
            <a:r>
              <a:rPr lang="fr-FR" altLang="fr-FR" sz="2000" dirty="0">
                <a:solidFill>
                  <a:schemeClr val="accent2"/>
                </a:solidFill>
              </a:rPr>
              <a:t>Groupement</a:t>
            </a:r>
            <a:endParaRPr lang="fr-FR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accent2"/>
                </a:solidFill>
              </a:rPr>
              <a:t>   </a:t>
            </a:r>
            <a:r>
              <a:rPr lang="fr-FR" sz="2000" noProof="0" dirty="0">
                <a:solidFill>
                  <a:schemeClr val="accent2"/>
                </a:solidFill>
              </a:rPr>
              <a:t>HAVING Conditions</a:t>
            </a: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Conditions sur un résultat de groupement (Conditions a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posteriori)</a:t>
            </a: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fr-FR" altLang="fr-FR" sz="500" dirty="0">
              <a:solidFill>
                <a:schemeClr val="accent1">
                  <a:lumMod val="75000"/>
                </a:schemeClr>
              </a:solidFill>
              <a:sym typeface="Symbol" pitchFamily="18" charset="2"/>
            </a:endParaRPr>
          </a:p>
          <a:p>
            <a:pPr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(WHERE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 : évaluation des conditions a priori)</a:t>
            </a: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fr-FR" altLang="fr-FR" sz="3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2"/>
                </a:solidFill>
              </a:rPr>
              <a:t>Attention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La clause HAVING ne s’utilise qu’avec GROUP BY</a:t>
            </a:r>
          </a:p>
          <a:p>
            <a:pPr>
              <a:spcBef>
                <a:spcPts val="0"/>
              </a:spcBef>
              <a:buNone/>
            </a:pPr>
            <a:endParaRPr lang="fr-FR" altLang="fr-FR" sz="3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 total des quantités en stock comprise entre 5 et 20 par catégorie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Catégorie, SUM(</a:t>
            </a:r>
            <a:r>
              <a:rPr lang="fr-FR" altLang="fr-F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Qté_Stock</a:t>
            </a:r>
            <a:r>
              <a:rPr lang="fr-FR" altLang="fr-F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Produits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 Catégorie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 SUM(</a:t>
            </a:r>
            <a:r>
              <a:rPr lang="fr-FR" altLang="fr-F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Qté_Stock</a:t>
            </a:r>
            <a:r>
              <a:rPr lang="fr-FR" altLang="fr-F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 BETWEEN 5 AND 20;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endParaRPr lang="fr-FR" altLang="fr-FR" sz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Les villes où le nombre de client est supérieur à 70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Ville, COUNT(*) 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Clients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 Ville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 COUNT(*)&gt;70;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6E53E2BF-2C6A-4650-9E93-E81AFC78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4130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Types de données principaux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: entier 4 octets</a:t>
            </a:r>
          </a:p>
          <a:p>
            <a:endParaRPr lang="fr-FR" altLang="fr-FR" sz="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NUMBER(n, m) </a:t>
            </a:r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 DECIMAL(n, m) </a:t>
            </a:r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nombre réel à n chiffres au total (virgule comprise) et m chiffres après la virgule</a:t>
            </a:r>
          </a:p>
          <a:p>
            <a:endParaRPr lang="fr-FR" altLang="fr-FR" sz="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alt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CHAR(n) chaîne de caractères de taille fixe n</a:t>
            </a:r>
          </a:p>
          <a:p>
            <a:endParaRPr lang="fr-FR" altLang="fr-FR" sz="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VARCHAR(n) : chaîne de caractères de taille variable, taille maximale n</a:t>
            </a:r>
          </a:p>
          <a:p>
            <a:endParaRPr lang="fr-FR" altLang="fr-FR" sz="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altLang="fr-FR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: date au format ‘JJ-MM-AAAA’</a:t>
            </a:r>
          </a:p>
          <a:p>
            <a:endParaRPr lang="fr-FR" altLang="fr-FR" sz="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 : Vrai/Faux</a:t>
            </a:r>
          </a:p>
          <a:p>
            <a:endParaRPr lang="fr-FR" alt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10438-F788-4ABC-9D75-BE53E4F740F1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7D1F5913-4B7F-4013-BDF2-FD0D2956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269081" y="1516698"/>
            <a:ext cx="8640960" cy="4925144"/>
          </a:xfrm>
        </p:spPr>
        <p:txBody>
          <a:bodyPr>
            <a:noAutofit/>
          </a:bodyPr>
          <a:lstStyle/>
          <a:p>
            <a:r>
              <a:rPr lang="fr-FR" altLang="fr-FR" sz="2000" dirty="0">
                <a:solidFill>
                  <a:schemeClr val="accent2"/>
                </a:solidFill>
              </a:rPr>
              <a:t>Jointure interne :</a:t>
            </a:r>
            <a:r>
              <a:rPr lang="fr-FR" sz="2000" noProof="0" dirty="0">
                <a:solidFill>
                  <a:schemeClr val="accent2"/>
                </a:solidFill>
              </a:rPr>
              <a:t> INNER JOIN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2"/>
                </a:solidFill>
              </a:rPr>
              <a:t>Les enregistrements qui se croisent dans toutes les tables (Intersection</a:t>
            </a:r>
            <a:r>
              <a:rPr lang="fr-FR" sz="1800" dirty="0">
                <a:solidFill>
                  <a:schemeClr val="accent2"/>
                </a:solidFill>
              </a:rPr>
              <a:t>)</a:t>
            </a:r>
            <a:endParaRPr lang="fr-FR" sz="1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fr-FR" altLang="fr-F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Soit le MRD suivant :</a:t>
            </a:r>
          </a:p>
          <a:p>
            <a:pPr>
              <a:spcBef>
                <a:spcPts val="0"/>
              </a:spcBef>
              <a:buNone/>
            </a:pPr>
            <a:endParaRPr lang="fr-FR" altLang="fr-F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fr-FR" altLang="fr-FR" sz="1800" noProof="1"/>
              <a:t>Etudiants (</a:t>
            </a:r>
            <a:r>
              <a:rPr lang="fr-FR" altLang="fr-FR" sz="1800" u="sng" noProof="1"/>
              <a:t>NumEtu</a:t>
            </a:r>
            <a:r>
              <a:rPr lang="fr-FR" altLang="fr-FR" sz="1800" noProof="1"/>
              <a:t>, Nom, Prénom, DateNaiss, Rue, CP, Ville)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800" noProof="1"/>
              <a:t>Matieres (</a:t>
            </a:r>
            <a:r>
              <a:rPr lang="fr-FR" altLang="fr-FR" sz="1800" u="sng" noProof="1"/>
              <a:t>CodeMat</a:t>
            </a:r>
            <a:r>
              <a:rPr lang="fr-FR" altLang="fr-FR" sz="1800" noProof="1"/>
              <a:t>, Intitulé)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800" noProof="1"/>
              <a:t>Epreuves (</a:t>
            </a:r>
            <a:r>
              <a:rPr lang="fr-FR" altLang="fr-FR" sz="1800" u="sng" noProof="1"/>
              <a:t>CodeEpreuve</a:t>
            </a:r>
            <a:r>
              <a:rPr lang="fr-FR" altLang="fr-FR" sz="1800" noProof="1"/>
              <a:t>, Date, Lieu, #CodeMat)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800" noProof="1"/>
              <a:t>Passe (</a:t>
            </a:r>
            <a:r>
              <a:rPr lang="fr-FR" altLang="fr-FR" sz="1800" u="sng" noProof="1"/>
              <a:t>#NumEtu, #CodeEpreuve</a:t>
            </a:r>
            <a:r>
              <a:rPr lang="fr-FR" altLang="fr-FR" sz="1800" noProof="1"/>
              <a:t>, Note)</a:t>
            </a:r>
          </a:p>
          <a:p>
            <a:pPr>
              <a:spcBef>
                <a:spcPts val="0"/>
              </a:spcBef>
              <a:buNone/>
            </a:pPr>
            <a:endParaRPr lang="fr-FR" altLang="fr-FR" sz="8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fr-FR" altLang="fr-FR" sz="1800" u="sng" dirty="0"/>
              <a:t>Exemple1</a:t>
            </a:r>
            <a:r>
              <a:rPr lang="fr-FR" altLang="fr-FR" sz="1800" dirty="0"/>
              <a:t> : Les notes des étudiants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SELECT Nom, Prénom, Note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FROM Etudiants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INNER JOIN Passe ON </a:t>
            </a:r>
            <a:r>
              <a:rPr lang="fr-FR" altLang="fr-FR" sz="1800" dirty="0" err="1"/>
              <a:t>Etudiants.NumEtu</a:t>
            </a:r>
            <a:r>
              <a:rPr lang="fr-FR" altLang="fr-FR" sz="1800" dirty="0"/>
              <a:t>=Passe.#</a:t>
            </a:r>
            <a:r>
              <a:rPr lang="fr-FR" altLang="fr-FR" sz="1800" dirty="0" err="1"/>
              <a:t>NumEtu</a:t>
            </a:r>
            <a:r>
              <a:rPr lang="fr-FR" altLang="fr-FR" sz="1800" dirty="0"/>
              <a:t>;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endParaRPr lang="fr-FR" altLang="fr-FR" sz="600" dirty="0"/>
          </a:p>
          <a:p>
            <a:pPr>
              <a:spcBef>
                <a:spcPts val="0"/>
              </a:spcBef>
              <a:buNone/>
            </a:pPr>
            <a:r>
              <a:rPr lang="fr-FR" altLang="fr-FR" sz="1800" u="sng" dirty="0"/>
              <a:t>Exemple2</a:t>
            </a:r>
            <a:r>
              <a:rPr lang="fr-FR" altLang="fr-FR" sz="1800" dirty="0"/>
              <a:t> : Utilisation d’alias pour alléger l’écriture (Reprise Exemple1)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SELECT Nom, Prénom, Note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FROM Etudiants 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INNER JOIN Passe P ON </a:t>
            </a:r>
            <a:r>
              <a:rPr lang="fr-FR" altLang="fr-FR" sz="1800" dirty="0" err="1"/>
              <a:t>E.NumEtu</a:t>
            </a:r>
            <a:r>
              <a:rPr lang="fr-FR" altLang="fr-FR" sz="1800" dirty="0"/>
              <a:t>=P.#</a:t>
            </a:r>
            <a:r>
              <a:rPr lang="fr-FR" altLang="fr-FR" sz="1800" dirty="0" err="1"/>
              <a:t>NumEtu</a:t>
            </a:r>
            <a:r>
              <a:rPr lang="fr-FR" altLang="fr-FR" sz="1800" dirty="0"/>
              <a:t>;</a:t>
            </a:r>
          </a:p>
          <a:p>
            <a:endParaRPr lang="fr-FR" sz="1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93E0CA88-F945-4705-AE4B-21627B54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22526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269081" y="1516698"/>
            <a:ext cx="8640960" cy="49251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altLang="fr-FR" sz="1800" dirty="0">
                <a:solidFill>
                  <a:schemeClr val="accent2"/>
                </a:solidFill>
              </a:rPr>
              <a:t>Jointure interne :</a:t>
            </a:r>
            <a:r>
              <a:rPr lang="fr-FR" sz="1800" noProof="0" dirty="0">
                <a:solidFill>
                  <a:schemeClr val="accent2"/>
                </a:solidFill>
              </a:rPr>
              <a:t> 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endParaRPr lang="fr-FR" altLang="fr-FR" sz="600" dirty="0"/>
          </a:p>
          <a:p>
            <a:pPr marL="0" indent="0">
              <a:spcBef>
                <a:spcPts val="0"/>
              </a:spcBef>
              <a:buNone/>
            </a:pPr>
            <a:r>
              <a:rPr lang="fr-FR" altLang="fr-FR" sz="1800" u="sng" dirty="0"/>
              <a:t>Exemple3</a:t>
            </a:r>
            <a:r>
              <a:rPr lang="fr-FR" altLang="fr-FR" sz="1800" dirty="0"/>
              <a:t> : Les intitulés des matières avec leurs notes et dates passées par les étudiants</a:t>
            </a:r>
          </a:p>
          <a:p>
            <a:pPr marL="342900" indent="22225">
              <a:spcBef>
                <a:spcPts val="0"/>
              </a:spcBef>
              <a:buNone/>
            </a:pPr>
            <a:r>
              <a:rPr lang="fr-FR" altLang="fr-FR" sz="1800" dirty="0"/>
              <a:t>SELECT </a:t>
            </a:r>
            <a:r>
              <a:rPr lang="fr-FR" altLang="fr-FR" sz="1800" dirty="0" err="1"/>
              <a:t>E.NumEtu</a:t>
            </a:r>
            <a:r>
              <a:rPr lang="fr-FR" altLang="fr-FR" sz="1800" dirty="0"/>
              <a:t>, Nom, Prénom, Intitulé, Date, Note</a:t>
            </a:r>
          </a:p>
          <a:p>
            <a:pPr marL="342900" indent="22225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FROM Etudiants E</a:t>
            </a:r>
          </a:p>
          <a:p>
            <a:pPr marL="342900" indent="22225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INNER JOIN Passe P ON P.#</a:t>
            </a:r>
            <a:r>
              <a:rPr lang="fr-FR" altLang="fr-FR" sz="1800" dirty="0" err="1"/>
              <a:t>NumEtu</a:t>
            </a:r>
            <a:r>
              <a:rPr lang="fr-FR" altLang="fr-FR" sz="1800" dirty="0"/>
              <a:t>=</a:t>
            </a:r>
            <a:r>
              <a:rPr lang="fr-FR" altLang="fr-FR" sz="1800" dirty="0" err="1"/>
              <a:t>E.NumEtu</a:t>
            </a:r>
            <a:endParaRPr lang="fr-FR" altLang="fr-FR" sz="1800" dirty="0"/>
          </a:p>
          <a:p>
            <a:pPr marL="342900" indent="22225">
              <a:spcBef>
                <a:spcPts val="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fr-FR" altLang="fr-FR" sz="1800" dirty="0"/>
              <a:t>INNER JOIN Epreuves  V ON </a:t>
            </a:r>
            <a:r>
              <a:rPr lang="fr-FR" altLang="fr-FR" sz="1800" dirty="0" err="1"/>
              <a:t>V.CodeEpreuve</a:t>
            </a:r>
            <a:r>
              <a:rPr lang="fr-FR" altLang="fr-FR" sz="1800" dirty="0"/>
              <a:t>=P.#</a:t>
            </a:r>
            <a:r>
              <a:rPr lang="fr-FR" altLang="fr-FR" sz="1800" dirty="0" err="1"/>
              <a:t>CodeEpreuve</a:t>
            </a:r>
            <a:endParaRPr lang="fr-FR" altLang="fr-FR" sz="1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22225">
              <a:spcBef>
                <a:spcPts val="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fr-FR" altLang="fr-FR" sz="1800" dirty="0"/>
              <a:t>INNER JOIN Matières M ON </a:t>
            </a:r>
            <a:r>
              <a:rPr lang="fr-FR" altLang="fr-FR" sz="1800" dirty="0" err="1"/>
              <a:t>M.CodeMat</a:t>
            </a:r>
            <a:r>
              <a:rPr lang="fr-FR" altLang="fr-FR" sz="1800" dirty="0"/>
              <a:t>=V.#</a:t>
            </a:r>
            <a:r>
              <a:rPr lang="fr-FR" altLang="fr-FR" sz="1800" dirty="0" err="1"/>
              <a:t>CodeMat</a:t>
            </a:r>
            <a:r>
              <a:rPr lang="fr-FR" altLang="fr-FR" sz="1800" dirty="0"/>
              <a:t>;</a:t>
            </a:r>
            <a:endParaRPr lang="fr-FR" sz="1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fr-FR" sz="1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800" b="1" u="sng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Attention</a:t>
            </a:r>
            <a:r>
              <a:rPr lang="fr-FR" sz="18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Il faut indiquer le nom de la table pour afficher un attribut qui se trouve dans plusieurs tables.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E0918D50-7A3F-4B12-969F-AC0AAB96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36286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269081" y="1516698"/>
            <a:ext cx="8640960" cy="49251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altLang="fr-FR" sz="1800" dirty="0">
                <a:solidFill>
                  <a:schemeClr val="accent2"/>
                </a:solidFill>
              </a:rPr>
              <a:t>Jointure interne :</a:t>
            </a:r>
            <a:r>
              <a:rPr lang="fr-FR" sz="1800" noProof="0" dirty="0">
                <a:solidFill>
                  <a:schemeClr val="accent2"/>
                </a:solidFill>
              </a:rPr>
              <a:t> SQL1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endParaRPr lang="fr-FR" altLang="fr-FR" sz="600" dirty="0"/>
          </a:p>
          <a:p>
            <a:pPr>
              <a:spcBef>
                <a:spcPts val="0"/>
              </a:spcBef>
              <a:buNone/>
            </a:pPr>
            <a:r>
              <a:rPr lang="fr-FR" altLang="fr-FR" sz="1800" u="sng" dirty="0"/>
              <a:t>Exemple4</a:t>
            </a:r>
            <a:r>
              <a:rPr lang="fr-FR" altLang="fr-FR" sz="1800" dirty="0"/>
              <a:t> : Reprise Exemple1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SELECT Nom, Prénom, Note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FROM Etudiants E, Passe P 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WHERE </a:t>
            </a:r>
            <a:r>
              <a:rPr lang="fr-FR" altLang="fr-FR" sz="1800" dirty="0" err="1"/>
              <a:t>E.NumEtu</a:t>
            </a:r>
            <a:r>
              <a:rPr lang="fr-FR" altLang="fr-FR" sz="1800" dirty="0"/>
              <a:t>=P.#</a:t>
            </a:r>
            <a:r>
              <a:rPr lang="fr-FR" altLang="fr-FR" sz="1800" dirty="0" err="1"/>
              <a:t>NumEtu</a:t>
            </a:r>
            <a:r>
              <a:rPr lang="fr-FR" altLang="fr-FR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fr-FR" altLang="fr-FR" sz="1800" u="sng" dirty="0"/>
          </a:p>
          <a:p>
            <a:pPr marL="0" indent="0">
              <a:spcBef>
                <a:spcPts val="0"/>
              </a:spcBef>
              <a:buNone/>
            </a:pPr>
            <a:r>
              <a:rPr lang="fr-FR" altLang="fr-FR" sz="1800" u="sng" dirty="0"/>
              <a:t>Exemple5</a:t>
            </a:r>
            <a:r>
              <a:rPr lang="fr-FR" altLang="fr-FR" sz="1800" dirty="0"/>
              <a:t> : Reprise Exemple3</a:t>
            </a:r>
          </a:p>
          <a:p>
            <a:pPr marL="342900" indent="22225">
              <a:spcBef>
                <a:spcPts val="0"/>
              </a:spcBef>
              <a:buNone/>
            </a:pPr>
            <a:r>
              <a:rPr lang="fr-FR" altLang="fr-FR" sz="1800" dirty="0"/>
              <a:t>SELECT </a:t>
            </a:r>
            <a:r>
              <a:rPr lang="fr-FR" altLang="fr-FR" sz="1800" dirty="0" err="1"/>
              <a:t>E.NumEtu</a:t>
            </a:r>
            <a:r>
              <a:rPr lang="fr-FR" altLang="fr-FR" sz="1800" dirty="0"/>
              <a:t>, Nom, Prénom, Intitulé, Date, Note</a:t>
            </a:r>
          </a:p>
          <a:p>
            <a:pPr marL="342900" indent="22225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FROM Etudiants E, Passe P, Epreuves V, Matières M </a:t>
            </a:r>
          </a:p>
          <a:p>
            <a:pPr marL="342900" indent="22225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WHERE  P.#</a:t>
            </a:r>
            <a:r>
              <a:rPr lang="fr-FR" altLang="fr-FR" sz="1800" dirty="0" err="1"/>
              <a:t>NumEtu</a:t>
            </a:r>
            <a:r>
              <a:rPr lang="fr-FR" altLang="fr-FR" sz="1800" dirty="0"/>
              <a:t>=</a:t>
            </a:r>
            <a:r>
              <a:rPr lang="fr-FR" altLang="fr-FR" sz="1800" dirty="0" err="1"/>
              <a:t>E.NumEtu</a:t>
            </a:r>
            <a:endParaRPr lang="fr-FR" altLang="fr-FR" sz="1800" dirty="0"/>
          </a:p>
          <a:p>
            <a:pPr marL="342900" indent="22225">
              <a:spcBef>
                <a:spcPts val="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fr-FR" altLang="fr-FR" sz="1800" dirty="0"/>
              <a:t>AND </a:t>
            </a:r>
            <a:r>
              <a:rPr lang="fr-FR" altLang="fr-FR" sz="1800" dirty="0" err="1"/>
              <a:t>V.CodeEpreuve</a:t>
            </a:r>
            <a:r>
              <a:rPr lang="fr-FR" altLang="fr-FR" sz="1800" dirty="0"/>
              <a:t>=P.#</a:t>
            </a:r>
            <a:r>
              <a:rPr lang="fr-FR" altLang="fr-FR" sz="1800" dirty="0" err="1"/>
              <a:t>CodeEpreuve</a:t>
            </a:r>
            <a:endParaRPr lang="fr-FR" altLang="fr-FR" sz="1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22225">
              <a:spcBef>
                <a:spcPts val="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fr-FR" altLang="fr-FR" sz="1800" dirty="0"/>
              <a:t>AND </a:t>
            </a:r>
            <a:r>
              <a:rPr lang="fr-FR" altLang="fr-FR" sz="1800" dirty="0" err="1"/>
              <a:t>M.CodeMat</a:t>
            </a:r>
            <a:r>
              <a:rPr lang="fr-FR" altLang="fr-FR" sz="1800" dirty="0"/>
              <a:t>=V.#</a:t>
            </a:r>
            <a:r>
              <a:rPr lang="fr-FR" altLang="fr-FR" sz="1800" dirty="0" err="1"/>
              <a:t>CodeMat</a:t>
            </a:r>
            <a:r>
              <a:rPr lang="fr-FR" altLang="fr-FR" sz="1800" dirty="0"/>
              <a:t>;</a:t>
            </a:r>
            <a:endParaRPr lang="fr-FR" sz="1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fr-FR" sz="1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800" b="1" u="sng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5C767345-F53D-4083-95CC-27777562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38836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269081" y="1516698"/>
            <a:ext cx="8640960" cy="49251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altLang="fr-FR" sz="1800" dirty="0">
                <a:solidFill>
                  <a:schemeClr val="accent2"/>
                </a:solidFill>
              </a:rPr>
              <a:t>Jointure à gauche :</a:t>
            </a:r>
            <a:r>
              <a:rPr lang="fr-FR" sz="1800" noProof="0" dirty="0">
                <a:solidFill>
                  <a:schemeClr val="accent2"/>
                </a:solidFill>
              </a:rPr>
              <a:t> LEFT 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chemeClr val="accent2"/>
                </a:solidFill>
              </a:rPr>
              <a:t>Tous les enregistrements qui se trouvent dans la table de gauche</a:t>
            </a: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fr-FR" sz="1800" noProof="0" dirty="0">
              <a:solidFill>
                <a:schemeClr val="accent2"/>
              </a:solidFill>
            </a:endParaRP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endParaRPr lang="fr-FR" altLang="fr-FR" sz="600" dirty="0"/>
          </a:p>
          <a:p>
            <a:pPr>
              <a:spcBef>
                <a:spcPts val="0"/>
              </a:spcBef>
              <a:buNone/>
            </a:pPr>
            <a:r>
              <a:rPr lang="fr-FR" altLang="fr-FR" sz="1800" u="sng" dirty="0"/>
              <a:t>Exemple6</a:t>
            </a:r>
            <a:r>
              <a:rPr lang="fr-FR" altLang="fr-FR" sz="1800" dirty="0"/>
              <a:t> : La liste de tous les étudiants même ceux qui n’ont pas eu de notes.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SELECT Nom, Prénom, Note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FROM Etudiants 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LEFT JOIN Passe P ON </a:t>
            </a:r>
            <a:r>
              <a:rPr lang="fr-FR" altLang="fr-FR" sz="1800" dirty="0" err="1"/>
              <a:t>E.NumEtu</a:t>
            </a:r>
            <a:r>
              <a:rPr lang="fr-FR" altLang="fr-FR" sz="1800" dirty="0"/>
              <a:t>=P.#</a:t>
            </a:r>
            <a:r>
              <a:rPr lang="fr-FR" altLang="fr-FR" sz="1800" dirty="0" err="1"/>
              <a:t>NumEtu</a:t>
            </a:r>
            <a:r>
              <a:rPr lang="fr-FR" altLang="fr-FR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fr-FR" altLang="fr-FR" sz="1800" dirty="0"/>
          </a:p>
          <a:p>
            <a:pPr marL="0" indent="0">
              <a:spcBef>
                <a:spcPts val="0"/>
              </a:spcBef>
              <a:buNone/>
            </a:pPr>
            <a:r>
              <a:rPr lang="fr-FR" altLang="fr-FR" sz="1800" dirty="0"/>
              <a:t>(L’étudiant qui n’a pas de note recevra NULL dans l’attribut #</a:t>
            </a:r>
            <a:r>
              <a:rPr lang="fr-FR" altLang="fr-FR" sz="1800" dirty="0" err="1"/>
              <a:t>NumEtu</a:t>
            </a:r>
            <a:r>
              <a:rPr lang="fr-FR" altLang="fr-FR" sz="1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altLang="fr-FR" sz="1800" u="sng" dirty="0"/>
          </a:p>
          <a:p>
            <a:pPr marL="0" indent="0">
              <a:spcBef>
                <a:spcPts val="0"/>
              </a:spcBef>
              <a:buNone/>
            </a:pPr>
            <a:r>
              <a:rPr lang="fr-FR" altLang="fr-FR" sz="1800" u="sng" dirty="0"/>
              <a:t>Exemple7</a:t>
            </a:r>
            <a:r>
              <a:rPr lang="fr-FR" altLang="fr-FR" sz="1800" dirty="0"/>
              <a:t> : La liste des étudiants n’ayant pas eu de notes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SELECT Nom, Prénom, Note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FROM Etudiants 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LEFT JOIN Passe P ON </a:t>
            </a:r>
            <a:r>
              <a:rPr lang="fr-FR" altLang="fr-FR" sz="1800" dirty="0" err="1"/>
              <a:t>E.NumEtu</a:t>
            </a:r>
            <a:r>
              <a:rPr lang="fr-FR" altLang="fr-FR" sz="1800" dirty="0"/>
              <a:t>=P.#</a:t>
            </a:r>
            <a:r>
              <a:rPr lang="fr-FR" altLang="fr-FR" sz="1800" dirty="0" err="1"/>
              <a:t>NumEtu</a:t>
            </a:r>
            <a:endParaRPr lang="fr-FR" altLang="fr-FR" sz="1800" dirty="0"/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WHERE P.#</a:t>
            </a:r>
            <a:r>
              <a:rPr lang="fr-FR" altLang="fr-FR" sz="1800" dirty="0" err="1"/>
              <a:t>NumEtu</a:t>
            </a:r>
            <a:r>
              <a:rPr lang="fr-FR" altLang="fr-FR" sz="1800" dirty="0"/>
              <a:t> IS NULL;</a:t>
            </a:r>
          </a:p>
          <a:p>
            <a:pPr>
              <a:spcBef>
                <a:spcPts val="0"/>
              </a:spcBef>
            </a:pPr>
            <a:endParaRPr lang="fr-FR" sz="1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800" b="1" u="sng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DD82D4A-D433-4FC6-BC29-17B5EEB1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2321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269081" y="1516698"/>
            <a:ext cx="8640960" cy="49251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altLang="fr-FR" sz="1800" dirty="0">
                <a:solidFill>
                  <a:schemeClr val="accent2"/>
                </a:solidFill>
              </a:rPr>
              <a:t>Jointure à droite :</a:t>
            </a:r>
            <a:r>
              <a:rPr lang="fr-FR" sz="1800" noProof="0" dirty="0">
                <a:solidFill>
                  <a:schemeClr val="accent2"/>
                </a:solidFill>
              </a:rPr>
              <a:t> RIGHT 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chemeClr val="accent2"/>
                </a:solidFill>
              </a:rPr>
              <a:t>Tous les enregistrements qui se trouvent dans la table de droite</a:t>
            </a: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fr-FR" sz="1800" noProof="0" dirty="0">
              <a:solidFill>
                <a:schemeClr val="accent2"/>
              </a:solidFill>
            </a:endParaRP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endParaRPr lang="fr-FR" altLang="fr-FR" sz="600" dirty="0"/>
          </a:p>
          <a:p>
            <a:pPr>
              <a:spcBef>
                <a:spcPts val="0"/>
              </a:spcBef>
              <a:buNone/>
            </a:pPr>
            <a:r>
              <a:rPr lang="fr-FR" altLang="fr-FR" sz="1800" u="sng" dirty="0"/>
              <a:t>Exemple8</a:t>
            </a:r>
            <a:r>
              <a:rPr lang="fr-FR" altLang="fr-FR" sz="1800" dirty="0"/>
              <a:t> : La liste de toutes les notes même celles qui ne sont affectées à aucun étudiant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SELECT Nom, Prénom, Note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FROM Etudiants 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RIGHT JOIN Passe P ON </a:t>
            </a:r>
            <a:r>
              <a:rPr lang="fr-FR" altLang="fr-FR" sz="1800" dirty="0" err="1"/>
              <a:t>E.NumEtu</a:t>
            </a:r>
            <a:r>
              <a:rPr lang="fr-FR" altLang="fr-FR" sz="1800" dirty="0"/>
              <a:t>=P.#</a:t>
            </a:r>
            <a:r>
              <a:rPr lang="fr-FR" altLang="fr-FR" sz="1800" dirty="0" err="1"/>
              <a:t>NumEtu</a:t>
            </a:r>
            <a:r>
              <a:rPr lang="fr-FR" altLang="fr-FR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fr-FR" altLang="fr-FR" sz="1800" dirty="0"/>
          </a:p>
          <a:p>
            <a:pPr marL="0" indent="0">
              <a:spcBef>
                <a:spcPts val="0"/>
              </a:spcBef>
              <a:buNone/>
            </a:pPr>
            <a:r>
              <a:rPr lang="fr-FR" altLang="fr-FR" sz="1800" dirty="0"/>
              <a:t>(La note qui n’est pas affectée recevra NULL comme valeur dans l’attribut </a:t>
            </a:r>
            <a:r>
              <a:rPr lang="fr-FR" altLang="fr-FR" sz="1800" dirty="0" err="1"/>
              <a:t>NumEtu</a:t>
            </a:r>
            <a:r>
              <a:rPr lang="fr-FR" altLang="fr-FR" sz="1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altLang="fr-FR" sz="1800" u="sng" dirty="0"/>
          </a:p>
          <a:p>
            <a:pPr marL="0" indent="0">
              <a:spcBef>
                <a:spcPts val="0"/>
              </a:spcBef>
              <a:buNone/>
            </a:pPr>
            <a:r>
              <a:rPr lang="fr-FR" altLang="fr-FR" sz="1800" u="sng" dirty="0"/>
              <a:t>Exemple9</a:t>
            </a:r>
            <a:r>
              <a:rPr lang="fr-FR" altLang="fr-FR" sz="1800" dirty="0"/>
              <a:t> : La liste des notes qui ne sont pas affectées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SELECT Nom, Prénom, Note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FROM Etudiants E</a:t>
            </a:r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RIGHT JOIN Passe P ON </a:t>
            </a:r>
            <a:r>
              <a:rPr lang="fr-FR" altLang="fr-FR" sz="1800" dirty="0" err="1"/>
              <a:t>E.NumEtu</a:t>
            </a:r>
            <a:r>
              <a:rPr lang="fr-FR" altLang="fr-FR" sz="1800" dirty="0"/>
              <a:t>=P.#</a:t>
            </a:r>
            <a:r>
              <a:rPr lang="fr-FR" altLang="fr-FR" sz="1800" dirty="0" err="1"/>
              <a:t>NumEtu</a:t>
            </a:r>
            <a:endParaRPr lang="fr-FR" altLang="fr-FR" sz="1800" dirty="0"/>
          </a:p>
          <a:p>
            <a:pPr marL="450850" indent="0">
              <a:spcBef>
                <a:spcPts val="0"/>
              </a:spcBef>
              <a:buNone/>
              <a:tabLst>
                <a:tab pos="365125" algn="l"/>
              </a:tabLst>
            </a:pPr>
            <a:r>
              <a:rPr lang="fr-FR" altLang="fr-FR" sz="1800" dirty="0"/>
              <a:t>WHERE </a:t>
            </a:r>
            <a:r>
              <a:rPr lang="fr-FR" altLang="fr-FR" sz="1800" dirty="0" err="1"/>
              <a:t>E.NumEtu</a:t>
            </a:r>
            <a:r>
              <a:rPr lang="fr-FR" altLang="fr-FR" sz="1800" dirty="0"/>
              <a:t> IS NULL;</a:t>
            </a:r>
          </a:p>
          <a:p>
            <a:pPr>
              <a:spcBef>
                <a:spcPts val="0"/>
              </a:spcBef>
            </a:pPr>
            <a:endParaRPr lang="fr-FR" sz="1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800" b="1" u="sng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altLang="fr-FR" noProof="0" dirty="0"/>
              <a:t>Interrogation des données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95636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369424" cy="4627646"/>
          </a:xfrm>
        </p:spPr>
        <p:txBody>
          <a:bodyPr>
            <a:normAutofit lnSpcReduction="10000"/>
          </a:bodyPr>
          <a:lstStyle/>
          <a:p>
            <a:r>
              <a:rPr lang="fr-FR" altLang="fr-FR" sz="2400" dirty="0">
                <a:solidFill>
                  <a:schemeClr val="accent2"/>
                </a:solidFill>
              </a:rPr>
              <a:t>Jointure exprimée avec le prédicat EXISTS</a:t>
            </a:r>
            <a:br>
              <a:rPr lang="fr-FR" altLang="fr-FR" sz="1900" noProof="0" dirty="0"/>
            </a:br>
            <a:r>
              <a:rPr lang="fr-FR" sz="2000" dirty="0"/>
              <a:t>la commande EXISTS consiste à vérifier si une sous-requête retourne un résultat ou non </a:t>
            </a:r>
          </a:p>
          <a:p>
            <a:r>
              <a:rPr lang="fr-FR" sz="2000" dirty="0"/>
              <a:t>La requête externe s’exécutera uniquement si la requête interne retourne au moins un résultat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altLang="fr-FR" sz="2000" u="sng" dirty="0"/>
              <a:t>Exemple1</a:t>
            </a:r>
            <a:r>
              <a:rPr lang="fr-FR" altLang="fr-FR" sz="1900" dirty="0"/>
              <a:t> : Affiche toutes les commandes, s’il existe au moins un produit qui a un poids &lt;=10.</a:t>
            </a:r>
          </a:p>
          <a:p>
            <a:pPr marL="365125" indent="0">
              <a:buNone/>
            </a:pPr>
            <a:r>
              <a:rPr lang="en-US" altLang="fr-FR" sz="1700" dirty="0"/>
              <a:t>SELECT *</a:t>
            </a:r>
          </a:p>
          <a:p>
            <a:pPr marL="36512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fr-FR" sz="1700" dirty="0"/>
              <a:t>FROM </a:t>
            </a:r>
            <a:r>
              <a:rPr lang="en-US" altLang="fr-FR" sz="1700" dirty="0" err="1"/>
              <a:t>Commandes</a:t>
            </a:r>
            <a:endParaRPr lang="en-US" altLang="fr-FR" sz="1700" dirty="0"/>
          </a:p>
          <a:p>
            <a:pPr marL="36512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fr-FR" sz="1700" dirty="0"/>
              <a:t>WHERE EXISTS (</a:t>
            </a:r>
          </a:p>
          <a:p>
            <a:pPr marL="36512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fr-FR" sz="1700" dirty="0"/>
              <a:t>    SELECT * </a:t>
            </a:r>
          </a:p>
          <a:p>
            <a:pPr marL="36512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fr-FR" sz="1700" dirty="0"/>
              <a:t>    FROM </a:t>
            </a:r>
            <a:r>
              <a:rPr lang="en-US" altLang="fr-FR" sz="1700" dirty="0" err="1"/>
              <a:t>produit</a:t>
            </a:r>
            <a:r>
              <a:rPr lang="en-US" altLang="fr-FR" sz="1700" dirty="0"/>
              <a:t> </a:t>
            </a:r>
          </a:p>
          <a:p>
            <a:pPr marL="36512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fr-FR" sz="1700" dirty="0"/>
              <a:t>    WHERE </a:t>
            </a:r>
            <a:r>
              <a:rPr lang="en-US" altLang="fr-FR" sz="1700" dirty="0" err="1"/>
              <a:t>poids</a:t>
            </a:r>
            <a:r>
              <a:rPr lang="en-US" altLang="fr-FR" sz="1700" dirty="0"/>
              <a:t>&lt;=10</a:t>
            </a:r>
          </a:p>
          <a:p>
            <a:pPr marL="36512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fr-FR" sz="1700" dirty="0"/>
              <a:t>);</a:t>
            </a:r>
          </a:p>
          <a:p>
            <a:pPr marL="0" indent="0">
              <a:buNone/>
            </a:pPr>
            <a:endParaRPr lang="fr-FR" alt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alt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016FA-67FB-45E0-91FE-3345121EA7B5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3977743D-2B44-482F-9AC9-1C947169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10A8428F-912D-4888-A5E3-75FF0974A98A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/>
              <a:t>Interrogation des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641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609600" y="1594854"/>
            <a:ext cx="7200800" cy="4495800"/>
          </a:xfrm>
        </p:spPr>
        <p:txBody>
          <a:bodyPr>
            <a:normAutofit/>
          </a:bodyPr>
          <a:lstStyle/>
          <a:p>
            <a:r>
              <a:rPr lang="fr-FR" altLang="fr-FR" sz="2400" dirty="0">
                <a:solidFill>
                  <a:schemeClr val="accent2"/>
                </a:solidFill>
              </a:rPr>
              <a:t>Jointure exprimée avec le prédicat IN</a:t>
            </a:r>
            <a:endParaRPr lang="fr-FR" alt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6700" indent="0">
              <a:buNone/>
            </a:pPr>
            <a:r>
              <a:rPr lang="fr-FR" sz="2000" dirty="0"/>
              <a:t>IN vérifie la concordance d’une à plusieurs données</a:t>
            </a:r>
          </a:p>
          <a:p>
            <a:pPr marL="266700" indent="0">
              <a:buNone/>
            </a:pPr>
            <a:endParaRPr lang="fr-FR" altLang="fr-FR" sz="1200" dirty="0"/>
          </a:p>
          <a:p>
            <a:pPr marL="0" indent="0">
              <a:buNone/>
            </a:pPr>
            <a:r>
              <a:rPr lang="fr-FR" altLang="fr-FR" sz="2000" u="sng" dirty="0"/>
              <a:t>Exemple2</a:t>
            </a:r>
            <a:r>
              <a:rPr lang="fr-FR" altLang="fr-FR" sz="2000" dirty="0"/>
              <a:t> : Affiche que les commandes qui correspondent à un produit existant dans la table produit et qui a un poids &lt;=10</a:t>
            </a:r>
            <a:endParaRPr lang="en-US" altLang="fr-FR" sz="2000" dirty="0"/>
          </a:p>
          <a:p>
            <a:pPr marL="266700" indent="0">
              <a:buNone/>
            </a:pPr>
            <a:r>
              <a:rPr lang="en-US" altLang="fr-FR" sz="1800" dirty="0"/>
              <a:t>SELECT *</a:t>
            </a:r>
          </a:p>
          <a:p>
            <a:pPr marL="266700" indent="0">
              <a:buNone/>
            </a:pPr>
            <a:r>
              <a:rPr lang="en-US" altLang="fr-FR" sz="1800" dirty="0"/>
              <a:t>FROM </a:t>
            </a:r>
            <a:r>
              <a:rPr lang="en-US" altLang="fr-FR" sz="1800" dirty="0" err="1"/>
              <a:t>commandes</a:t>
            </a:r>
            <a:endParaRPr lang="en-US" altLang="fr-FR" sz="1800" dirty="0"/>
          </a:p>
          <a:p>
            <a:pPr marL="266700" indent="0">
              <a:buNone/>
            </a:pPr>
            <a:r>
              <a:rPr lang="en-US" altLang="fr-FR" sz="1800" dirty="0"/>
              <a:t>WHERE </a:t>
            </a:r>
            <a:r>
              <a:rPr lang="en-US" altLang="fr-FR" sz="1800" dirty="0" err="1"/>
              <a:t>numproduit</a:t>
            </a:r>
            <a:r>
              <a:rPr lang="en-US" altLang="fr-FR" sz="1800" dirty="0"/>
              <a:t> IN (</a:t>
            </a:r>
          </a:p>
          <a:p>
            <a:pPr marL="266700" indent="0">
              <a:buNone/>
            </a:pPr>
            <a:r>
              <a:rPr lang="en-US" altLang="fr-FR" sz="1800" dirty="0"/>
              <a:t>    SELECT </a:t>
            </a:r>
            <a:r>
              <a:rPr lang="en-US" altLang="fr-FR" sz="1800" dirty="0" err="1"/>
              <a:t>numproduit</a:t>
            </a:r>
            <a:endParaRPr lang="en-US" altLang="fr-FR" sz="1800" dirty="0"/>
          </a:p>
          <a:p>
            <a:pPr marL="266700" indent="0">
              <a:buNone/>
            </a:pPr>
            <a:r>
              <a:rPr lang="en-US" altLang="fr-FR" sz="1800" dirty="0"/>
              <a:t>    FROM </a:t>
            </a:r>
            <a:r>
              <a:rPr lang="en-US" altLang="fr-FR" sz="1800" dirty="0" err="1"/>
              <a:t>produit</a:t>
            </a:r>
            <a:r>
              <a:rPr lang="en-US" altLang="fr-FR" sz="1800" dirty="0"/>
              <a:t> </a:t>
            </a:r>
          </a:p>
          <a:p>
            <a:pPr marL="266700" indent="0">
              <a:buNone/>
            </a:pPr>
            <a:r>
              <a:rPr lang="en-US" altLang="fr-FR" sz="1800" dirty="0"/>
              <a:t>    WHERE </a:t>
            </a:r>
            <a:r>
              <a:rPr lang="en-US" altLang="fr-FR" sz="1800" dirty="0" err="1"/>
              <a:t>poids</a:t>
            </a:r>
            <a:r>
              <a:rPr lang="en-US" altLang="fr-FR" sz="1800" dirty="0"/>
              <a:t>&lt;=10</a:t>
            </a:r>
          </a:p>
          <a:p>
            <a:pPr marL="266700" indent="0">
              <a:buNone/>
            </a:pPr>
            <a:r>
              <a:rPr lang="en-US" altLang="fr-FR" sz="1800" dirty="0"/>
              <a:t>);</a:t>
            </a:r>
          </a:p>
          <a:p>
            <a:pPr lvl="1">
              <a:buNone/>
            </a:pPr>
            <a:endParaRPr lang="fr-FR" alt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A3D5B-C0D7-4415-BEDE-BDA5EF44CE38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C80D1ACB-1B24-4B21-BDE8-8D07383F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393647D7-6433-4C53-AD69-D043FDF0E217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/>
              <a:t>Interrogation des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6802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269081" y="1516698"/>
            <a:ext cx="8640960" cy="4925144"/>
          </a:xfrm>
        </p:spPr>
        <p:txBody>
          <a:bodyPr>
            <a:noAutofit/>
          </a:bodyPr>
          <a:lstStyle/>
          <a:p>
            <a:r>
              <a:rPr lang="fr-FR" sz="2400" dirty="0"/>
              <a:t>Les BDD comptent souvent plusieurs utilisateurs, notamment lorsqu'elles sont partagées en réseau</a:t>
            </a:r>
          </a:p>
          <a:p>
            <a:endParaRPr lang="fr-FR" sz="2400" dirty="0"/>
          </a:p>
          <a:p>
            <a:r>
              <a:rPr lang="fr-FR" sz="2400" dirty="0"/>
              <a:t>Les utilisateurs n'ont pas forcément les mêmes besoins</a:t>
            </a:r>
          </a:p>
          <a:p>
            <a:endParaRPr lang="fr-FR" sz="2400" dirty="0"/>
          </a:p>
          <a:p>
            <a:r>
              <a:rPr lang="fr-FR" sz="2400" dirty="0"/>
              <a:t>Ainsi, il est possible d'associer des permissions (droits, privilèges) pour chaque profil d'utilisateur.</a:t>
            </a:r>
          </a:p>
          <a:p>
            <a:endParaRPr lang="fr-FR" sz="2400" dirty="0"/>
          </a:p>
          <a:p>
            <a:r>
              <a:rPr lang="fr-FR" sz="2400" dirty="0"/>
              <a:t>Seul l’administrateur qui a créé un élément (table ou vue) a la possibilité d'accorder ou de retirer des droits sur cet élément. </a:t>
            </a:r>
          </a:p>
          <a:p>
            <a:pPr>
              <a:spcBef>
                <a:spcPts val="0"/>
              </a:spcBef>
            </a:pPr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2400" b="1" u="sng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135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269081" y="1516698"/>
            <a:ext cx="8640960" cy="49251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sz="2200" noProof="1"/>
              <a:t>Le langage SQL permet d'effectuer ces contrôles grâce à 3 clauses principales :</a:t>
            </a:r>
          </a:p>
          <a:p>
            <a:pPr marL="0" indent="0">
              <a:spcBef>
                <a:spcPts val="0"/>
              </a:spcBef>
              <a:buNone/>
            </a:pPr>
            <a:endParaRPr lang="fr-FR" sz="2200" noProof="1"/>
          </a:p>
          <a:p>
            <a:pPr marL="538163" indent="-269875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200" b="1" u="sng" noProof="1"/>
              <a:t>CREATE USER </a:t>
            </a:r>
            <a:r>
              <a:rPr lang="fr-FR" sz="2200" noProof="1"/>
              <a:t>: Créer un utilisateur</a:t>
            </a:r>
          </a:p>
          <a:p>
            <a:pPr marL="538163" indent="-269875">
              <a:spcBef>
                <a:spcPts val="0"/>
              </a:spcBef>
            </a:pPr>
            <a:endParaRPr lang="fr-FR" sz="2200" noProof="1"/>
          </a:p>
          <a:p>
            <a:pPr marL="538163" indent="-269875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200" b="1" u="sng" noProof="1"/>
              <a:t>GRANT</a:t>
            </a:r>
            <a:r>
              <a:rPr lang="fr-FR" sz="2200" noProof="1"/>
              <a:t> permet d'accorder des droits à un utilisateur </a:t>
            </a:r>
          </a:p>
          <a:p>
            <a:pPr marL="633413" indent="0">
              <a:spcBef>
                <a:spcPts val="0"/>
              </a:spcBef>
              <a:buNone/>
            </a:pPr>
            <a:r>
              <a:rPr lang="fr-FR" sz="2200" noProof="1"/>
              <a:t>(SELECT, INSERT, UPDATE, DELETE, ALTER, ALL = tous les droits)</a:t>
            </a:r>
          </a:p>
          <a:p>
            <a:pPr marL="538163" lvl="0" indent="-269875">
              <a:spcBef>
                <a:spcPts val="0"/>
              </a:spcBef>
            </a:pPr>
            <a:endParaRPr lang="fr-FR" sz="2200" noProof="1"/>
          </a:p>
          <a:p>
            <a:pPr marL="538163" lvl="0" indent="-269875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200" b="1" u="sng" noProof="1"/>
              <a:t>REVOKE</a:t>
            </a:r>
            <a:r>
              <a:rPr lang="fr-FR" sz="2200" noProof="1"/>
              <a:t> permet de retirer des droits.</a:t>
            </a:r>
          </a:p>
          <a:p>
            <a:pPr marL="633413" indent="0">
              <a:spcBef>
                <a:spcPts val="0"/>
              </a:spcBef>
              <a:buNone/>
            </a:pPr>
            <a:r>
              <a:rPr lang="fr-FR" sz="2200" noProof="1"/>
              <a:t>(SELECT, INSERT, UPDATE, DELETE, ALTER, ALL = tous les droits)</a:t>
            </a:r>
          </a:p>
          <a:p>
            <a:pPr>
              <a:spcBef>
                <a:spcPts val="0"/>
              </a:spcBef>
            </a:pPr>
            <a:endParaRPr lang="fr-FR" sz="22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2200" b="1" u="sng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5360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269080" y="1516698"/>
            <a:ext cx="8767415" cy="4925144"/>
          </a:xfrm>
        </p:spPr>
        <p:txBody>
          <a:bodyPr>
            <a:noAutofit/>
          </a:bodyPr>
          <a:lstStyle/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400" noProof="1">
                <a:solidFill>
                  <a:schemeClr val="accent2"/>
                </a:solidFill>
              </a:rPr>
              <a:t>Créer des utilisateurs :</a:t>
            </a:r>
            <a:r>
              <a:rPr lang="fr-FR" sz="2200" noProof="1"/>
              <a:t> </a:t>
            </a:r>
          </a:p>
          <a:p>
            <a:pPr marL="179387" indent="0">
              <a:spcBef>
                <a:spcPts val="0"/>
              </a:spcBef>
              <a:buNone/>
            </a:pPr>
            <a:endParaRPr lang="fr-FR" sz="800" noProof="1"/>
          </a:p>
          <a:p>
            <a:pPr marL="266700" indent="0">
              <a:spcBef>
                <a:spcPts val="0"/>
              </a:spcBef>
              <a:buNone/>
            </a:pPr>
            <a:r>
              <a:rPr lang="fr-FR" sz="2200" noProof="1"/>
              <a:t>CREATE USER User WITH PASSWORD = ‘*******’ MUST_CHANGE;</a:t>
            </a:r>
          </a:p>
          <a:p>
            <a:pPr>
              <a:spcBef>
                <a:spcPts val="0"/>
              </a:spcBef>
            </a:pPr>
            <a:endParaRPr lang="fr-FR" sz="8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fr-FR" sz="8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fr-FR" altLang="fr-FR" sz="2400" u="sng" dirty="0"/>
              <a:t>Exemple1</a:t>
            </a:r>
            <a:r>
              <a:rPr lang="fr-FR" altLang="fr-FR" sz="2400" dirty="0"/>
              <a:t> : Utilisateur avec mot de passe provisoire</a:t>
            </a:r>
          </a:p>
          <a:p>
            <a:pPr>
              <a:spcBef>
                <a:spcPts val="0"/>
              </a:spcBef>
            </a:pPr>
            <a:endParaRPr lang="fr-FR" sz="8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6700" indent="0">
              <a:spcBef>
                <a:spcPts val="0"/>
              </a:spcBef>
              <a:buNone/>
            </a:pPr>
            <a:r>
              <a:rPr lang="fr-FR" sz="2200" noProof="1"/>
              <a:t>CREATE USER Mary WITH PASSWORD =‘1234’ MUST_CHANGE;</a:t>
            </a:r>
          </a:p>
          <a:p>
            <a:pPr marL="266700" indent="0">
              <a:spcBef>
                <a:spcPts val="0"/>
              </a:spcBef>
              <a:buNone/>
            </a:pPr>
            <a:endParaRPr lang="fr-FR" sz="2200" noProof="1"/>
          </a:p>
          <a:p>
            <a:pPr marL="266700" indent="0">
              <a:spcBef>
                <a:spcPts val="0"/>
              </a:spcBef>
              <a:buNone/>
            </a:pPr>
            <a:endParaRPr lang="fr-FR" sz="800" noProof="1"/>
          </a:p>
          <a:p>
            <a:pPr>
              <a:spcBef>
                <a:spcPts val="0"/>
              </a:spcBef>
            </a:pPr>
            <a:r>
              <a:rPr lang="fr-FR" altLang="fr-FR" sz="2400" u="sng" dirty="0"/>
              <a:t>Exemple2</a:t>
            </a:r>
            <a:r>
              <a:rPr lang="fr-FR" altLang="fr-FR" sz="2400" dirty="0"/>
              <a:t> : Utilisateurs sans mot de passe</a:t>
            </a:r>
          </a:p>
          <a:p>
            <a:pPr>
              <a:spcBef>
                <a:spcPts val="0"/>
              </a:spcBef>
            </a:pPr>
            <a:endParaRPr lang="fr-FR" sz="9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6700" indent="0">
              <a:spcBef>
                <a:spcPts val="0"/>
              </a:spcBef>
              <a:buNone/>
            </a:pPr>
            <a:r>
              <a:rPr lang="fr-FR" sz="2200" noProof="1"/>
              <a:t>CREATE USER Jean, Martine;</a:t>
            </a:r>
          </a:p>
          <a:p>
            <a:pPr marL="266700" indent="0">
              <a:spcBef>
                <a:spcPts val="0"/>
              </a:spcBef>
              <a:buNone/>
            </a:pPr>
            <a:endParaRPr lang="fr-FR" sz="2200" noProof="1"/>
          </a:p>
          <a:p>
            <a:pPr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altLang="fr-FR" sz="2400" u="sng" dirty="0"/>
              <a:t>Exemple3</a:t>
            </a:r>
            <a:r>
              <a:rPr lang="fr-FR" altLang="fr-FR" sz="2400" dirty="0"/>
              <a:t> : Initialiser le mot de passe de Mary</a:t>
            </a:r>
          </a:p>
          <a:p>
            <a:pPr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en-GB" sz="800" dirty="0"/>
          </a:p>
          <a:p>
            <a:pPr marL="268288" indent="0">
              <a:spcBef>
                <a:spcPts val="0"/>
              </a:spcBef>
              <a:buNone/>
            </a:pPr>
            <a:r>
              <a:rPr lang="en-GB" sz="2400" dirty="0"/>
              <a:t>SET PASSWORD FOR Mary =PASSWORD(‘</a:t>
            </a:r>
            <a:r>
              <a:rPr lang="en-GB" sz="2400" dirty="0" err="1"/>
              <a:t>abcd</a:t>
            </a:r>
            <a:r>
              <a:rPr lang="en-GB" sz="2400" dirty="0"/>
              <a:t>’);</a:t>
            </a:r>
            <a:endParaRPr lang="fr-FR" sz="2400" dirty="0"/>
          </a:p>
          <a:p>
            <a:pPr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2400" noProof="1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1889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0" dirty="0"/>
              <a:t>Contraintes d’intégrité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495800"/>
          </a:xfrm>
        </p:spPr>
        <p:txBody>
          <a:bodyPr>
            <a:normAutofit/>
          </a:bodyPr>
          <a:lstStyle/>
          <a:p>
            <a:pPr>
              <a:buNone/>
            </a:pPr>
            <a:endParaRPr lang="fr-FR" alt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Clé primaire :</a:t>
            </a:r>
          </a:p>
          <a:p>
            <a:pPr lvl="1"/>
            <a:r>
              <a:rPr lang="fr-FR" altLang="fr-FR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PRIMARY KEY (clé)</a:t>
            </a:r>
          </a:p>
          <a:p>
            <a:pPr>
              <a:buNone/>
            </a:pPr>
            <a:endParaRPr lang="fr-FR" altLang="fr-FR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r>
              <a:rPr lang="fr-FR" altLang="fr-FR" sz="2800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Clé étrangère : </a:t>
            </a:r>
          </a:p>
          <a:p>
            <a:pPr lvl="1"/>
            <a:r>
              <a:rPr lang="fr-FR" altLang="fr-FR" noProof="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18" charset="2"/>
              </a:rPr>
              <a:t>FOREIGN KEY (clé étrangère) REFERENCES table(clé)</a:t>
            </a:r>
          </a:p>
          <a:p>
            <a:pPr>
              <a:buNone/>
            </a:pPr>
            <a:endParaRPr lang="fr-FR" altLang="fr-FR" noProof="0" dirty="0">
              <a:solidFill>
                <a:schemeClr val="tx1">
                  <a:lumMod val="65000"/>
                  <a:lumOff val="35000"/>
                </a:schemeClr>
              </a:solidFill>
              <a:sym typeface="Symbol" pitchFamily="18" charset="2"/>
            </a:endParaRPr>
          </a:p>
          <a:p>
            <a:pPr lvl="1">
              <a:buNone/>
            </a:pPr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F1242-68F2-483F-9A9B-7EC20FA5E393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27051368-DC26-4E78-9B95-FF4F1B2A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269080" y="1516698"/>
            <a:ext cx="8767415" cy="49251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400" noProof="1">
                <a:solidFill>
                  <a:schemeClr val="accent2"/>
                </a:solidFill>
              </a:rPr>
              <a:t>Supprimer des utilisateurs :</a:t>
            </a:r>
          </a:p>
          <a:p>
            <a:pPr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900" noProof="1">
              <a:solidFill>
                <a:schemeClr val="accent2"/>
              </a:solidFill>
            </a:endParaRPr>
          </a:p>
          <a:p>
            <a:pPr marL="266700" indent="0">
              <a:spcBef>
                <a:spcPts val="0"/>
              </a:spcBef>
              <a:buNone/>
            </a:pPr>
            <a:r>
              <a:rPr lang="fr-FR" sz="2400" noProof="1"/>
              <a:t>DROP USER User1, User2,…….;</a:t>
            </a:r>
          </a:p>
          <a:p>
            <a:pPr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2400" noProof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fr-FR" altLang="fr-FR" sz="2400" u="sng" dirty="0"/>
              <a:t>Exemple3</a:t>
            </a:r>
          </a:p>
          <a:p>
            <a:pPr>
              <a:spcBef>
                <a:spcPts val="0"/>
              </a:spcBef>
            </a:pPr>
            <a:endParaRPr lang="fr-FR" sz="9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6700" indent="0">
              <a:spcBef>
                <a:spcPts val="0"/>
              </a:spcBef>
              <a:buNone/>
            </a:pPr>
            <a:r>
              <a:rPr lang="fr-FR" sz="2400" noProof="1"/>
              <a:t>DROP USER Mary;</a:t>
            </a:r>
          </a:p>
          <a:p>
            <a:pPr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2400" noProof="1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5220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179512" y="1516698"/>
            <a:ext cx="8784976" cy="5008646"/>
          </a:xfrm>
        </p:spPr>
        <p:txBody>
          <a:bodyPr>
            <a:noAutofit/>
          </a:bodyPr>
          <a:lstStyle/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400" dirty="0">
                <a:solidFill>
                  <a:schemeClr val="accent2"/>
                </a:solidFill>
              </a:rPr>
              <a:t>Donner des droits d’accès : </a:t>
            </a:r>
          </a:p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800" dirty="0"/>
          </a:p>
          <a:p>
            <a:pPr marL="179387" indent="0">
              <a:spcBef>
                <a:spcPts val="0"/>
              </a:spcBef>
              <a:buNone/>
            </a:pPr>
            <a:r>
              <a:rPr lang="fr-FR" sz="2000" dirty="0"/>
              <a:t>GRANT Privilège1, Privilège2….ALL;</a:t>
            </a:r>
          </a:p>
          <a:p>
            <a:pPr marL="179387" indent="0">
              <a:spcBef>
                <a:spcPts val="0"/>
              </a:spcBef>
              <a:buNone/>
            </a:pPr>
            <a:r>
              <a:rPr lang="fr-FR" sz="2000" dirty="0"/>
              <a:t>ON Table1, Table2……..*;</a:t>
            </a:r>
          </a:p>
          <a:p>
            <a:pPr marL="179387" indent="0">
              <a:spcBef>
                <a:spcPts val="0"/>
              </a:spcBef>
              <a:buNone/>
            </a:pPr>
            <a:r>
              <a:rPr lang="fr-FR" sz="2000" dirty="0"/>
              <a:t>TO User1, User2,……..PUBLIC;</a:t>
            </a:r>
          </a:p>
          <a:p>
            <a:pPr>
              <a:spcBef>
                <a:spcPts val="0"/>
              </a:spcBef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Exemple1</a:t>
            </a:r>
            <a:r>
              <a:rPr lang="fr-FR" altLang="fr-FR" sz="2200" dirty="0"/>
              <a:t> : </a:t>
            </a:r>
            <a:r>
              <a:rPr lang="fr-FR" sz="2000" i="1" dirty="0"/>
              <a:t>Jean et Martine ont le droit de modifier les données de la table clients</a:t>
            </a:r>
            <a:endParaRPr lang="fr-FR" sz="2000" b="1" i="1" u="sng" dirty="0"/>
          </a:p>
          <a:p>
            <a:pPr>
              <a:spcBef>
                <a:spcPts val="0"/>
              </a:spcBef>
            </a:pPr>
            <a:endParaRPr lang="fr-FR" altLang="fr-FR" sz="800" u="sng" dirty="0"/>
          </a:p>
          <a:p>
            <a:pPr marL="179388" indent="0">
              <a:spcBef>
                <a:spcPts val="0"/>
              </a:spcBef>
              <a:buNone/>
            </a:pPr>
            <a:r>
              <a:rPr lang="fr-FR" sz="2000" dirty="0"/>
              <a:t>GRANT UPDATE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sz="2000" dirty="0"/>
              <a:t>ON Clients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sz="2000" dirty="0"/>
              <a:t>TO Jean, Martine;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Exemple2</a:t>
            </a:r>
            <a:r>
              <a:rPr lang="fr-FR" altLang="fr-FR" sz="2200" dirty="0"/>
              <a:t> : </a:t>
            </a:r>
            <a:r>
              <a:rPr lang="fr-FR" sz="2000" i="1" dirty="0"/>
              <a:t>Pierre a le droit de modifier les attributs Salaire et Commission de la table clients</a:t>
            </a:r>
            <a:endParaRPr lang="fr-FR" sz="2000" b="1" i="1" u="sng" dirty="0"/>
          </a:p>
          <a:p>
            <a:pPr>
              <a:spcBef>
                <a:spcPts val="0"/>
              </a:spcBef>
            </a:pPr>
            <a:endParaRPr lang="fr-FR" altLang="fr-FR" sz="800" u="sng" dirty="0"/>
          </a:p>
          <a:p>
            <a:pPr marL="179388" indent="0">
              <a:spcBef>
                <a:spcPts val="0"/>
              </a:spcBef>
              <a:buNone/>
            </a:pPr>
            <a:r>
              <a:rPr lang="fr-FR" sz="2000" dirty="0"/>
              <a:t>GRANT UPDATE (Salaire, Commission)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sz="2000" dirty="0"/>
              <a:t>ON Clients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sz="2000" dirty="0"/>
              <a:t>TO Pierre;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14890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179512" y="1516698"/>
            <a:ext cx="8784976" cy="5008646"/>
          </a:xfrm>
        </p:spPr>
        <p:txBody>
          <a:bodyPr>
            <a:noAutofit/>
          </a:bodyPr>
          <a:lstStyle/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400" dirty="0">
                <a:solidFill>
                  <a:schemeClr val="accent2"/>
                </a:solidFill>
              </a:rPr>
              <a:t>Donner des droits d’accès : </a:t>
            </a:r>
          </a:p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Exemple3</a:t>
            </a:r>
            <a:r>
              <a:rPr lang="fr-FR" altLang="fr-FR" sz="2200" dirty="0"/>
              <a:t> : </a:t>
            </a:r>
            <a:r>
              <a:rPr lang="fr-FR" sz="2000" i="1" dirty="0"/>
              <a:t>Le droit d'ajouter et de consulter des enregistrements de la table clients est accordé à tous les utilisateurs</a:t>
            </a:r>
          </a:p>
          <a:p>
            <a:pPr>
              <a:spcBef>
                <a:spcPts val="0"/>
              </a:spcBef>
            </a:pPr>
            <a:endParaRPr lang="fr-FR" altLang="fr-FR" sz="800" u="sng" dirty="0"/>
          </a:p>
          <a:p>
            <a:pPr marL="179388" indent="0">
              <a:spcBef>
                <a:spcPts val="0"/>
              </a:spcBef>
              <a:buNone/>
            </a:pPr>
            <a:r>
              <a:rPr lang="fr-FR" sz="2200" dirty="0"/>
              <a:t>GRANT INSERT, SELECT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sz="2200" dirty="0"/>
              <a:t>ON Clients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sz="2200" dirty="0"/>
              <a:t>TO PUBLIC;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Exemple4</a:t>
            </a:r>
            <a:r>
              <a:rPr lang="fr-FR" altLang="fr-FR" sz="2200" dirty="0"/>
              <a:t> : </a:t>
            </a:r>
            <a:r>
              <a:rPr lang="fr-FR" sz="2000" i="1" dirty="0"/>
              <a:t>Mary a tous les privilèges sur la table clients</a:t>
            </a:r>
            <a:endParaRPr lang="fr-FR" sz="2000" b="1" i="1" u="sng" dirty="0"/>
          </a:p>
          <a:p>
            <a:pPr>
              <a:spcBef>
                <a:spcPts val="0"/>
              </a:spcBef>
            </a:pPr>
            <a:endParaRPr lang="fr-FR" altLang="fr-FR" sz="800" u="sng" dirty="0"/>
          </a:p>
          <a:p>
            <a:pPr marL="179388" indent="0">
              <a:spcBef>
                <a:spcPts val="0"/>
              </a:spcBef>
              <a:buNone/>
            </a:pPr>
            <a:r>
              <a:rPr lang="fr-FR" sz="2200" dirty="0"/>
              <a:t>GRANT ALL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sz="2200" dirty="0"/>
              <a:t>ON Clients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sz="2200" dirty="0"/>
              <a:t>TO Mary;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55516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179512" y="1516698"/>
            <a:ext cx="8784976" cy="5008646"/>
          </a:xfrm>
        </p:spPr>
        <p:txBody>
          <a:bodyPr>
            <a:noAutofit/>
          </a:bodyPr>
          <a:lstStyle/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400" dirty="0">
                <a:solidFill>
                  <a:schemeClr val="accent2"/>
                </a:solidFill>
              </a:rPr>
              <a:t>Donner des droits d’accès : </a:t>
            </a:r>
          </a:p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Exemple5</a:t>
            </a:r>
            <a:r>
              <a:rPr lang="fr-FR" altLang="fr-FR" sz="2200" dirty="0"/>
              <a:t> : </a:t>
            </a:r>
            <a:r>
              <a:rPr lang="fr-FR" altLang="fr-FR" sz="2000" i="1" dirty="0"/>
              <a:t>Pierre</a:t>
            </a:r>
            <a:r>
              <a:rPr lang="fr-FR" sz="2000" i="1" dirty="0"/>
              <a:t> obtient tous les privilèges sur la table clients, et a le droit d'accorder ces privilèges à d'autres utilisateurs.</a:t>
            </a:r>
          </a:p>
          <a:p>
            <a:pPr>
              <a:spcBef>
                <a:spcPts val="0"/>
              </a:spcBef>
            </a:pPr>
            <a:endParaRPr lang="fr-FR" altLang="fr-FR" sz="800" u="sng" dirty="0"/>
          </a:p>
          <a:p>
            <a:pPr marL="179388" indent="0">
              <a:spcBef>
                <a:spcPts val="0"/>
              </a:spcBef>
              <a:buNone/>
            </a:pPr>
            <a:r>
              <a:rPr lang="fr-FR" sz="2200" dirty="0"/>
              <a:t>GRANT ALL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sz="2200" dirty="0"/>
              <a:t>ON Clients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sz="2200" dirty="0"/>
              <a:t>TO Pierre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sz="2200" dirty="0"/>
              <a:t>WITH GRANT OPTION;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Exemple6</a:t>
            </a:r>
            <a:r>
              <a:rPr lang="fr-FR" altLang="fr-FR" sz="2200" dirty="0"/>
              <a:t> : </a:t>
            </a:r>
            <a:r>
              <a:rPr lang="fr-FR" sz="2000" i="1" dirty="0"/>
              <a:t>Tous les utilisateurs ont le droit de consulter toutes les tables</a:t>
            </a:r>
          </a:p>
          <a:p>
            <a:pPr>
              <a:spcBef>
                <a:spcPts val="0"/>
              </a:spcBef>
            </a:pPr>
            <a:endParaRPr lang="fr-FR" altLang="fr-FR" sz="800" u="sng" dirty="0"/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GRANT SELECT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ON *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TO PUBLIC 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41061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179512" y="1516698"/>
            <a:ext cx="8784976" cy="5008646"/>
          </a:xfrm>
        </p:spPr>
        <p:txBody>
          <a:bodyPr>
            <a:noAutofit/>
          </a:bodyPr>
          <a:lstStyle/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400" dirty="0">
                <a:solidFill>
                  <a:schemeClr val="accent2"/>
                </a:solidFill>
              </a:rPr>
              <a:t>Donner des droits d’accès : </a:t>
            </a:r>
          </a:p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Exemple7</a:t>
            </a:r>
            <a:r>
              <a:rPr lang="fr-FR" altLang="fr-FR" sz="2200" dirty="0"/>
              <a:t> : </a:t>
            </a:r>
            <a:r>
              <a:rPr lang="fr-FR" sz="2000" i="1" dirty="0"/>
              <a:t>Marine a le droit de créer des catalogues</a:t>
            </a:r>
            <a:endParaRPr lang="fr-FR" altLang="fr-FR" sz="800" u="sng" dirty="0"/>
          </a:p>
          <a:p>
            <a:pPr marL="358775" indent="0">
              <a:spcBef>
                <a:spcPts val="0"/>
              </a:spcBef>
              <a:buNone/>
            </a:pPr>
            <a:r>
              <a:rPr lang="fr-FR" sz="2200" dirty="0"/>
              <a:t>GRANT INSERT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fr-FR" sz="2200" dirty="0"/>
              <a:t>ON Catalogue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fr-FR" sz="2200" dirty="0"/>
              <a:t>TO Marine;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800" dirty="0"/>
          </a:p>
          <a:p>
            <a:pPr marL="179388" indent="0">
              <a:spcBef>
                <a:spcPts val="0"/>
              </a:spcBef>
              <a:buNone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Exemple8</a:t>
            </a:r>
            <a:r>
              <a:rPr lang="fr-FR" altLang="fr-FR" sz="2200" dirty="0"/>
              <a:t> : </a:t>
            </a:r>
            <a:r>
              <a:rPr lang="fr-FR" sz="2000" i="1" dirty="0"/>
              <a:t>Marine a le droit de modifier le contenu des catalogues et peut déléguer ce droit.</a:t>
            </a:r>
          </a:p>
          <a:p>
            <a:pPr>
              <a:spcBef>
                <a:spcPts val="0"/>
              </a:spcBef>
            </a:pPr>
            <a:endParaRPr lang="fr-FR" altLang="fr-FR" sz="800" i="1" dirty="0"/>
          </a:p>
          <a:p>
            <a:pPr marL="358775" indent="0">
              <a:spcBef>
                <a:spcPts val="0"/>
              </a:spcBef>
              <a:buNone/>
            </a:pPr>
            <a:r>
              <a:rPr lang="fr-FR" sz="2200" dirty="0"/>
              <a:t>GRANT UPDATE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fr-FR" sz="2200" dirty="0"/>
              <a:t>ON Catalogue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fr-FR" sz="2200" dirty="0"/>
              <a:t>TO Marine 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fr-FR" sz="2200" dirty="0"/>
              <a:t>WITH GRANT OPTION 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5072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179512" y="1516698"/>
            <a:ext cx="8784976" cy="5008646"/>
          </a:xfrm>
        </p:spPr>
        <p:txBody>
          <a:bodyPr>
            <a:noAutofit/>
          </a:bodyPr>
          <a:lstStyle/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400" dirty="0">
                <a:solidFill>
                  <a:schemeClr val="accent2"/>
                </a:solidFill>
              </a:rPr>
              <a:t>Donner des droits d’accès : </a:t>
            </a:r>
          </a:p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Exemple9</a:t>
            </a:r>
            <a:r>
              <a:rPr lang="fr-FR" altLang="fr-FR" sz="2200" dirty="0"/>
              <a:t> : </a:t>
            </a:r>
            <a:r>
              <a:rPr lang="fr-FR" sz="2000" i="1" dirty="0"/>
              <a:t>Marine est désignée administratrice de la base de données..</a:t>
            </a:r>
            <a:endParaRPr lang="fr-FR" altLang="fr-FR" sz="800" u="sng" dirty="0"/>
          </a:p>
          <a:p>
            <a:pPr marL="358775" indent="0">
              <a:spcBef>
                <a:spcPts val="0"/>
              </a:spcBef>
              <a:buNone/>
            </a:pPr>
            <a:r>
              <a:rPr lang="fr-FR" sz="2200" dirty="0"/>
              <a:t>GRANT ALL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fr-FR" sz="2200" dirty="0"/>
              <a:t>ON *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fr-FR" sz="2200" dirty="0"/>
              <a:t>TO Marine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fr-FR" sz="2200" dirty="0"/>
              <a:t>WITH GRANTT OPTION;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800" dirty="0"/>
          </a:p>
          <a:p>
            <a:pPr marL="179388" indent="0">
              <a:spcBef>
                <a:spcPts val="0"/>
              </a:spcBef>
              <a:buNone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Exemple10</a:t>
            </a:r>
            <a:r>
              <a:rPr lang="fr-FR" altLang="fr-FR" sz="2200" dirty="0"/>
              <a:t> : </a:t>
            </a:r>
            <a:r>
              <a:rPr lang="fr-FR" sz="2000" i="1" dirty="0"/>
              <a:t>Thomas et Pierre peuvent mettre à jour les prix proposés par les fournisseurs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GRANT UPDATE (</a:t>
            </a:r>
            <a:r>
              <a:rPr lang="fr-FR" sz="2200" dirty="0" err="1"/>
              <a:t>PrixFourn</a:t>
            </a:r>
            <a:r>
              <a:rPr lang="fr-FR" sz="2200" dirty="0"/>
              <a:t>)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ON Proposer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TO Thomas, Pierre;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9590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179512" y="1516698"/>
            <a:ext cx="8784976" cy="5008646"/>
          </a:xfrm>
        </p:spPr>
        <p:txBody>
          <a:bodyPr>
            <a:noAutofit/>
          </a:bodyPr>
          <a:lstStyle/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400" dirty="0">
                <a:solidFill>
                  <a:schemeClr val="accent2"/>
                </a:solidFill>
              </a:rPr>
              <a:t>Donner des droits d’accès : </a:t>
            </a:r>
          </a:p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800" dirty="0"/>
          </a:p>
          <a:p>
            <a:pPr lvl="0">
              <a:spcBef>
                <a:spcPts val="0"/>
              </a:spcBef>
            </a:pPr>
            <a:r>
              <a:rPr lang="fr-FR" altLang="fr-FR" sz="2200" u="sng" dirty="0"/>
              <a:t>Exemple11</a:t>
            </a:r>
            <a:r>
              <a:rPr lang="fr-FR" altLang="fr-FR" sz="2200" dirty="0"/>
              <a:t> : </a:t>
            </a:r>
            <a:r>
              <a:rPr lang="fr-FR" sz="2000" i="1" dirty="0"/>
              <a:t>Sylvie peut supprimer des propositions de fournisseurs.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GRANT DELETE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ON Propose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TO Sylvie;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Exemple12</a:t>
            </a:r>
            <a:r>
              <a:rPr lang="fr-FR" altLang="fr-FR" sz="2200" dirty="0"/>
              <a:t> : </a:t>
            </a:r>
            <a:r>
              <a:rPr lang="fr-FR" sz="2000" i="1" dirty="0"/>
              <a:t>Thomas et Pierre peuvent supprimer des enregistrements dans toutes les tables</a:t>
            </a:r>
          </a:p>
          <a:p>
            <a:pPr>
              <a:spcBef>
                <a:spcPts val="0"/>
              </a:spcBef>
            </a:pPr>
            <a:endParaRPr lang="fr-FR" sz="2000" i="1" dirty="0"/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GRANT DELETE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ON *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TO Thomas, Pierre;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3720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179512" y="1516698"/>
            <a:ext cx="8784976" cy="5008646"/>
          </a:xfrm>
        </p:spPr>
        <p:txBody>
          <a:bodyPr>
            <a:noAutofit/>
          </a:bodyPr>
          <a:lstStyle/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400" dirty="0">
                <a:solidFill>
                  <a:schemeClr val="accent2"/>
                </a:solidFill>
              </a:rPr>
              <a:t>Donner des droits d’accès : </a:t>
            </a:r>
          </a:p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800" dirty="0"/>
          </a:p>
          <a:p>
            <a:pPr lvl="0">
              <a:spcBef>
                <a:spcPts val="0"/>
              </a:spcBef>
            </a:pPr>
            <a:r>
              <a:rPr lang="fr-FR" altLang="fr-FR" sz="2200" u="sng" dirty="0"/>
              <a:t>Exemple13</a:t>
            </a:r>
            <a:r>
              <a:rPr lang="fr-FR" altLang="fr-FR" sz="2200" dirty="0"/>
              <a:t> : </a:t>
            </a:r>
            <a:r>
              <a:rPr lang="fr-FR" sz="2000" i="1" dirty="0"/>
              <a:t>Un visiteur peut consulter les nom et prénoms, et modifier le téléphone et l’email.</a:t>
            </a:r>
          </a:p>
          <a:p>
            <a:pPr lvl="0">
              <a:spcBef>
                <a:spcPts val="0"/>
              </a:spcBef>
            </a:pPr>
            <a:endParaRPr lang="fr-FR" sz="1200" i="1" dirty="0"/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GRANT SELECT (Nom, Prénom), UPDATE (Téléphone, Email)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ON Adhérent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TO Visiteur;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Exemple14</a:t>
            </a:r>
            <a:r>
              <a:rPr lang="fr-FR" altLang="fr-FR" sz="2200" dirty="0"/>
              <a:t> : </a:t>
            </a:r>
            <a:r>
              <a:rPr lang="fr-FR" sz="2000" i="1" dirty="0"/>
              <a:t>Thomas et Pierre peuvent supprimer des enregistrements dans toutes les tables</a:t>
            </a:r>
          </a:p>
          <a:p>
            <a:pPr>
              <a:spcBef>
                <a:spcPts val="0"/>
              </a:spcBef>
            </a:pPr>
            <a:endParaRPr lang="fr-FR" sz="1200" i="1" dirty="0"/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GRANT DELETE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ON *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TO Thomas, Pierre;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2309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179512" y="1516698"/>
            <a:ext cx="8784976" cy="5008646"/>
          </a:xfrm>
        </p:spPr>
        <p:txBody>
          <a:bodyPr>
            <a:noAutofit/>
          </a:bodyPr>
          <a:lstStyle/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400" dirty="0">
                <a:solidFill>
                  <a:schemeClr val="accent2"/>
                </a:solidFill>
              </a:rPr>
              <a:t>Retirer des droits d’accès : </a:t>
            </a:r>
          </a:p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800" dirty="0"/>
          </a:p>
          <a:p>
            <a:pPr marL="179387" indent="0">
              <a:spcBef>
                <a:spcPts val="0"/>
              </a:spcBef>
              <a:buNone/>
            </a:pPr>
            <a:r>
              <a:rPr lang="fr-FR" sz="2400" dirty="0"/>
              <a:t>REVOKE Privilège1, Privilège2….ALL;</a:t>
            </a:r>
          </a:p>
          <a:p>
            <a:pPr marL="179387" indent="0">
              <a:spcBef>
                <a:spcPts val="0"/>
              </a:spcBef>
              <a:buNone/>
            </a:pPr>
            <a:r>
              <a:rPr lang="fr-FR" sz="2400" dirty="0"/>
              <a:t>ON Table1, Table2……..*;</a:t>
            </a:r>
          </a:p>
          <a:p>
            <a:pPr marL="179387" indent="0">
              <a:spcBef>
                <a:spcPts val="0"/>
              </a:spcBef>
              <a:buNone/>
            </a:pPr>
            <a:r>
              <a:rPr lang="fr-FR" sz="2400" dirty="0"/>
              <a:t>FROM User1, User2,……..PUBLIC;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800" dirty="0"/>
          </a:p>
          <a:p>
            <a:pPr marL="179388" indent="0">
              <a:spcBef>
                <a:spcPts val="0"/>
              </a:spcBef>
              <a:buNone/>
            </a:pPr>
            <a:endParaRPr lang="fr-FR" sz="12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Exemple1</a:t>
            </a:r>
            <a:r>
              <a:rPr lang="fr-FR" altLang="fr-FR" sz="2200" dirty="0"/>
              <a:t> : </a:t>
            </a:r>
            <a:r>
              <a:rPr lang="fr-FR" sz="2000" i="1" dirty="0"/>
              <a:t>Thomas et Pierre n’ont plus le droit de mettre à jour le champ CA de la table clients.</a:t>
            </a:r>
          </a:p>
          <a:p>
            <a:pPr>
              <a:spcBef>
                <a:spcPts val="0"/>
              </a:spcBef>
            </a:pPr>
            <a:endParaRPr lang="fr-FR" sz="800" i="1" dirty="0"/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REVOKE UPDATE(CA)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ON Clients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FROM Thomas, Pierre;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20755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179512" y="1516698"/>
            <a:ext cx="8784976" cy="5008646"/>
          </a:xfrm>
        </p:spPr>
        <p:txBody>
          <a:bodyPr>
            <a:noAutofit/>
          </a:bodyPr>
          <a:lstStyle/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400" dirty="0">
                <a:solidFill>
                  <a:schemeClr val="accent2"/>
                </a:solidFill>
              </a:rPr>
              <a:t>Retirer des droits d’accès : </a:t>
            </a:r>
          </a:p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Exemple2</a:t>
            </a:r>
            <a:r>
              <a:rPr lang="fr-FR" altLang="fr-FR" sz="2200" dirty="0"/>
              <a:t> : Tous les droits sont retirés à tous les utilisateurs sur la table clients.</a:t>
            </a:r>
            <a:endParaRPr lang="fr-FR" sz="2000" i="1" dirty="0"/>
          </a:p>
          <a:p>
            <a:pPr>
              <a:spcBef>
                <a:spcPts val="0"/>
              </a:spcBef>
            </a:pPr>
            <a:endParaRPr lang="fr-FR" sz="800" i="1" dirty="0"/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REVOKE ALL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ON Clients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FROM PUBLIC;</a:t>
            </a:r>
          </a:p>
          <a:p>
            <a:pPr marL="268288" indent="0">
              <a:spcBef>
                <a:spcPts val="0"/>
              </a:spcBef>
              <a:buNone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Exemple3</a:t>
            </a:r>
            <a:r>
              <a:rPr lang="fr-FR" altLang="fr-FR" sz="2200" dirty="0"/>
              <a:t> : Jean n’a plus la possibilité d’accorder le droit d’effacer à d’autres utilisateurs sur la table clients.</a:t>
            </a:r>
            <a:endParaRPr lang="fr-FR" sz="2000" i="1" dirty="0"/>
          </a:p>
          <a:p>
            <a:pPr>
              <a:spcBef>
                <a:spcPts val="0"/>
              </a:spcBef>
            </a:pPr>
            <a:endParaRPr lang="fr-FR" sz="800" i="1" dirty="0"/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REVOKE GRANT OPTION FOR DELETE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ON Clients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FROM Jean;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439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Définition des données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493096"/>
          </a:xfrm>
        </p:spPr>
        <p:txBody>
          <a:bodyPr>
            <a:noAutofit/>
          </a:bodyPr>
          <a:lstStyle/>
          <a:p>
            <a:pPr eaLnBrk="0" hangingPunct="0"/>
            <a:r>
              <a:rPr lang="fr-FR" altLang="fr-FR" sz="2000" noProof="0" dirty="0">
                <a:solidFill>
                  <a:schemeClr val="accent2"/>
                </a:solidFill>
              </a:rPr>
              <a:t>Création d’une table</a:t>
            </a:r>
          </a:p>
          <a:p>
            <a:pPr eaLnBrk="0" hangingPunct="0"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TABLE </a:t>
            </a:r>
            <a:r>
              <a:rPr lang="fr-FR" altLang="fr-FR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nom_table</a:t>
            </a: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0" hangingPunct="0"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</a:p>
          <a:p>
            <a:pPr eaLnBrk="0" hangingPunc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Attribut1 Type,</a:t>
            </a:r>
          </a:p>
          <a:p>
            <a:pPr eaLnBrk="0" hangingPunct="0"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Attribut2 Type,</a:t>
            </a:r>
          </a:p>
          <a:p>
            <a:pPr eaLnBrk="0" hangingPunct="0"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……..</a:t>
            </a:r>
          </a:p>
          <a:p>
            <a:pPr eaLnBrk="0" hangingPunc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……..</a:t>
            </a:r>
          </a:p>
          <a:p>
            <a:pPr eaLnBrk="0" hangingPunct="0"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PRAMARY KEY(clé),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 (clé étrangère) REFERENCES table2 (clé)</a:t>
            </a: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0" hangingPunct="0">
              <a:buNone/>
            </a:pPr>
            <a:endParaRPr lang="fr-FR" altLang="fr-FR" sz="2000" b="1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E3D8C-C06B-4F74-BE83-BCF12785D5E3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F1339C35-5FED-43EC-96DF-2D301204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179512" y="1516698"/>
            <a:ext cx="8784976" cy="5008646"/>
          </a:xfrm>
        </p:spPr>
        <p:txBody>
          <a:bodyPr>
            <a:noAutofit/>
          </a:bodyPr>
          <a:lstStyle/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400" dirty="0">
                <a:solidFill>
                  <a:schemeClr val="accent2"/>
                </a:solidFill>
              </a:rPr>
              <a:t>Retirer des droits d’accès : </a:t>
            </a:r>
          </a:p>
          <a:p>
            <a:pPr marL="358775" indent="-179388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Exemple4</a:t>
            </a:r>
            <a:r>
              <a:rPr lang="fr-FR" altLang="fr-FR" sz="2200" dirty="0"/>
              <a:t> : Sylvie ne peut plus effacer des commandes.</a:t>
            </a:r>
            <a:endParaRPr lang="fr-FR" sz="2000" i="1" dirty="0"/>
          </a:p>
          <a:p>
            <a:pPr>
              <a:spcBef>
                <a:spcPts val="0"/>
              </a:spcBef>
            </a:pPr>
            <a:endParaRPr lang="fr-FR" sz="800" i="1" dirty="0"/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REVOKE DELETE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ON Commandes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FROM Sylvie;</a:t>
            </a:r>
          </a:p>
          <a:p>
            <a:pPr marL="268288" indent="0">
              <a:spcBef>
                <a:spcPts val="0"/>
              </a:spcBef>
              <a:buNone/>
            </a:pPr>
            <a:endParaRPr lang="fr-FR" sz="800" dirty="0"/>
          </a:p>
          <a:p>
            <a:pPr>
              <a:spcBef>
                <a:spcPts val="0"/>
              </a:spcBef>
            </a:pPr>
            <a:r>
              <a:rPr lang="fr-FR" altLang="fr-FR" sz="2200" u="sng" dirty="0"/>
              <a:t>Exemple5</a:t>
            </a:r>
            <a:r>
              <a:rPr lang="fr-FR" altLang="fr-FR" sz="2200" dirty="0"/>
              <a:t> : Tous les droits sont retirés à tous les utilisateurs et sur toutes les tables.</a:t>
            </a:r>
            <a:endParaRPr lang="fr-FR" sz="2000" i="1" dirty="0"/>
          </a:p>
          <a:p>
            <a:pPr>
              <a:spcBef>
                <a:spcPts val="0"/>
              </a:spcBef>
            </a:pPr>
            <a:endParaRPr lang="fr-FR" sz="800" i="1" dirty="0"/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REVOKE ALL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ON *</a:t>
            </a:r>
          </a:p>
          <a:p>
            <a:pPr marL="268288" indent="0">
              <a:spcBef>
                <a:spcPts val="0"/>
              </a:spcBef>
              <a:buNone/>
            </a:pPr>
            <a:r>
              <a:rPr lang="fr-FR" sz="2200" dirty="0"/>
              <a:t>FROM PUBLIC;</a:t>
            </a:r>
          </a:p>
          <a:p>
            <a:pPr marL="179388" indent="0">
              <a:spcBef>
                <a:spcPts val="0"/>
              </a:spcBef>
              <a:buNone/>
            </a:pPr>
            <a:endParaRPr lang="fr-FR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0ACA7-074B-4ED3-BF4D-9FE67F88A66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038E45D2-8C84-4D7F-9B8B-322E0FC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7BCA1ED2-A773-45A9-96EE-D69F499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fr-FR" dirty="0"/>
              <a:t>Contrôle d’accès aux données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36754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26A83-6990-4964-B842-2207291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vues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80C72B1-B481-4C97-9004-654C7ADF62AA}"/>
              </a:ext>
            </a:extLst>
          </p:cNvPr>
          <p:cNvSpPr txBox="1">
            <a:spLocks/>
          </p:cNvSpPr>
          <p:nvPr/>
        </p:nvSpPr>
        <p:spPr>
          <a:xfrm>
            <a:off x="179512" y="1516698"/>
            <a:ext cx="8784976" cy="500864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fr-FR" sz="2200" dirty="0">
                <a:solidFill>
                  <a:schemeClr val="accent2"/>
                </a:solidFill>
              </a:rPr>
              <a:t>Présentation</a:t>
            </a:r>
          </a:p>
          <a:p>
            <a:pPr marL="268288" indent="0" algn="just">
              <a:spcBef>
                <a:spcPts val="0"/>
              </a:spcBef>
              <a:buNone/>
            </a:pPr>
            <a:r>
              <a:rPr lang="fr-FR" sz="2200" dirty="0"/>
              <a:t>Une vue est une table virtuelle, utilisée pour : </a:t>
            </a:r>
          </a:p>
          <a:p>
            <a:pPr marL="268288" indent="0" algn="just">
              <a:spcBef>
                <a:spcPts val="0"/>
              </a:spcBef>
              <a:buNone/>
            </a:pPr>
            <a:endParaRPr lang="fr-FR" sz="800" dirty="0"/>
          </a:p>
          <a:p>
            <a:pPr marL="358775" indent="0">
              <a:buNone/>
            </a:pPr>
            <a:r>
              <a:rPr lang="fr-FR" sz="2200" dirty="0"/>
              <a:t>1 : décomposer les requêtes en sous-requêtes, permettant ainsi de faciliter l’écriture des requêtes complexes.</a:t>
            </a:r>
          </a:p>
          <a:p>
            <a:pPr marL="358775" indent="0"/>
            <a:endParaRPr lang="fr-FR" sz="2200" dirty="0"/>
          </a:p>
          <a:p>
            <a:pPr marL="358775" indent="0">
              <a:buNone/>
            </a:pPr>
            <a:r>
              <a:rPr lang="fr-FR" sz="2200" dirty="0"/>
              <a:t>2 : Faciliter et sécuriser l’accès aux données, on peut créer des vues, et ne donner des droits d’accès que sur ces vues, au lieu que l’accès soit sur la table entière.</a:t>
            </a:r>
          </a:p>
          <a:p>
            <a:pPr marL="0" indent="0" algn="just">
              <a:buNone/>
            </a:pPr>
            <a:endParaRPr lang="fr-FR" sz="2200" dirty="0"/>
          </a:p>
          <a:p>
            <a:pPr algn="just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2200" dirty="0"/>
          </a:p>
          <a:p>
            <a:pPr marL="179388" indent="0" algn="just">
              <a:spcBef>
                <a:spcPts val="0"/>
              </a:spcBef>
              <a:buFont typeface="Wingdings"/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959867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26A83-6990-4964-B842-2207291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vues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80C72B1-B481-4C97-9004-654C7ADF62AA}"/>
              </a:ext>
            </a:extLst>
          </p:cNvPr>
          <p:cNvSpPr txBox="1">
            <a:spLocks/>
          </p:cNvSpPr>
          <p:nvPr/>
        </p:nvSpPr>
        <p:spPr>
          <a:xfrm>
            <a:off x="179512" y="1516698"/>
            <a:ext cx="8784976" cy="500864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200" dirty="0">
                <a:solidFill>
                  <a:schemeClr val="accent2"/>
                </a:solidFill>
              </a:rPr>
              <a:t>Usage</a:t>
            </a:r>
          </a:p>
          <a:p>
            <a:pPr algn="just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2200" dirty="0"/>
          </a:p>
          <a:p>
            <a:pPr algn="just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200" dirty="0"/>
              <a:t>Pour ajouter, modifier ou supprimer des données et par conséquent dans la ou les tables associées à la vue.</a:t>
            </a:r>
          </a:p>
          <a:p>
            <a:pPr algn="just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2200" dirty="0"/>
          </a:p>
          <a:p>
            <a:pPr algn="just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200" dirty="0"/>
              <a:t>Le contenu d’une vue n’a pas d’existence physique, il est recalculé à chaque utilisation de la vue.</a:t>
            </a:r>
          </a:p>
          <a:p>
            <a:pPr algn="just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2200" dirty="0"/>
          </a:p>
          <a:p>
            <a:pPr algn="just">
              <a:spcBef>
                <a:spcPts val="0"/>
              </a:spcBef>
              <a:buFont typeface="Tw Cen MT" panose="020B0602020104020603" pitchFamily="34" charset="0"/>
              <a:buChar char="–"/>
            </a:pPr>
            <a:r>
              <a:rPr lang="fr-FR" sz="2200" dirty="0"/>
              <a:t>Une vue peut être considérée comme une fonction retournant une table.</a:t>
            </a:r>
          </a:p>
          <a:p>
            <a:pPr marL="179388" indent="0" algn="just">
              <a:spcBef>
                <a:spcPts val="0"/>
              </a:spcBef>
              <a:buFont typeface="Wingdings"/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1237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26A83-6990-4964-B842-2207291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vues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80C72B1-B481-4C97-9004-654C7ADF62AA}"/>
              </a:ext>
            </a:extLst>
          </p:cNvPr>
          <p:cNvSpPr txBox="1">
            <a:spLocks/>
          </p:cNvSpPr>
          <p:nvPr/>
        </p:nvSpPr>
        <p:spPr>
          <a:xfrm>
            <a:off x="179512" y="1516698"/>
            <a:ext cx="8784976" cy="500864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200" dirty="0">
                <a:solidFill>
                  <a:schemeClr val="accent2"/>
                </a:solidFill>
              </a:rPr>
              <a:t>Créer une vue</a:t>
            </a:r>
          </a:p>
          <a:p>
            <a:pPr marL="358775" indent="0">
              <a:buNone/>
            </a:pPr>
            <a:r>
              <a:rPr lang="en-US" sz="2200" dirty="0"/>
              <a:t>CREATE VIEW </a:t>
            </a:r>
            <a:r>
              <a:rPr lang="en-US" sz="2200" dirty="0" err="1"/>
              <a:t>nom_vue</a:t>
            </a:r>
            <a:r>
              <a:rPr lang="en-US" sz="2200" dirty="0"/>
              <a:t> AS</a:t>
            </a:r>
            <a:endParaRPr lang="fr-FR" sz="2200" dirty="0"/>
          </a:p>
          <a:p>
            <a:pPr marL="358775" indent="0">
              <a:buNone/>
            </a:pPr>
            <a:r>
              <a:rPr lang="en-US" sz="2200" dirty="0"/>
              <a:t>SELECT …;</a:t>
            </a:r>
            <a:endParaRPr lang="fr-FR" sz="2200" dirty="0"/>
          </a:p>
          <a:p>
            <a:pPr algn="just">
              <a:spcBef>
                <a:spcPts val="0"/>
              </a:spcBef>
              <a:buFont typeface="Tw Cen MT" panose="020B0602020104020603" pitchFamily="34" charset="0"/>
              <a:buChar char="–"/>
            </a:pPr>
            <a:endParaRPr lang="fr-FR" sz="2200" dirty="0"/>
          </a:p>
          <a:p>
            <a:pPr algn="just"/>
            <a:r>
              <a:rPr lang="fr-FR" sz="2200" dirty="0">
                <a:solidFill>
                  <a:schemeClr val="accent2"/>
                </a:solidFill>
              </a:rPr>
              <a:t>Effacer une vue</a:t>
            </a:r>
          </a:p>
          <a:p>
            <a:pPr marL="358775" indent="0">
              <a:buNone/>
            </a:pPr>
            <a:r>
              <a:rPr lang="en-US" sz="2200" dirty="0"/>
              <a:t>DROP VIEW </a:t>
            </a:r>
            <a:r>
              <a:rPr lang="en-US" sz="2200" dirty="0" err="1"/>
              <a:t>nom_vue</a:t>
            </a:r>
            <a:r>
              <a:rPr lang="en-US" sz="2200" dirty="0"/>
              <a:t>;</a:t>
            </a:r>
            <a:endParaRPr lang="fr-FR" sz="2200" dirty="0"/>
          </a:p>
          <a:p>
            <a:pPr marL="0" indent="0" algn="just">
              <a:spcBef>
                <a:spcPts val="0"/>
              </a:spcBef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8835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26A83-6990-4964-B842-2207291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vues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80C72B1-B481-4C97-9004-654C7ADF62AA}"/>
              </a:ext>
            </a:extLst>
          </p:cNvPr>
          <p:cNvSpPr txBox="1">
            <a:spLocks/>
          </p:cNvSpPr>
          <p:nvPr/>
        </p:nvSpPr>
        <p:spPr>
          <a:xfrm>
            <a:off x="179512" y="1516698"/>
            <a:ext cx="8784976" cy="500864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200" dirty="0">
                <a:solidFill>
                  <a:schemeClr val="accent2"/>
                </a:solidFill>
              </a:rPr>
              <a:t>Créer une vue</a:t>
            </a:r>
          </a:p>
          <a:p>
            <a:pPr marL="179388" indent="0">
              <a:buNone/>
            </a:pPr>
            <a:r>
              <a:rPr lang="fr-FR" altLang="fr-FR" sz="2200" u="sng" dirty="0"/>
              <a:t>Exemple1</a:t>
            </a:r>
            <a:r>
              <a:rPr lang="fr-FR" altLang="fr-FR" sz="2200" dirty="0"/>
              <a:t> : </a:t>
            </a:r>
            <a:r>
              <a:rPr lang="fr-FR" sz="2200" dirty="0"/>
              <a:t>On veut limiter les droits d’accès de l’utilisateur « Dupond » à la consultation du nom et du poste des employés des services 10 et 20.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CREATE VIEW </a:t>
            </a:r>
            <a:r>
              <a:rPr lang="en-US" sz="2200" dirty="0" err="1"/>
              <a:t>VueEmp</a:t>
            </a:r>
            <a:r>
              <a:rPr lang="en-US" sz="2200" dirty="0"/>
              <a:t> AS</a:t>
            </a: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SELECT nom, poste</a:t>
            </a: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FROM </a:t>
            </a:r>
            <a:r>
              <a:rPr lang="en-US" sz="2200" dirty="0" err="1"/>
              <a:t>employés</a:t>
            </a:r>
            <a:r>
              <a:rPr lang="en-US" sz="2200" dirty="0"/>
              <a:t> </a:t>
            </a: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WHERE Service =10 OR Service = 20;</a:t>
            </a: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 </a:t>
            </a: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GRANT SELECT 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ON </a:t>
            </a:r>
            <a:r>
              <a:rPr lang="en-US" sz="2200" dirty="0" err="1"/>
              <a:t>VueEmp</a:t>
            </a:r>
            <a:r>
              <a:rPr lang="en-US" sz="2200" dirty="0"/>
              <a:t> 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TO </a:t>
            </a:r>
            <a:r>
              <a:rPr lang="en-US" sz="2200" dirty="0" err="1"/>
              <a:t>Dupond</a:t>
            </a:r>
            <a:r>
              <a:rPr lang="en-US" sz="2200" dirty="0"/>
              <a:t>;</a:t>
            </a:r>
            <a:endParaRPr lang="fr-FR" sz="2200" dirty="0"/>
          </a:p>
          <a:p>
            <a:pPr marL="179388" indent="0" algn="just">
              <a:spcBef>
                <a:spcPts val="0"/>
              </a:spcBef>
              <a:buFont typeface="Wingdings"/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255756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26A83-6990-4964-B842-2207291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vues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80C72B1-B481-4C97-9004-654C7ADF62AA}"/>
              </a:ext>
            </a:extLst>
          </p:cNvPr>
          <p:cNvSpPr txBox="1">
            <a:spLocks/>
          </p:cNvSpPr>
          <p:nvPr/>
        </p:nvSpPr>
        <p:spPr>
          <a:xfrm>
            <a:off x="179512" y="1516698"/>
            <a:ext cx="8784976" cy="500864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fr-FR" sz="2200" dirty="0">
                <a:solidFill>
                  <a:schemeClr val="accent2"/>
                </a:solidFill>
              </a:rPr>
              <a:t>Créer une vue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altLang="fr-FR" sz="2200" u="sng" dirty="0"/>
              <a:t>Exemple2</a:t>
            </a:r>
            <a:r>
              <a:rPr lang="fr-FR" altLang="fr-FR" sz="2200" dirty="0"/>
              <a:t> : </a:t>
            </a:r>
            <a:r>
              <a:rPr lang="fr-FR" sz="2200" dirty="0"/>
              <a:t>On veut compter le nombre de films comédies par salle.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CREATE VIEW </a:t>
            </a:r>
            <a:r>
              <a:rPr lang="en-US" sz="2200" dirty="0" err="1"/>
              <a:t>V_Comedies</a:t>
            </a:r>
            <a:r>
              <a:rPr lang="en-US" sz="2200" dirty="0"/>
              <a:t> AS</a:t>
            </a: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SELECT *</a:t>
            </a: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FROM films</a:t>
            </a: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WHERE genre = '</a:t>
            </a:r>
            <a:r>
              <a:rPr lang="en-US" sz="2200" dirty="0" err="1"/>
              <a:t>Comédie</a:t>
            </a:r>
            <a:r>
              <a:rPr lang="en-US" sz="2200" dirty="0"/>
              <a:t>';</a:t>
            </a: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 </a:t>
            </a: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SELECT </a:t>
            </a:r>
            <a:r>
              <a:rPr lang="en-US" sz="2200" dirty="0" err="1"/>
              <a:t>NumSalle</a:t>
            </a:r>
            <a:r>
              <a:rPr lang="en-US" sz="2200" dirty="0"/>
              <a:t>, COUNT(*) 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FROM </a:t>
            </a:r>
            <a:r>
              <a:rPr lang="en-US" sz="2200" dirty="0" err="1"/>
              <a:t>V_Comedies</a:t>
            </a:r>
            <a:r>
              <a:rPr lang="en-US" sz="2200" dirty="0"/>
              <a:t> 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GROUP BY </a:t>
            </a:r>
            <a:r>
              <a:rPr lang="en-US" sz="2200" dirty="0" err="1"/>
              <a:t>NumSalle</a:t>
            </a:r>
            <a:r>
              <a:rPr lang="en-US" sz="2200" dirty="0"/>
              <a:t>;</a:t>
            </a:r>
            <a:endParaRPr lang="fr-FR" sz="2200" dirty="0"/>
          </a:p>
          <a:p>
            <a:pPr marL="179388" indent="0" algn="just">
              <a:spcBef>
                <a:spcPts val="0"/>
              </a:spcBef>
              <a:buFont typeface="Wingdings"/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5097139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26A83-6990-4964-B842-2207291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vues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80C72B1-B481-4C97-9004-654C7ADF62AA}"/>
              </a:ext>
            </a:extLst>
          </p:cNvPr>
          <p:cNvSpPr txBox="1">
            <a:spLocks/>
          </p:cNvSpPr>
          <p:nvPr/>
        </p:nvSpPr>
        <p:spPr>
          <a:xfrm>
            <a:off x="179512" y="1516698"/>
            <a:ext cx="8784976" cy="511270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fr-FR" sz="2200" dirty="0">
                <a:solidFill>
                  <a:schemeClr val="accent2"/>
                </a:solidFill>
              </a:rPr>
              <a:t>Créer une vue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altLang="fr-FR" sz="2200" u="sng" dirty="0"/>
              <a:t>Exemple3</a:t>
            </a:r>
            <a:r>
              <a:rPr lang="fr-FR" altLang="fr-FR" sz="2200" dirty="0"/>
              <a:t> : </a:t>
            </a:r>
            <a:r>
              <a:rPr lang="fr-FR" sz="2200" dirty="0"/>
              <a:t>Créer une vue qui sélectionne les factures dont le montant dépasse 1500 euros, et calcule le chiffres d’affaires réalisé par chaque employé. 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sz="2200" dirty="0"/>
          </a:p>
          <a:p>
            <a:pPr marL="179388" indent="0">
              <a:spcBef>
                <a:spcPts val="0"/>
              </a:spcBef>
              <a:buNone/>
            </a:pPr>
            <a:r>
              <a:rPr lang="en-US" sz="2200" dirty="0"/>
              <a:t>CREATE VIEW </a:t>
            </a:r>
            <a:r>
              <a:rPr lang="en-US" sz="2200" dirty="0" err="1"/>
              <a:t>V_Facture</a:t>
            </a:r>
            <a:r>
              <a:rPr lang="en-US" sz="2200" dirty="0"/>
              <a:t> AS</a:t>
            </a:r>
            <a:endParaRPr lang="fr-FR" sz="2200" dirty="0"/>
          </a:p>
          <a:p>
            <a:pPr marL="179388" indent="0">
              <a:spcBef>
                <a:spcPts val="0"/>
              </a:spcBef>
              <a:buNone/>
            </a:pPr>
            <a:r>
              <a:rPr lang="en-US" sz="2200" dirty="0"/>
              <a:t>SELECT </a:t>
            </a:r>
            <a:r>
              <a:rPr lang="en-US" sz="2200" dirty="0" err="1"/>
              <a:t>NumFact</a:t>
            </a:r>
            <a:r>
              <a:rPr lang="en-US" sz="2200" dirty="0"/>
              <a:t>, </a:t>
            </a:r>
            <a:r>
              <a:rPr lang="en-US" sz="2200" dirty="0" err="1"/>
              <a:t>NomEmp</a:t>
            </a:r>
            <a:r>
              <a:rPr lang="en-US" sz="2200" dirty="0"/>
              <a:t>, Prix*</a:t>
            </a:r>
            <a:r>
              <a:rPr lang="en-US" sz="2200" dirty="0" err="1"/>
              <a:t>Qté</a:t>
            </a:r>
            <a:r>
              <a:rPr lang="en-US" sz="2200" dirty="0"/>
              <a:t> AS Total</a:t>
            </a:r>
            <a:endParaRPr lang="fr-FR" sz="2200" dirty="0"/>
          </a:p>
          <a:p>
            <a:pPr marL="179388" indent="0">
              <a:spcBef>
                <a:spcPts val="0"/>
              </a:spcBef>
              <a:buNone/>
            </a:pPr>
            <a:r>
              <a:rPr lang="en-US" sz="2200" dirty="0"/>
              <a:t>FROM </a:t>
            </a:r>
            <a:r>
              <a:rPr lang="en-US" sz="2200" dirty="0" err="1"/>
              <a:t>Employé</a:t>
            </a:r>
            <a:r>
              <a:rPr lang="en-US" sz="2200" dirty="0"/>
              <a:t> E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en-US" sz="2200" dirty="0"/>
              <a:t>INNER JOIN Facture F ON </a:t>
            </a:r>
            <a:r>
              <a:rPr lang="en-US" sz="2200" dirty="0" err="1"/>
              <a:t>F.NumEmp</a:t>
            </a:r>
            <a:r>
              <a:rPr lang="en-US" sz="2200" dirty="0"/>
              <a:t>=</a:t>
            </a:r>
            <a:r>
              <a:rPr lang="en-US" sz="2200" dirty="0" err="1"/>
              <a:t>E.NumEmp</a:t>
            </a:r>
            <a:endParaRPr lang="fr-FR" sz="2200" dirty="0"/>
          </a:p>
          <a:p>
            <a:pPr marL="179388" indent="0">
              <a:spcBef>
                <a:spcPts val="0"/>
              </a:spcBef>
              <a:buNone/>
            </a:pPr>
            <a:r>
              <a:rPr lang="en-US" sz="2200" dirty="0"/>
              <a:t>INNER JOIN </a:t>
            </a:r>
            <a:r>
              <a:rPr lang="en-US" sz="2200" dirty="0" err="1"/>
              <a:t>Produit</a:t>
            </a:r>
            <a:r>
              <a:rPr lang="en-US" sz="2200" dirty="0"/>
              <a:t> P on </a:t>
            </a:r>
            <a:r>
              <a:rPr lang="en-US" sz="2200" dirty="0" err="1"/>
              <a:t>P.RéfProd</a:t>
            </a:r>
            <a:r>
              <a:rPr lang="en-US" sz="2200" dirty="0"/>
              <a:t>=</a:t>
            </a:r>
            <a:r>
              <a:rPr lang="en-US" sz="2200" dirty="0" err="1"/>
              <a:t>F.RéfProd</a:t>
            </a:r>
            <a:endParaRPr lang="fr-FR" sz="2200" dirty="0"/>
          </a:p>
          <a:p>
            <a:pPr marL="179388" indent="0">
              <a:spcBef>
                <a:spcPts val="0"/>
              </a:spcBef>
              <a:buNone/>
            </a:pPr>
            <a:r>
              <a:rPr lang="en-US" sz="2200" dirty="0"/>
              <a:t>WHERE (</a:t>
            </a:r>
            <a:r>
              <a:rPr lang="en-US" sz="2200" dirty="0" err="1"/>
              <a:t>Qté</a:t>
            </a:r>
            <a:r>
              <a:rPr lang="en-US" sz="2200" dirty="0"/>
              <a:t>*Prix)&gt;1500;</a:t>
            </a: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 </a:t>
            </a: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SELECT </a:t>
            </a:r>
            <a:r>
              <a:rPr lang="en-US" sz="2200" dirty="0" err="1"/>
              <a:t>NumEmp</a:t>
            </a:r>
            <a:r>
              <a:rPr lang="en-US" sz="2200" dirty="0"/>
              <a:t>, </a:t>
            </a:r>
            <a:r>
              <a:rPr lang="en-US" sz="2200" dirty="0" err="1"/>
              <a:t>NomEmp</a:t>
            </a:r>
            <a:r>
              <a:rPr lang="en-US" sz="2200" dirty="0"/>
              <a:t>, SUM(Prix*</a:t>
            </a:r>
            <a:r>
              <a:rPr lang="en-US" sz="2200" dirty="0" err="1"/>
              <a:t>Qté</a:t>
            </a:r>
            <a:r>
              <a:rPr lang="en-US" sz="2200" dirty="0"/>
              <a:t>) 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FROM </a:t>
            </a:r>
            <a:r>
              <a:rPr lang="en-US" sz="2200" dirty="0" err="1"/>
              <a:t>V_Facture</a:t>
            </a:r>
            <a:r>
              <a:rPr lang="en-US" sz="2200" dirty="0"/>
              <a:t> 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GROUP BY </a:t>
            </a:r>
            <a:r>
              <a:rPr lang="en-US" sz="2200" dirty="0" err="1"/>
              <a:t>NumEmp</a:t>
            </a:r>
            <a:r>
              <a:rPr lang="en-US" sz="2200" dirty="0"/>
              <a:t>;</a:t>
            </a:r>
            <a:endParaRPr lang="fr-FR" sz="2200" dirty="0"/>
          </a:p>
          <a:p>
            <a:pPr marL="179388" indent="0" algn="just">
              <a:spcBef>
                <a:spcPts val="0"/>
              </a:spcBef>
              <a:buFont typeface="Wingdings"/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501683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26A83-6990-4964-B842-2207291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vues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80C72B1-B481-4C97-9004-654C7ADF62AA}"/>
              </a:ext>
            </a:extLst>
          </p:cNvPr>
          <p:cNvSpPr txBox="1">
            <a:spLocks/>
          </p:cNvSpPr>
          <p:nvPr/>
        </p:nvSpPr>
        <p:spPr>
          <a:xfrm>
            <a:off x="179512" y="1516698"/>
            <a:ext cx="8784976" cy="511270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fr-FR" sz="2200" dirty="0">
                <a:solidFill>
                  <a:schemeClr val="accent2"/>
                </a:solidFill>
              </a:rPr>
              <a:t>Effacer une vue</a:t>
            </a:r>
          </a:p>
          <a:p>
            <a:pPr marL="179388" indent="0">
              <a:spcBef>
                <a:spcPts val="0"/>
              </a:spcBef>
              <a:buNone/>
            </a:pPr>
            <a:r>
              <a:rPr lang="fr-FR" altLang="fr-FR" sz="2200" u="sng" dirty="0"/>
              <a:t>Exemple4</a:t>
            </a:r>
            <a:r>
              <a:rPr lang="fr-FR" altLang="fr-FR" sz="2200" dirty="0"/>
              <a:t> : Supprimer la vue </a:t>
            </a:r>
            <a:r>
              <a:rPr lang="fr-FR" altLang="fr-FR" sz="2200" dirty="0" err="1"/>
              <a:t>V_Facture</a:t>
            </a:r>
            <a:r>
              <a:rPr lang="fr-FR" sz="2200" dirty="0"/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sz="2200" dirty="0"/>
          </a:p>
          <a:p>
            <a:pPr marL="179388" indent="0">
              <a:spcBef>
                <a:spcPts val="0"/>
              </a:spcBef>
              <a:buNone/>
            </a:pPr>
            <a:r>
              <a:rPr lang="en-US" sz="2200" dirty="0"/>
              <a:t>DROP VIEW </a:t>
            </a:r>
            <a:r>
              <a:rPr lang="en-US" sz="2200" dirty="0" err="1"/>
              <a:t>V_Facture</a:t>
            </a:r>
            <a:r>
              <a:rPr lang="en-US" sz="2200" dirty="0"/>
              <a:t>;</a:t>
            </a:r>
            <a:endParaRPr lang="fr-FR" sz="2200" dirty="0"/>
          </a:p>
          <a:p>
            <a:pPr marL="358775" indent="0">
              <a:spcBef>
                <a:spcPts val="0"/>
              </a:spcBef>
              <a:buNone/>
            </a:pPr>
            <a:r>
              <a:rPr lang="en-US" sz="2200" dirty="0"/>
              <a:t> </a:t>
            </a:r>
            <a:endParaRPr lang="fr-FR" sz="2200" dirty="0"/>
          </a:p>
          <a:p>
            <a:pPr marL="179388" indent="0" algn="just">
              <a:spcBef>
                <a:spcPts val="0"/>
              </a:spcBef>
              <a:buFont typeface="Wingdings"/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03666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Définition des données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493096"/>
          </a:xfrm>
        </p:spPr>
        <p:txBody>
          <a:bodyPr>
            <a:noAutofit/>
          </a:bodyPr>
          <a:lstStyle/>
          <a:p>
            <a:pPr eaLnBrk="0" hangingPunct="0"/>
            <a:r>
              <a:rPr lang="fr-FR" altLang="fr-FR" sz="2000" noProof="0" dirty="0">
                <a:solidFill>
                  <a:schemeClr val="accent2"/>
                </a:solidFill>
              </a:rPr>
              <a:t>Création d’une table</a:t>
            </a:r>
          </a:p>
          <a:p>
            <a:pPr eaLnBrk="0" hangingPunct="0">
              <a:buNone/>
            </a:pPr>
            <a:r>
              <a:rPr lang="fr-FR" altLang="fr-FR" sz="2000" u="sng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</a:p>
          <a:p>
            <a:pPr eaLnBrk="0" hangingPunc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TABLE 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</a:t>
            </a:r>
          </a:p>
          <a:p>
            <a:pPr eaLnBrk="0" hangingPunct="0">
              <a:buNone/>
            </a:pPr>
            <a:r>
              <a:rPr lang="fr-FR" altLang="fr-FR" sz="2000" b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</a:p>
          <a:p>
            <a:pPr eaLnBrk="0" hangingPunct="0"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fr-FR" altLang="fr-FR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NumCli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	</a:t>
            </a:r>
            <a:r>
              <a:rPr lang="fr-FR" altLang="fr-FR" sz="2000" noProof="0" dirty="0">
                <a:solidFill>
                  <a:schemeClr val="accent2"/>
                </a:solidFill>
              </a:rPr>
              <a:t>NUMBER(8)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Nom     		</a:t>
            </a:r>
            <a:r>
              <a:rPr lang="fr-FR" altLang="fr-FR" sz="2000" noProof="0" dirty="0">
                <a:solidFill>
                  <a:schemeClr val="accent2"/>
                </a:solidFill>
              </a:rPr>
              <a:t>VARCHAR(</a:t>
            </a:r>
            <a:r>
              <a:rPr lang="fr-FR" altLang="fr-FR" sz="2000" dirty="0">
                <a:solidFill>
                  <a:schemeClr val="accent2"/>
                </a:solidFill>
              </a:rPr>
              <a:t>30</a:t>
            </a:r>
            <a:r>
              <a:rPr lang="fr-FR" altLang="fr-FR" sz="2000" noProof="0" dirty="0">
                <a:solidFill>
                  <a:schemeClr val="accent2"/>
                </a:solidFill>
              </a:rPr>
              <a:t>)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fr-FR" altLang="fr-FR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DateNaiss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  <a:r>
              <a:rPr lang="fr-FR" altLang="fr-FR" sz="2000" noProof="0" dirty="0">
                <a:solidFill>
                  <a:schemeClr val="accent2"/>
                </a:solidFill>
              </a:rPr>
              <a:t>DATE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eaLnBrk="0" hangingPunc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Téléphone 	</a:t>
            </a:r>
            <a:r>
              <a:rPr lang="fr-FR" altLang="fr-FR" sz="2000" dirty="0">
                <a:solidFill>
                  <a:schemeClr val="accent2"/>
                </a:solidFill>
              </a:rPr>
              <a:t>CHAR(10)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eaLnBrk="0" hangingPunct="0"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Solvable 	</a:t>
            </a:r>
            <a:r>
              <a:rPr lang="fr-FR" altLang="fr-FR" sz="2000" noProof="0" dirty="0">
                <a:solidFill>
                  <a:schemeClr val="accent2"/>
                </a:solidFill>
              </a:rPr>
              <a:t>BOOLEAN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eaLnBrk="0" hangingPunc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 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fr-FR" altLang="fr-FR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NumCli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eaLnBrk="0" hangingPunct="0">
              <a:buNone/>
            </a:pPr>
            <a:r>
              <a:rPr lang="fr-FR" altLang="fr-FR" sz="2000" b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pPr lvl="1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E3D8C-C06B-4F74-BE83-BCF12785D5E3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F1339C35-5FED-43EC-96DF-2D301204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712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Définition des données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495800"/>
          </a:xfrm>
        </p:spPr>
        <p:txBody>
          <a:bodyPr>
            <a:normAutofit/>
          </a:bodyPr>
          <a:lstStyle/>
          <a:p>
            <a:pPr eaLnBrk="0" hangingPunct="0"/>
            <a:r>
              <a:rPr lang="fr-FR" altLang="fr-FR" sz="2000" noProof="0" dirty="0">
                <a:solidFill>
                  <a:schemeClr val="accent2"/>
                </a:solidFill>
              </a:rPr>
              <a:t>Création d’une table</a:t>
            </a:r>
          </a:p>
          <a:p>
            <a:pPr eaLnBrk="0" hangingPunct="0"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</a:p>
          <a:p>
            <a:pPr eaLnBrk="0" hangingPunct="0">
              <a:buNone/>
            </a:pPr>
            <a:endParaRPr lang="fr-FR" altLang="fr-FR" sz="11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0" hangingPunc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TABLE 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</a:t>
            </a:r>
          </a:p>
          <a:p>
            <a:pPr eaLnBrk="0" hangingPunct="0">
              <a:buNone/>
            </a:pPr>
            <a:r>
              <a:rPr lang="fr-FR" altLang="fr-FR" sz="2000" b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</a:p>
          <a:p>
            <a:pPr eaLnBrk="0" hangingPunct="0"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fr-FR" altLang="fr-FR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NumService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  <a:r>
              <a:rPr lang="fr-FR" altLang="fr-FR" sz="2000" noProof="0" dirty="0">
                <a:solidFill>
                  <a:schemeClr val="accent2"/>
                </a:solidFill>
              </a:rPr>
              <a:t>INTEGER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b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fr-FR" altLang="fr-FR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NomService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	</a:t>
            </a:r>
            <a:r>
              <a:rPr lang="fr-FR" altLang="fr-FR" sz="2000" noProof="0" dirty="0">
                <a:solidFill>
                  <a:schemeClr val="accent2"/>
                </a:solidFill>
              </a:rPr>
              <a:t>VARCHAR(</a:t>
            </a:r>
            <a:r>
              <a:rPr lang="fr-FR" altLang="fr-FR" sz="2000" dirty="0">
                <a:solidFill>
                  <a:schemeClr val="accent2"/>
                </a:solidFill>
              </a:rPr>
              <a:t>30</a:t>
            </a:r>
            <a:r>
              <a:rPr lang="fr-FR" altLang="fr-FR" sz="2000" noProof="0" dirty="0">
                <a:solidFill>
                  <a:schemeClr val="accent2"/>
                </a:solidFill>
              </a:rPr>
              <a:t>)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eaLnBrk="0" hangingPunct="0">
              <a:buNone/>
            </a:pP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 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fr-FR" altLang="fr-FR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NumService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eaLnBrk="0" hangingPunct="0">
              <a:buNone/>
            </a:pPr>
            <a:r>
              <a:rPr lang="fr-FR" altLang="fr-FR" sz="2000" b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pPr lvl="1">
              <a:buNone/>
            </a:pP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E3D8C-C06B-4F74-BE83-BCF12785D5E3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F1339C35-5FED-43EC-96DF-2D301204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64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Définition des données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516698"/>
            <a:ext cx="8239944" cy="5008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altLang="fr-FR" sz="2000" dirty="0">
                <a:solidFill>
                  <a:schemeClr val="accent2"/>
                </a:solidFill>
              </a:rPr>
              <a:t>Création d’une table</a:t>
            </a:r>
          </a:p>
          <a:p>
            <a:pPr marL="0" indent="0"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Exemple3</a:t>
            </a:r>
          </a:p>
          <a:p>
            <a:pPr marL="0" indent="0">
              <a:buNone/>
            </a:pPr>
            <a:endParaRPr lang="fr-FR" altLang="fr-FR" sz="5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CREATE TABLE Employé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	mat INTEGER (3),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fr-FR" sz="2000" dirty="0" err="1">
                <a:solidFill>
                  <a:schemeClr val="bg2">
                    <a:lumMod val="25000"/>
                  </a:schemeClr>
                </a:solidFill>
              </a:rPr>
              <a:t>nomEmploye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 VARCHAR 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	fonction VARCHAR (15),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fr-FR" sz="2000" dirty="0" err="1">
                <a:solidFill>
                  <a:schemeClr val="bg2">
                    <a:lumMod val="25000"/>
                  </a:schemeClr>
                </a:solidFill>
              </a:rPr>
              <a:t>dateEmbauche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 DATE,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GB" sz="2000" dirty="0" err="1">
                <a:solidFill>
                  <a:schemeClr val="bg2">
                    <a:lumMod val="25000"/>
                  </a:schemeClr>
                </a:solidFill>
              </a:rPr>
              <a:t>salaire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 DECIMAL (7,2),	</a:t>
            </a:r>
            <a:endParaRPr lang="fr-F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	commission DECIMAL (7,2),</a:t>
            </a:r>
            <a:endParaRPr lang="fr-F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GB" sz="2000" dirty="0" err="1">
                <a:solidFill>
                  <a:schemeClr val="bg2">
                    <a:lumMod val="25000"/>
                  </a:schemeClr>
                </a:solidFill>
              </a:rPr>
              <a:t>numService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 INTEGER,</a:t>
            </a:r>
            <a:endParaRPr lang="fr-F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PRIMARY KEY (mat),	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FOREIGN KEY (</a:t>
            </a:r>
            <a:r>
              <a:rPr lang="fr-FR" sz="2000" dirty="0" err="1">
                <a:solidFill>
                  <a:schemeClr val="bg2">
                    <a:lumMod val="25000"/>
                  </a:schemeClr>
                </a:solidFill>
              </a:rPr>
              <a:t>numService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) REFERENCES Service (</a:t>
            </a:r>
            <a:r>
              <a:rPr lang="fr-FR" sz="2000" dirty="0" err="1">
                <a:solidFill>
                  <a:schemeClr val="bg2">
                    <a:lumMod val="25000"/>
                  </a:schemeClr>
                </a:solidFill>
              </a:rPr>
              <a:t>numService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fr-FR" altLang="fr-F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2400" b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fr-FR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E3D8C-C06B-4F74-BE83-BCF12785D5E3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F1339C35-5FED-43EC-96DF-2D301204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0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dirty="0"/>
              <a:t>Modifications structurelles</a:t>
            </a:r>
            <a:endParaRPr lang="fr-FR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523056" y="1600200"/>
            <a:ext cx="8153400" cy="462764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 altLang="fr-FR" sz="2000" noProof="0" dirty="0">
                <a:solidFill>
                  <a:schemeClr val="accent2"/>
                </a:solidFill>
              </a:rPr>
              <a:t>Ajout d’attributs</a:t>
            </a:r>
          </a:p>
          <a:p>
            <a:pPr>
              <a:lnSpc>
                <a:spcPct val="90000"/>
              </a:lnSpc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 TABLE nom_table ADD attribut type (taille), …</a:t>
            </a:r>
          </a:p>
          <a:p>
            <a:pPr>
              <a:lnSpc>
                <a:spcPct val="90000"/>
              </a:lnSpc>
              <a:buNone/>
            </a:pPr>
            <a:endParaRPr lang="fr-FR" alt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fr-FR" altLang="fr-FR" sz="2000" u="sng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Exemple1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 TABLE Client ADD </a:t>
            </a:r>
            <a:r>
              <a:rPr lang="fr-FR" alt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téléphone</a:t>
            </a:r>
            <a:r>
              <a:rPr lang="fr-FR" altLang="fr-FR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CHAR(8);</a:t>
            </a:r>
          </a:p>
          <a:p>
            <a:pPr>
              <a:lnSpc>
                <a:spcPct val="90000"/>
              </a:lnSpc>
              <a:buNone/>
            </a:pPr>
            <a:endParaRPr lang="fr-FR" alt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fr-FR" altLang="fr-FR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Exemple2</a:t>
            </a:r>
          </a:p>
          <a:p>
            <a:pPr>
              <a:lnSpc>
                <a:spcPct val="90000"/>
              </a:lnSpc>
              <a:buNone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 TABLE Produit ADD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CodeCatégorie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 TABLE Produit ADD FOREIGN KEY (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CodeCatégorie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REFERENCES Catégorie (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CodeCatégorie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20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E9D45-99C2-4416-BB6D-79702CE40A60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 L3 MIASHS-IDS		SI &amp; BDR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64E9A3C7-5188-4FEF-8761-58E9CA4A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FA118AA-22E3-4C90-B723-EB25D9AAB233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9797</TotalTime>
  <Words>2515</Words>
  <Application>Microsoft Office PowerPoint</Application>
  <PresentationFormat>Affichage à l'écran (4:3)</PresentationFormat>
  <Paragraphs>809</Paragraphs>
  <Slides>57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3" baseType="lpstr">
      <vt:lpstr>Arial</vt:lpstr>
      <vt:lpstr>Calibri</vt:lpstr>
      <vt:lpstr>Tw Cen MT</vt:lpstr>
      <vt:lpstr>Wingdings</vt:lpstr>
      <vt:lpstr>Wingdings 2</vt:lpstr>
      <vt:lpstr>Médian</vt:lpstr>
      <vt:lpstr>Systemes d’information et bases de données relationnelles  L3 MIASHS-IDS</vt:lpstr>
      <vt:lpstr>Langage SQL</vt:lpstr>
      <vt:lpstr>Types de données principaux</vt:lpstr>
      <vt:lpstr>Contraintes d’intégrité</vt:lpstr>
      <vt:lpstr>Définition des données</vt:lpstr>
      <vt:lpstr>Définition des données</vt:lpstr>
      <vt:lpstr>Définition des données</vt:lpstr>
      <vt:lpstr>Définition des données</vt:lpstr>
      <vt:lpstr>Modifications structurelles</vt:lpstr>
      <vt:lpstr>Modifications structurelles</vt:lpstr>
      <vt:lpstr>Modifications structurelles</vt:lpstr>
      <vt:lpstr>Modifications structurelles</vt:lpstr>
      <vt:lpstr>Mise à jour des données</vt:lpstr>
      <vt:lpstr>Mise à jour des données</vt:lpstr>
      <vt:lpstr>Mise à jour des données</vt:lpstr>
      <vt:lpstr>Présentation PowerPoint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Interrogation des données </vt:lpstr>
      <vt:lpstr>Présentation PowerPoint</vt:lpstr>
      <vt:lpstr>Présentation PowerPoint</vt:lpstr>
      <vt:lpstr>Contrôle d’accès aux données</vt:lpstr>
      <vt:lpstr>Contrôle d’accès aux données</vt:lpstr>
      <vt:lpstr>Contrôle d’accès aux données</vt:lpstr>
      <vt:lpstr>Contrôle d’accès aux données</vt:lpstr>
      <vt:lpstr>Contrôle d’accès aux données</vt:lpstr>
      <vt:lpstr>Contrôle d’accès aux données</vt:lpstr>
      <vt:lpstr>Contrôle d’accès aux données</vt:lpstr>
      <vt:lpstr>Contrôle d’accès aux données</vt:lpstr>
      <vt:lpstr>Contrôle d’accès aux données</vt:lpstr>
      <vt:lpstr>Contrôle d’accès aux données</vt:lpstr>
      <vt:lpstr>Contrôle d’accès aux données</vt:lpstr>
      <vt:lpstr>Contrôle d’accès aux données</vt:lpstr>
      <vt:lpstr>Contrôle d’accès aux données</vt:lpstr>
      <vt:lpstr>Contrôle d’accès aux données</vt:lpstr>
      <vt:lpstr>Les vues</vt:lpstr>
      <vt:lpstr>Les vues</vt:lpstr>
      <vt:lpstr>Les vues</vt:lpstr>
      <vt:lpstr>Les vues</vt:lpstr>
      <vt:lpstr>Les vues</vt:lpstr>
      <vt:lpstr>Les vues</vt:lpstr>
      <vt:lpstr>Les vues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brah c</cp:lastModifiedBy>
  <cp:revision>573</cp:revision>
  <dcterms:created xsi:type="dcterms:W3CDTF">2015-11-23T08:36:00Z</dcterms:created>
  <dcterms:modified xsi:type="dcterms:W3CDTF">2019-10-20T19:18:55Z</dcterms:modified>
</cp:coreProperties>
</file>