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2BE-1D55-4A75-ADAC-DDB50F56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585D-63D0-4097-AA55-179A981F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76A4-0DBE-47A3-81C8-0450B6A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5739-AA46-4BFA-8A35-818F9A8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E675-8D60-4B13-B6B2-70FF8BCD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EBB-8B18-4567-8B52-28FF0E25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C8DF-BF06-4E88-B547-BB111C97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484-F2FD-4217-9CEF-F744D4B8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27CE-3C66-4A8F-85D2-4C217B74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07CC-3BCD-4214-8C3A-3F40FC2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2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3DA49-8487-4C75-867C-43CECBBE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4E3D2-9B42-4B59-BC44-568E6C6C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3393-2432-4D61-B3C9-76A04A34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8BC-2A50-44D2-BFD4-F7A2A69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3B30-828D-4F0D-8C9A-47CD3256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C0F-57D7-4012-92AF-9899D10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062A-28F1-4656-AE97-182AA907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5C78-E9B9-4E97-8EED-707C233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413C-8F3D-40F4-ABFC-38FA5C5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7E66-83B5-434A-B6E9-EF48756C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98F-F8FD-4095-84C6-E789974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A1AF-460F-488C-9BDC-54FF072C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11F8-226F-4533-A23B-46425701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F5B1-8C9F-4C9F-89EE-56992D7A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0865-A3F9-41D1-BD77-5437F50E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D86-125E-4044-8FE0-6EB211D3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CE1-3236-48E4-B56D-C0970593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DE74-87A8-45A6-9AD2-3DE74CCD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B118-70A0-4195-BD30-BFAE7ED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126D-7BDA-4967-83FC-78DE2CD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A3C-8F78-4A99-B4A7-C50BCE9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6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90-77F1-4DA1-8F69-EF77F2C6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FFA40-CFC8-4ACE-A7A1-E3F56F9A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38CDC-62B6-4D34-95DE-3BBA1734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A9E0-0FF7-491D-978F-83E7A6F68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6304F-5A69-44AA-99CC-8EF01C263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7E79-E564-4469-8AFD-B29217B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25E0-2BE0-44CC-A6E8-751675D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E9A8-F176-4142-822A-B0F53FF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0FCF-65DB-4734-A549-F663E69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7B3A2-E370-4640-B26D-DA533B62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C403-B866-4438-A97A-96900AD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2334A-C073-4C0E-8E40-517B9088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E4DE3-CC6D-401B-B87C-FC566C0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F16A3-4895-413B-9488-3813024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16179-52E4-485E-83C7-96A39E5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D88-CC30-4D77-B0D0-973AE7E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87E-193C-403B-915C-9F280E9F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665D4-D83B-4A73-B98C-16B70067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AEE7-8FCD-46DD-95AC-D686610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690A-4EB5-461D-9D0C-477A7168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DF72-1391-4E1D-AB24-88358AD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CEB1-8FA8-4309-B147-F27E7ECB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6325C-300E-4667-8FF3-3D92BD6DC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6576-ADAD-46D0-953A-F63378C6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067D-FFB7-4BCD-80B0-50B1EA6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51B6-F75A-453D-9545-D625285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7215-9EE4-4342-9885-E3E3264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9AF4-9BA2-43FC-9B38-D193950E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E2C6-E425-4EEC-8337-2123EDBF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E167-D1F7-459D-A204-A9E1F197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C62B-AC87-4E51-AC93-B7C6658767A3}" type="datetimeFigureOut">
              <a:rPr lang="en-GB" smtClean="0"/>
              <a:t>10/04/2021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3636-DA70-47EA-8A66-CC43AF9E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28FB-2E86-429A-910C-C478A2B4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8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5" name="Group 119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811033" y="1487285"/>
            <a:ext cx="5466937" cy="28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</a:rPr>
              <a:t>Machine Learning in Survival Analysis</a:t>
            </a: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ED9F94C-36FD-4961-B534-3F79B223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46" y="4376074"/>
            <a:ext cx="3479931" cy="248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E920B-1250-4807-9091-A654FA8326A0}"/>
              </a:ext>
            </a:extLst>
          </p:cNvPr>
          <p:cNvSpPr txBox="1"/>
          <p:nvPr/>
        </p:nvSpPr>
        <p:spPr>
          <a:xfrm>
            <a:off x="3544218" y="4550628"/>
            <a:ext cx="16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Liam Wilkinson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0A319DA-962F-453A-9C04-6EA72744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37" y="186468"/>
            <a:ext cx="5042355" cy="187783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8F39B29-3A82-476F-935F-274B2A26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589" y="1976846"/>
            <a:ext cx="4053987" cy="23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45672E-822F-4FB8-ADA6-1BE396E78330}"/>
              </a:ext>
            </a:extLst>
          </p:cNvPr>
          <p:cNvSpPr/>
          <p:nvPr/>
        </p:nvSpPr>
        <p:spPr>
          <a:xfrm>
            <a:off x="838200" y="946749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-&gt; U</a:t>
            </a:r>
            <a:r>
              <a:rPr lang="en-GB" sz="2400" dirty="0"/>
              <a:t>ncensored observations are penalized for all incorrect predictions</a:t>
            </a:r>
          </a:p>
          <a:p>
            <a:r>
              <a:rPr lang="en-GB" sz="2400" dirty="0"/>
              <a:t>-&gt; Censored observations are only penalized for predictions of survival time less than their observed censoring times [3]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C8DA2E-698D-4F74-8D58-01F37ACC8ED2}"/>
              </a:ext>
            </a:extLst>
          </p:cNvPr>
          <p:cNvGrpSpPr/>
          <p:nvPr/>
        </p:nvGrpSpPr>
        <p:grpSpPr>
          <a:xfrm>
            <a:off x="3058470" y="2187441"/>
            <a:ext cx="6075060" cy="3723810"/>
            <a:chOff x="0" y="0"/>
            <a:chExt cx="4846265" cy="30156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7A9625-A5E0-4B3C-994F-D6734A816429}"/>
                </a:ext>
              </a:extLst>
            </p:cNvPr>
            <p:cNvGrpSpPr/>
            <p:nvPr/>
          </p:nvGrpSpPr>
          <p:grpSpPr>
            <a:xfrm>
              <a:off x="0" y="0"/>
              <a:ext cx="4846265" cy="3015609"/>
              <a:chOff x="0" y="0"/>
              <a:chExt cx="4846265" cy="301560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B03D706-8339-4AD7-9E47-5760B6C16999}"/>
                  </a:ext>
                </a:extLst>
              </p:cNvPr>
              <p:cNvGrpSpPr/>
              <p:nvPr/>
            </p:nvGrpSpPr>
            <p:grpSpPr>
              <a:xfrm>
                <a:off x="0" y="4891"/>
                <a:ext cx="2409244" cy="3001531"/>
                <a:chOff x="0" y="-30890"/>
                <a:chExt cx="2409244" cy="300153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5432193-1011-40C3-BF69-D6E821B1F98D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17636"/>
                  <a:chOff x="0" y="0"/>
                  <a:chExt cx="2483182" cy="2202759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40C828AE-D1B1-436E-A9E0-D53A0E5C71B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202759"/>
                    <a:chOff x="0" y="0"/>
                    <a:chExt cx="2483182" cy="220275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6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EFD33EA0-952A-490F-89D9-FE5CF73B3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483182" cy="2202759"/>
                      <a:chOff x="0" y="0"/>
                      <a:chExt cx="2483182" cy="220275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nor/>
                                    </m:rPr>
                                    <a:rPr lang="en-GB" sz="16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C</m:t>
                                  </m:r>
                                </m:oMath>
                              </m:oMathPara>
                            </a14:m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81" name="Group 80">
                        <a:extLst>
                          <a:ext uri="{FF2B5EF4-FFF2-40B4-BE49-F238E27FC236}">
                            <a16:creationId xmlns:a16="http://schemas.microsoft.com/office/drawing/2014/main" id="{4B66D3AF-4DFC-4FE9-A403-258567E1B6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2483182" cy="2202759"/>
                        <a:chOff x="-81932" y="0"/>
                        <a:chExt cx="2046958" cy="1725463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13F5CBCE-36D4-451F-A7BE-B615F01F9B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7754" y="0"/>
                          <a:ext cx="2032780" cy="1725463"/>
                          <a:chOff x="-69620" y="0"/>
                          <a:chExt cx="2032780" cy="172546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9C11C3B4-0520-4998-90EE-F56F2BB101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69620" y="0"/>
                            <a:ext cx="2032780" cy="1725463"/>
                            <a:chOff x="-69620" y="0"/>
                            <a:chExt cx="2032780" cy="1725463"/>
                          </a:xfrm>
                        </p:grpSpPr>
                        <p:sp>
                          <p:nvSpPr>
                            <p:cNvPr id="86" name="Text Box 2">
                              <a:extLst>
                                <a:ext uri="{FF2B5EF4-FFF2-40B4-BE49-F238E27FC236}">
                                  <a16:creationId xmlns:a16="http://schemas.microsoft.com/office/drawing/2014/main" id="{CE327F34-E5D7-48C5-8C1C-FDF58C497FB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92898" y="1370823"/>
                              <a:ext cx="470262" cy="24065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-</a:t>
                              </a: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’</a:t>
                              </a:r>
                            </a:p>
                          </p:txBody>
                        </p:sp>
                        <p:grpSp>
                          <p:nvGrpSpPr>
                            <p:cNvPr id="87" name="Group 86">
                              <a:extLst>
                                <a:ext uri="{FF2B5EF4-FFF2-40B4-BE49-F238E27FC236}">
                                  <a16:creationId xmlns:a16="http://schemas.microsoft.com/office/drawing/2014/main" id="{9DA086A3-9531-44BE-AB39-8CB06B523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69620" y="0"/>
                              <a:ext cx="1640388" cy="1725463"/>
                              <a:chOff x="-69620" y="0"/>
                              <a:chExt cx="1640388" cy="1725463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nor/>
                                            </m:rPr>
                                            <a:rPr lang="en-GB" sz="1600">
                                              <a:effectLst/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ε</m:t>
                                          </m:r>
                                        </m:oMath>
                                      </m:oMathPara>
                                    </a14:m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GB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grpSp>
                            <p:nvGrpSpPr>
                              <p:cNvPr id="89" name="Group 88">
                                <a:extLst>
                                  <a:ext uri="{FF2B5EF4-FFF2-40B4-BE49-F238E27FC236}">
                                    <a16:creationId xmlns:a16="http://schemas.microsoft.com/office/drawing/2014/main" id="{B016BB90-2E39-404C-BBBA-731B9AF648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69620" y="0"/>
                                <a:ext cx="1640388" cy="1716056"/>
                                <a:chOff x="-69620" y="0"/>
                                <a:chExt cx="1640388" cy="1716056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>
                                                <a:effectLst/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ε</m:t>
                                            </m:r>
                                          </m:oMath>
                                        </m:oMathPara>
                                      </a14:m>
                                      <a:endParaRPr lang="en-GB" sz="16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5"/>
                                      <a:stretch>
                                        <a:fillRect/>
                                      </a:stretch>
                                    </a:blip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grpSp>
                              <p:nvGrpSpPr>
                                <p:cNvPr id="91" name="Group 90">
                                  <a:extLst>
                                    <a:ext uri="{FF2B5EF4-FFF2-40B4-BE49-F238E27FC236}">
                                      <a16:creationId xmlns:a16="http://schemas.microsoft.com/office/drawing/2014/main" id="{09A00994-55EE-445F-A6CA-E2D78DFE69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69620" y="0"/>
                                  <a:ext cx="1640388" cy="1691729"/>
                                  <a:chOff x="-69620" y="0"/>
                                  <a:chExt cx="1640388" cy="1691729"/>
                                </a:xfrm>
                              </p:grpSpPr>
                              <p:sp>
                                <p:nvSpPr>
                                  <p:cNvPr id="92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FDFB769-CF44-45B1-8040-5AC1B7A7438E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47544" y="1451066"/>
                                    <a:ext cx="263124" cy="24066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sz="1600" i="1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GB" sz="1600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i</a:t>
                                    </a:r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93" name="Group 92">
                                    <a:extLst>
                                      <a:ext uri="{FF2B5EF4-FFF2-40B4-BE49-F238E27FC236}">
                                        <a16:creationId xmlns:a16="http://schemas.microsoft.com/office/drawing/2014/main" id="{0B4C940C-EBAB-4157-A9CB-404971CFE2C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69620" y="0"/>
                                    <a:ext cx="1640388" cy="1515758"/>
                                    <a:chOff x="-69620" y="0"/>
                                    <a:chExt cx="1640388" cy="1515758"/>
                                  </a:xfrm>
                                </p:grpSpPr>
                                <p:sp>
                                  <p:nvSpPr>
                                    <p:cNvPr id="94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61CCCB89-C697-413D-A497-5BEA8E281125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720323" y="0"/>
                                      <a:ext cx="445770" cy="24066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chemeClr val="bg1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GB" sz="1600" dirty="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Loss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95" name="Group 94">
                                      <a:extLst>
                                        <a:ext uri="{FF2B5EF4-FFF2-40B4-BE49-F238E27FC236}">
                                          <a16:creationId xmlns:a16="http://schemas.microsoft.com/office/drawing/2014/main" id="{4363A40E-B09B-4770-B6B3-4B8967BAB08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9620" y="36234"/>
                                      <a:ext cx="1640388" cy="1479524"/>
                                      <a:chOff x="-69620" y="-2644"/>
                                      <a:chExt cx="1640388" cy="1479524"/>
                                    </a:xfrm>
                                  </p:grpSpPr>
                                  <p:cxnSp>
                                    <p:nvCxnSpPr>
                                      <p:cNvPr id="96" name="Straight Arrow Connector 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845DDA-D35F-4FFB-8859-A162519D9433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-69620" y="1475706"/>
                                        <a:ext cx="1640388" cy="1174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7" name="Straight Arrow Connector 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D850CE-C1A7-439F-BAF5-D3951A80937D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740850" y="-2644"/>
                                        <a:ext cx="30480" cy="1478350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</p:grpSp>
                          </p:grpSp>
                        </p:grpSp>
                      </p:grp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C616DF1D-474B-4B8B-8A1A-5136D1AB653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07505" y="1514409"/>
                            <a:ext cx="520254" cy="3851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3" name="Straight Connector 82">
                          <a:extLst>
                            <a:ext uri="{FF2B5EF4-FFF2-40B4-BE49-F238E27FC236}">
                              <a16:creationId xmlns:a16="http://schemas.microsoft.com/office/drawing/2014/main" id="{4112F5A9-3D7D-45F1-ABE7-B1D305DE98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-81932" y="107181"/>
                          <a:ext cx="598848" cy="1403602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3064EED-1276-4216-A133-BCB8ACFF00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9795" y="144780"/>
                    <a:ext cx="652880" cy="1788259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270712EA-1981-4C1D-B059-E95364081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6" y="-30890"/>
                  <a:ext cx="2095392" cy="4391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Uncensored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575D43-4B1C-41C7-B5C0-1FD12A21DD2E}"/>
                  </a:ext>
                </a:extLst>
              </p:cNvPr>
              <p:cNvGrpSpPr/>
              <p:nvPr/>
            </p:nvGrpSpPr>
            <p:grpSpPr>
              <a:xfrm>
                <a:off x="2437075" y="0"/>
                <a:ext cx="2409190" cy="3015609"/>
                <a:chOff x="0" y="0"/>
                <a:chExt cx="2409244" cy="295637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89BECCF-8395-4AAE-9929-3D4D3AEE5C87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03367"/>
                  <a:chOff x="0" y="0"/>
                  <a:chExt cx="2483182" cy="21907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C</m:t>
                              </m:r>
                            </m:oMath>
                          </m:oMathPara>
                        </a14:m>
                        <a:endPara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848427E-B67A-4B86-A3AE-4DDE86DB6C7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190750"/>
                    <a:chOff x="-81932" y="0"/>
                    <a:chExt cx="2046958" cy="171605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9536B975-4938-4A06-BAD4-68A2FC737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2100" y="0"/>
                      <a:ext cx="2037126" cy="1716056"/>
                      <a:chOff x="-73966" y="0"/>
                      <a:chExt cx="2037126" cy="1716056"/>
                    </a:xfrm>
                  </p:grpSpPr>
                  <p:sp>
                    <p:nvSpPr>
                      <p:cNvPr id="64" name="Text Box 2">
                        <a:extLst>
                          <a:ext uri="{FF2B5EF4-FFF2-40B4-BE49-F238E27FC236}">
                            <a16:creationId xmlns:a16="http://schemas.microsoft.com/office/drawing/2014/main" id="{CB5DC026-28E1-400E-AC63-5CF03023FE0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92898" y="1370823"/>
                        <a:ext cx="470262" cy="240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-</a:t>
                        </a: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’</a:t>
                        </a:r>
                      </a:p>
                    </p:txBody>
                  </p: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BA0004D8-1575-4E75-8EAC-3AF12F45F1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73966" y="0"/>
                        <a:ext cx="1644734" cy="1716056"/>
                        <a:chOff x="-73966" y="0"/>
                        <a:chExt cx="1644734" cy="171605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m:rPr>
                                        <m:nor/>
                                      </m:r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ε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537CBA2-3752-4C12-9E72-4B14946918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66" y="0"/>
                          <a:ext cx="1644734" cy="1691729"/>
                          <a:chOff x="-73966" y="0"/>
                          <a:chExt cx="1644734" cy="1691729"/>
                        </a:xfrm>
                      </p:grpSpPr>
                      <p:sp>
                        <p:nvSpPr>
                          <p:cNvPr id="68" name="Text Box 2">
                            <a:extLst>
                              <a:ext uri="{FF2B5EF4-FFF2-40B4-BE49-F238E27FC236}">
                                <a16:creationId xmlns:a16="http://schemas.microsoft.com/office/drawing/2014/main" id="{42DB4709-C91D-44E7-8FFC-3A7A922A31E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47544" y="1451066"/>
                            <a:ext cx="263124" cy="24066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600" i="1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GB" sz="1600" i="1" baseline="-250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i</a:t>
                            </a:r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CA9E8BFE-7B75-42D0-BEB5-134720DCDF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73966" y="0"/>
                            <a:ext cx="1644734" cy="1515758"/>
                            <a:chOff x="-73966" y="0"/>
                            <a:chExt cx="1644734" cy="1515758"/>
                          </a:xfrm>
                        </p:grpSpPr>
                        <p:sp>
                          <p:nvSpPr>
                            <p:cNvPr id="70" name="Text Box 2">
                              <a:extLst>
                                <a:ext uri="{FF2B5EF4-FFF2-40B4-BE49-F238E27FC236}">
                                  <a16:creationId xmlns:a16="http://schemas.microsoft.com/office/drawing/2014/main" id="{0ED34AE2-4C8E-49F2-83FE-A08F992CBAF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20323" y="0"/>
                              <a:ext cx="445770" cy="24066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Loss</a:t>
                              </a:r>
                            </a:p>
                          </p:txBody>
                        </p: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8F32585B-5F38-4729-B526-90199B6CF3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73966" y="36234"/>
                              <a:ext cx="1644734" cy="1479524"/>
                              <a:chOff x="-73966" y="-2644"/>
                              <a:chExt cx="1644734" cy="1479524"/>
                            </a:xfrm>
                          </p:grpSpPr>
                          <p:cxnSp>
                            <p:nvCxnSpPr>
                              <p:cNvPr id="72" name="Straight Arrow Connector 71">
                                <a:extLst>
                                  <a:ext uri="{FF2B5EF4-FFF2-40B4-BE49-F238E27FC236}">
                                    <a16:creationId xmlns:a16="http://schemas.microsoft.com/office/drawing/2014/main" id="{B3226C45-D489-4CFF-B60B-E8DD4AD84B4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-73966" y="1468109"/>
                                <a:ext cx="1644734" cy="877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" name="Straight Arrow Connector 72">
                                <a:extLst>
                                  <a:ext uri="{FF2B5EF4-FFF2-40B4-BE49-F238E27FC236}">
                                    <a16:creationId xmlns:a16="http://schemas.microsoft.com/office/drawing/2014/main" id="{48C94673-B556-4165-A80E-01931157CC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725056" y="-2644"/>
                                <a:ext cx="46274" cy="147835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B945FBCA-B55A-4AF3-8769-BC97EA8354C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-81932" y="107181"/>
                      <a:ext cx="598848" cy="1403602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59" name="Text Box 2">
                  <a:extLst>
                    <a:ext uri="{FF2B5EF4-FFF2-40B4-BE49-F238E27FC236}">
                      <a16:creationId xmlns:a16="http://schemas.microsoft.com/office/drawing/2014/main" id="{48AAE8F1-1EE4-423E-9E8F-8C65D4AEA3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8" y="0"/>
                  <a:ext cx="1864328" cy="40822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0E7BF5-ACFB-4EE8-BF82-D9499771D993}"/>
                </a:ext>
              </a:extLst>
            </p:cNvPr>
            <p:cNvCxnSpPr/>
            <p:nvPr/>
          </p:nvCxnSpPr>
          <p:spPr>
            <a:xfrm>
              <a:off x="3148717" y="2691517"/>
              <a:ext cx="2926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FAF35A01-25D1-4090-90B6-CCD614EDA1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/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GB" sz="2400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= 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GB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’) + b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blipFill>
                <a:blip r:embed="rId8"/>
                <a:stretch>
                  <a:fillRect l="-2614" t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23D28E5-3D1A-4609-8830-8A389793787F}"/>
              </a:ext>
            </a:extLst>
          </p:cNvPr>
          <p:cNvSpPr txBox="1"/>
          <p:nvPr/>
        </p:nvSpPr>
        <p:spPr>
          <a:xfrm>
            <a:off x="760786" y="5800804"/>
            <a:ext cx="979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Implemented in the “survivalsvm” package in R [4]</a:t>
            </a:r>
          </a:p>
        </p:txBody>
      </p:sp>
    </p:spTree>
    <p:extLst>
      <p:ext uri="{BB962C8B-B14F-4D97-AF65-F5344CB8AC3E}">
        <p14:creationId xmlns:p14="http://schemas.microsoft.com/office/powerpoint/2010/main" val="116782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F967-9E1D-4010-92AB-4492D1D4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5" y="1048843"/>
            <a:ext cx="10515600" cy="1702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-&gt; Random Survival Forests are an ensemble method – take the average decision from the binary survival trees in the forest and use this as the decision of the forest [5]</a:t>
            </a:r>
          </a:p>
          <a:p>
            <a:pPr marL="0" indent="0">
              <a:buNone/>
            </a:pPr>
            <a:r>
              <a:rPr lang="en-GB" sz="2400" dirty="0"/>
              <a:t>-&gt; Binary Survival trees are trees grown by recursive splitting of tree nodes – use the variable with the highest log-rank test statistic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1B3EBA-FE04-4E2D-8144-C9509DB99B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C3E56-2DC9-49E1-B305-74AC10661BD1}"/>
              </a:ext>
            </a:extLst>
          </p:cNvPr>
          <p:cNvSpPr txBox="1"/>
          <p:nvPr/>
        </p:nvSpPr>
        <p:spPr>
          <a:xfrm>
            <a:off x="3498472" y="2770121"/>
            <a:ext cx="84873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Split D 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/>
              <a:t>-&gt; Eventually the nodes cannot be split anymore as every observation in the node has a similar survival time – these are terminal nodes</a:t>
            </a:r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DA078D-5040-4B79-BFD8-0C18D7E3F752}"/>
              </a:ext>
            </a:extLst>
          </p:cNvPr>
          <p:cNvGrpSpPr/>
          <p:nvPr/>
        </p:nvGrpSpPr>
        <p:grpSpPr>
          <a:xfrm>
            <a:off x="72513" y="2728412"/>
            <a:ext cx="3096984" cy="3750357"/>
            <a:chOff x="72513" y="2728412"/>
            <a:chExt cx="3096984" cy="37503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E2D9281-104C-49E7-83DD-1AD845B82F1E}"/>
                </a:ext>
              </a:extLst>
            </p:cNvPr>
            <p:cNvGrpSpPr/>
            <p:nvPr/>
          </p:nvGrpSpPr>
          <p:grpSpPr>
            <a:xfrm>
              <a:off x="72513" y="2728412"/>
              <a:ext cx="3096984" cy="3221955"/>
              <a:chOff x="154550" y="2637592"/>
              <a:chExt cx="3096984" cy="322195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A12DF56-CBF2-4F07-B03B-819C5514D86D}"/>
                  </a:ext>
                </a:extLst>
              </p:cNvPr>
              <p:cNvGrpSpPr/>
              <p:nvPr/>
            </p:nvGrpSpPr>
            <p:grpSpPr>
              <a:xfrm>
                <a:off x="1126930" y="5311228"/>
                <a:ext cx="1364123" cy="548318"/>
                <a:chOff x="1126930" y="5311228"/>
                <a:chExt cx="1364123" cy="548318"/>
              </a:xfrm>
            </p:grpSpPr>
            <p:sp>
              <p:nvSpPr>
                <p:cNvPr id="18" name="Text Box 2">
                  <a:extLst>
                    <a:ext uri="{FF2B5EF4-FFF2-40B4-BE49-F238E27FC236}">
                      <a16:creationId xmlns:a16="http://schemas.microsoft.com/office/drawing/2014/main" id="{EA047157-7F68-45B0-B4E8-0B5F7D1CA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6930" y="5311229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0A1DAE80-B01C-4F5E-B729-E64F81482B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0700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B06F2C5-EEDB-4D91-A60A-259C79F4483A}"/>
                  </a:ext>
                </a:extLst>
              </p:cNvPr>
              <p:cNvGrpSpPr/>
              <p:nvPr/>
            </p:nvGrpSpPr>
            <p:grpSpPr>
              <a:xfrm>
                <a:off x="154550" y="2637592"/>
                <a:ext cx="3096984" cy="3221955"/>
                <a:chOff x="154550" y="2637592"/>
                <a:chExt cx="3096984" cy="322195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AEE7CBC-1557-4049-BE4D-1B322E14D806}"/>
                    </a:ext>
                  </a:extLst>
                </p:cNvPr>
                <p:cNvGrpSpPr/>
                <p:nvPr/>
              </p:nvGrpSpPr>
              <p:grpSpPr>
                <a:xfrm>
                  <a:off x="154550" y="2637592"/>
                  <a:ext cx="2574346" cy="3221955"/>
                  <a:chOff x="411770" y="2643865"/>
                  <a:chExt cx="2574346" cy="322195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752A67BD-7F9F-475E-9621-EE366942784B}"/>
                      </a:ext>
                    </a:extLst>
                  </p:cNvPr>
                  <p:cNvGrpSpPr/>
                  <p:nvPr/>
                </p:nvGrpSpPr>
                <p:grpSpPr>
                  <a:xfrm>
                    <a:off x="798285" y="2643865"/>
                    <a:ext cx="2187831" cy="1934057"/>
                    <a:chOff x="1127128" y="2872966"/>
                    <a:chExt cx="1843603" cy="1690228"/>
                  </a:xfrm>
                </p:grpSpPr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1AA106DC-59FB-4A39-AABE-2877E05F7F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665195" y="2872966"/>
                      <a:ext cx="646232" cy="54259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 Box 2">
                      <a:extLst>
                        <a:ext uri="{FF2B5EF4-FFF2-40B4-BE49-F238E27FC236}">
                          <a16:creationId xmlns:a16="http://schemas.microsoft.com/office/drawing/2014/main" id="{0E6AD374-3D97-4BF8-A4C9-04A225ADEF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7128" y="4084004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Text Box 2">
                      <a:extLst>
                        <a:ext uri="{FF2B5EF4-FFF2-40B4-BE49-F238E27FC236}">
                          <a16:creationId xmlns:a16="http://schemas.microsoft.com/office/drawing/2014/main" id="{C21E2A05-7877-4EC4-8B66-3A8D1B1D8D3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437" y="4072951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" name="Text Box 2">
                    <a:extLst>
                      <a:ext uri="{FF2B5EF4-FFF2-40B4-BE49-F238E27FC236}">
                        <a16:creationId xmlns:a16="http://schemas.microsoft.com/office/drawing/2014/main" id="{4F4F92DC-F539-467C-B97F-40FDB9F2C0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770" y="5317503"/>
                    <a:ext cx="750353" cy="54831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72A785D2-AE4C-4865-BE07-FFFFA1B8A5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1181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48E5DE-AF84-427B-A3D5-F033C12353F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834205" y="3220929"/>
              <a:ext cx="532676" cy="8932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661C2-662C-4B4B-B194-B8B388435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9859" y="3220929"/>
              <a:ext cx="567949" cy="86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71A9D7-49D7-42F5-9804-604C0916C5DA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447690" y="4518212"/>
              <a:ext cx="375176" cy="88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3A7E0-E36F-4DC4-95A6-AFEFAE8072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093" y="4518212"/>
              <a:ext cx="478776" cy="8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CBA3FAC-317B-48E5-89D2-EB5D54023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686" y="4518212"/>
              <a:ext cx="237842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4CCCEC-D403-4AF6-99FB-D0E2D22FC73F}"/>
                </a:ext>
              </a:extLst>
            </p:cNvPr>
            <p:cNvCxnSpPr>
              <a:cxnSpLocks/>
            </p:cNvCxnSpPr>
            <p:nvPr/>
          </p:nvCxnSpPr>
          <p:spPr>
            <a:xfrm>
              <a:off x="2380851" y="4518212"/>
              <a:ext cx="385305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846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CDC3DF0-C2FF-4317-8BAD-CB29A8517B22}"/>
              </a:ext>
            </a:extLst>
          </p:cNvPr>
          <p:cNvGrpSpPr/>
          <p:nvPr/>
        </p:nvGrpSpPr>
        <p:grpSpPr>
          <a:xfrm>
            <a:off x="1350434" y="2422095"/>
            <a:ext cx="9230570" cy="4357078"/>
            <a:chOff x="0" y="0"/>
            <a:chExt cx="5386704" cy="3121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092A2F-24CA-4708-8E03-9C1216EFB594}"/>
                </a:ext>
              </a:extLst>
            </p:cNvPr>
            <p:cNvGrpSpPr/>
            <p:nvPr/>
          </p:nvGrpSpPr>
          <p:grpSpPr>
            <a:xfrm>
              <a:off x="0" y="0"/>
              <a:ext cx="5386704" cy="3121025"/>
              <a:chOff x="0" y="0"/>
              <a:chExt cx="5386838" cy="31216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7AF233C-9745-4D56-82BE-D82B15CD9EF1}"/>
                  </a:ext>
                </a:extLst>
              </p:cNvPr>
              <p:cNvGrpSpPr/>
              <p:nvPr/>
            </p:nvGrpSpPr>
            <p:grpSpPr>
              <a:xfrm>
                <a:off x="0" y="1473524"/>
                <a:ext cx="2958364" cy="1339405"/>
                <a:chOff x="0" y="0"/>
                <a:chExt cx="2958364" cy="1339405"/>
              </a:xfrm>
            </p:grpSpPr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C80A263E-A72F-4361-8EF7-5FD25B1C3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859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E3E7FD73-A145-446B-807B-C5C0BE127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5060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2">
                  <a:extLst>
                    <a:ext uri="{FF2B5EF4-FFF2-40B4-BE49-F238E27FC236}">
                      <a16:creationId xmlns:a16="http://schemas.microsoft.com/office/drawing/2014/main" id="{C093BEF7-D74A-452A-8E19-0216503137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053705"/>
                  <a:ext cx="448463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2">
                  <a:extLst>
                    <a:ext uri="{FF2B5EF4-FFF2-40B4-BE49-F238E27FC236}">
                      <a16:creationId xmlns:a16="http://schemas.microsoft.com/office/drawing/2014/main" id="{3F395836-46F5-4642-89A8-64EDF4B4E2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190" y="1060005"/>
                  <a:ext cx="442639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0456359C-18C8-47FF-B7FF-B5E2D26FC5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8031" y="0"/>
                  <a:ext cx="40132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B4AB32DD-C94D-41C7-BDD9-7D42A5C41B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8474" y="5824"/>
                  <a:ext cx="38989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4B8FFF2-F8CA-4808-9DF5-33F55237C057}"/>
                  </a:ext>
                </a:extLst>
              </p:cNvPr>
              <p:cNvGrpSpPr/>
              <p:nvPr/>
            </p:nvGrpSpPr>
            <p:grpSpPr>
              <a:xfrm>
                <a:off x="826476" y="0"/>
                <a:ext cx="4560362" cy="3121611"/>
                <a:chOff x="185814" y="0"/>
                <a:chExt cx="4560362" cy="3121611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899C125-7273-47BA-9F14-345D3EA4073B}"/>
                    </a:ext>
                  </a:extLst>
                </p:cNvPr>
                <p:cNvGrpSpPr/>
                <p:nvPr/>
              </p:nvGrpSpPr>
              <p:grpSpPr>
                <a:xfrm>
                  <a:off x="185814" y="0"/>
                  <a:ext cx="4184660" cy="1055573"/>
                  <a:chOff x="185814" y="0"/>
                  <a:chExt cx="4184660" cy="1055573"/>
                </a:xfrm>
              </p:grpSpPr>
              <p:sp>
                <p:nvSpPr>
                  <p:cNvPr id="40" name="Text Box 2">
                    <a:extLst>
                      <a:ext uri="{FF2B5EF4-FFF2-40B4-BE49-F238E27FC236}">
                        <a16:creationId xmlns:a16="http://schemas.microsoft.com/office/drawing/2014/main" id="{F4DBC720-55DE-4C03-AF49-D7B7BA7FC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814" y="776173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2">
                    <a:extLst>
                      <a:ext uri="{FF2B5EF4-FFF2-40B4-BE49-F238E27FC236}">
                        <a16:creationId xmlns:a16="http://schemas.microsoft.com/office/drawing/2014/main" id="{9A859716-1397-4AD8-904E-9DE399BA2A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648" y="0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42" name="Text Box 2">
                    <a:extLst>
                      <a:ext uri="{FF2B5EF4-FFF2-40B4-BE49-F238E27FC236}">
                        <a16:creationId xmlns:a16="http://schemas.microsoft.com/office/drawing/2014/main" id="{6110ACC0-1259-44BC-AE40-DA17A64E4F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6051" y="739674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 Box 2">
                    <a:extLst>
                      <a:ext uri="{FF2B5EF4-FFF2-40B4-BE49-F238E27FC236}">
                        <a16:creationId xmlns:a16="http://schemas.microsoft.com/office/drawing/2014/main" id="{3DFA9B3D-F15D-4DDD-80A4-31BA94209E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9794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 Box 2">
                    <a:extLst>
                      <a:ext uri="{FF2B5EF4-FFF2-40B4-BE49-F238E27FC236}">
                        <a16:creationId xmlns:a16="http://schemas.microsoft.com/office/drawing/2014/main" id="{A77FE5E8-FBA4-4BDF-9DE2-BF7C8FBDC2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1771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3B41376-B308-42AE-A926-2513EC5BAB83}"/>
                    </a:ext>
                  </a:extLst>
                </p:cNvPr>
                <p:cNvGrpSpPr/>
                <p:nvPr/>
              </p:nvGrpSpPr>
              <p:grpSpPr>
                <a:xfrm>
                  <a:off x="2708255" y="1473524"/>
                  <a:ext cx="2037921" cy="1648087"/>
                  <a:chOff x="0" y="-5824"/>
                  <a:chExt cx="2037921" cy="1648087"/>
                </a:xfrm>
              </p:grpSpPr>
              <p:sp>
                <p:nvSpPr>
                  <p:cNvPr id="34" name="Text Box 2">
                    <a:extLst>
                      <a:ext uri="{FF2B5EF4-FFF2-40B4-BE49-F238E27FC236}">
                        <a16:creationId xmlns:a16="http://schemas.microsoft.com/office/drawing/2014/main" id="{D613F67E-91EF-4EC4-BA17-12F966BA55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478" y="-5824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>
                    <a:extLst>
                      <a:ext uri="{FF2B5EF4-FFF2-40B4-BE49-F238E27FC236}">
                        <a16:creationId xmlns:a16="http://schemas.microsoft.com/office/drawing/2014/main" id="{7C90C212-1CC7-4FC8-9078-CBFD611099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6601" y="0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 Box 2">
                    <a:extLst>
                      <a:ext uri="{FF2B5EF4-FFF2-40B4-BE49-F238E27FC236}">
                        <a16:creationId xmlns:a16="http://schemas.microsoft.com/office/drawing/2014/main" id="{2AA25594-E38E-4E88-A39E-51CCDC2D8E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992" y="67862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2">
                    <a:extLst>
                      <a:ext uri="{FF2B5EF4-FFF2-40B4-BE49-F238E27FC236}">
                        <a16:creationId xmlns:a16="http://schemas.microsoft.com/office/drawing/2014/main" id="{DC8391B8-7127-4A42-9A91-5E8C0E9316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489" y="66395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 Box 2">
                    <a:extLst>
                      <a:ext uri="{FF2B5EF4-FFF2-40B4-BE49-F238E27FC236}">
                        <a16:creationId xmlns:a16="http://schemas.microsoft.com/office/drawing/2014/main" id="{6B0DFAF4-C78C-4D38-B39B-8900A73B6B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">
                    <a:extLst>
                      <a:ext uri="{FF2B5EF4-FFF2-40B4-BE49-F238E27FC236}">
                        <a16:creationId xmlns:a16="http://schemas.microsoft.com/office/drawing/2014/main" id="{2DFCEFC3-DD98-493D-A1F6-DB351F9F78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565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60E419-0DC6-42AD-8715-F511FEA555FC}"/>
                </a:ext>
              </a:extLst>
            </p:cNvPr>
            <p:cNvCxnSpPr/>
            <p:nvPr/>
          </p:nvCxnSpPr>
          <p:spPr>
            <a:xfrm flipH="1">
              <a:off x="1030737" y="200483"/>
              <a:ext cx="1633091" cy="65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9EA55-0110-447B-B2F7-52B7695E5670}"/>
                </a:ext>
              </a:extLst>
            </p:cNvPr>
            <p:cNvCxnSpPr/>
            <p:nvPr/>
          </p:nvCxnSpPr>
          <p:spPr>
            <a:xfrm flipH="1">
              <a:off x="2282536" y="259162"/>
              <a:ext cx="419918" cy="501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3BFB2E-8692-4DA7-8F44-1DBA998DFD8B}"/>
                </a:ext>
              </a:extLst>
            </p:cNvPr>
            <p:cNvCxnSpPr/>
            <p:nvPr/>
          </p:nvCxnSpPr>
          <p:spPr>
            <a:xfrm>
              <a:off x="2948573" y="210263"/>
              <a:ext cx="1764686" cy="62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27A184-888C-4811-8813-E819A18E3DFD}"/>
                </a:ext>
              </a:extLst>
            </p:cNvPr>
            <p:cNvCxnSpPr/>
            <p:nvPr/>
          </p:nvCxnSpPr>
          <p:spPr>
            <a:xfrm flipH="1">
              <a:off x="688449" y="1041536"/>
              <a:ext cx="250441" cy="51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49732A-3379-4F17-AE04-4FE707258C27}"/>
                </a:ext>
              </a:extLst>
            </p:cNvPr>
            <p:cNvCxnSpPr/>
            <p:nvPr/>
          </p:nvCxnSpPr>
          <p:spPr>
            <a:xfrm>
              <a:off x="1070875" y="1046426"/>
              <a:ext cx="156475" cy="49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407670-388A-4F48-A9E5-ED3E5D18971C}"/>
                </a:ext>
              </a:extLst>
            </p:cNvPr>
            <p:cNvCxnSpPr/>
            <p:nvPr/>
          </p:nvCxnSpPr>
          <p:spPr>
            <a:xfrm flipH="1">
              <a:off x="316821" y="1799461"/>
              <a:ext cx="186832" cy="72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4097E2-72EE-4B96-985E-70A6554EC4DE}"/>
                </a:ext>
              </a:extLst>
            </p:cNvPr>
            <p:cNvCxnSpPr/>
            <p:nvPr/>
          </p:nvCxnSpPr>
          <p:spPr>
            <a:xfrm>
              <a:off x="552552" y="1779902"/>
              <a:ext cx="238634" cy="75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4C54B1-F235-4730-B53C-E6C8E93E1CF8}"/>
                </a:ext>
              </a:extLst>
            </p:cNvPr>
            <p:cNvCxnSpPr/>
            <p:nvPr/>
          </p:nvCxnSpPr>
          <p:spPr>
            <a:xfrm flipH="1">
              <a:off x="2072273" y="1007307"/>
              <a:ext cx="189044" cy="48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F6E4BC-3D51-4424-817F-F28FFE496BA9}"/>
                </a:ext>
              </a:extLst>
            </p:cNvPr>
            <p:cNvCxnSpPr/>
            <p:nvPr/>
          </p:nvCxnSpPr>
          <p:spPr>
            <a:xfrm>
              <a:off x="2376462" y="1012197"/>
              <a:ext cx="349270" cy="471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8AC738-C439-4B37-AF1E-8ECADD39820B}"/>
                </a:ext>
              </a:extLst>
            </p:cNvPr>
            <p:cNvCxnSpPr/>
            <p:nvPr/>
          </p:nvCxnSpPr>
          <p:spPr>
            <a:xfrm flipH="1">
              <a:off x="4502524" y="1012197"/>
              <a:ext cx="337604" cy="50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40B5E1-ABB0-4969-80BA-AF85A02247BE}"/>
                </a:ext>
              </a:extLst>
            </p:cNvPr>
            <p:cNvCxnSpPr/>
            <p:nvPr/>
          </p:nvCxnSpPr>
          <p:spPr>
            <a:xfrm>
              <a:off x="4889840" y="1041536"/>
              <a:ext cx="264051" cy="47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61C329-BE9B-4874-9454-C15A9980E62C}"/>
                </a:ext>
              </a:extLst>
            </p:cNvPr>
            <p:cNvCxnSpPr/>
            <p:nvPr/>
          </p:nvCxnSpPr>
          <p:spPr>
            <a:xfrm flipH="1">
              <a:off x="4174904" y="1765232"/>
              <a:ext cx="238792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13257F-3330-4AFC-9AB3-B279B4DFF53C}"/>
                </a:ext>
              </a:extLst>
            </p:cNvPr>
            <p:cNvCxnSpPr/>
            <p:nvPr/>
          </p:nvCxnSpPr>
          <p:spPr>
            <a:xfrm>
              <a:off x="4601339" y="1750563"/>
              <a:ext cx="244616" cy="4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9CB467-8094-4EBC-900A-A6C3F9C7037B}"/>
                </a:ext>
              </a:extLst>
            </p:cNvPr>
            <p:cNvCxnSpPr/>
            <p:nvPr/>
          </p:nvCxnSpPr>
          <p:spPr>
            <a:xfrm flipH="1">
              <a:off x="3754378" y="2430250"/>
              <a:ext cx="390222" cy="50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C1B121-5871-439E-8510-BD51B547FFD8}"/>
                </a:ext>
              </a:extLst>
            </p:cNvPr>
            <p:cNvCxnSpPr/>
            <p:nvPr/>
          </p:nvCxnSpPr>
          <p:spPr>
            <a:xfrm>
              <a:off x="4298169" y="2459589"/>
              <a:ext cx="296763" cy="46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CC55EB-4B93-4152-9741-FC1379DA27D9}"/>
                </a:ext>
              </a:extLst>
            </p:cNvPr>
            <p:cNvCxnSpPr/>
            <p:nvPr/>
          </p:nvCxnSpPr>
          <p:spPr>
            <a:xfrm flipH="1">
              <a:off x="2360774" y="317840"/>
              <a:ext cx="387316" cy="514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242B7D-89BB-4A4F-B54E-3ABF72E0C211}"/>
                </a:ext>
              </a:extLst>
            </p:cNvPr>
            <p:cNvCxnSpPr/>
            <p:nvPr/>
          </p:nvCxnSpPr>
          <p:spPr>
            <a:xfrm flipH="1">
              <a:off x="1940248" y="992637"/>
              <a:ext cx="203847" cy="48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C5FEF2-8A03-425C-B1D3-8E8FA2D39924}"/>
                </a:ext>
              </a:extLst>
            </p:cNvPr>
            <p:cNvCxnSpPr/>
            <p:nvPr/>
          </p:nvCxnSpPr>
          <p:spPr>
            <a:xfrm>
              <a:off x="2992582" y="156475"/>
              <a:ext cx="1759863" cy="59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C03340C-21D3-4668-9FC5-FB2ACD20DDFA}"/>
                </a:ext>
              </a:extLst>
            </p:cNvPr>
            <p:cNvCxnSpPr/>
            <p:nvPr/>
          </p:nvCxnSpPr>
          <p:spPr>
            <a:xfrm flipH="1">
              <a:off x="4404727" y="992637"/>
              <a:ext cx="361101" cy="47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0D3827-84B3-4BFC-B3B5-9F8466261DAF}"/>
                </a:ext>
              </a:extLst>
            </p:cNvPr>
            <p:cNvCxnSpPr/>
            <p:nvPr/>
          </p:nvCxnSpPr>
          <p:spPr>
            <a:xfrm flipH="1">
              <a:off x="4086887" y="1735893"/>
              <a:ext cx="244616" cy="47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4475C0-E698-4707-BF27-B8F2250DD9EF}"/>
                </a:ext>
              </a:extLst>
            </p:cNvPr>
            <p:cNvCxnSpPr/>
            <p:nvPr/>
          </p:nvCxnSpPr>
          <p:spPr>
            <a:xfrm flipH="1">
              <a:off x="3685920" y="2415581"/>
              <a:ext cx="366925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92D888D-B151-42FC-ACBC-216063A7F005}"/>
                </a:ext>
              </a:extLst>
            </p:cNvPr>
            <p:cNvCxnSpPr/>
            <p:nvPr/>
          </p:nvCxnSpPr>
          <p:spPr>
            <a:xfrm flipH="1">
              <a:off x="595542" y="1026866"/>
              <a:ext cx="256265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A01200-8A2D-4FB8-B606-E44EBDB48273}"/>
                </a:ext>
              </a:extLst>
            </p:cNvPr>
            <p:cNvCxnSpPr/>
            <p:nvPr/>
          </p:nvCxnSpPr>
          <p:spPr>
            <a:xfrm>
              <a:off x="621010" y="1784791"/>
              <a:ext cx="266554" cy="72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D91AC506-A8D6-4291-8ED1-54CFCB61FD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20F062-2BFA-440A-A56F-174C7470EEA6}"/>
              </a:ext>
            </a:extLst>
          </p:cNvPr>
          <p:cNvSpPr txBox="1"/>
          <p:nvPr/>
        </p:nvSpPr>
        <p:spPr>
          <a:xfrm>
            <a:off x="539531" y="852435"/>
            <a:ext cx="11112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-&gt; Draw m bootstrap samples from D – the same size as the original dataset</a:t>
            </a:r>
          </a:p>
          <a:p>
            <a:pPr marL="0" indent="0">
              <a:buNone/>
            </a:pPr>
            <a:r>
              <a:rPr lang="en-GB" sz="2400" dirty="0"/>
              <a:t>-&gt; Grow a binary survival tree for each of the bootstrap samples</a:t>
            </a:r>
          </a:p>
          <a:p>
            <a:pPr marL="0" indent="0">
              <a:buNone/>
            </a:pPr>
            <a:r>
              <a:rPr lang="en-GB" sz="2400" dirty="0"/>
              <a:t>-&gt; At each split, randomly select a subset of the covariates and choose the covariate in the subset that maximises survival difference in the resulting nodes</a:t>
            </a:r>
          </a:p>
        </p:txBody>
      </p:sp>
    </p:spTree>
    <p:extLst>
      <p:ext uri="{BB962C8B-B14F-4D97-AF65-F5344CB8AC3E}">
        <p14:creationId xmlns:p14="http://schemas.microsoft.com/office/powerpoint/2010/main" val="14374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Using log-rank statistic as a splitting criteria, we essentially assume proportional hazards for every split for every variable in every tree in the forest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A different method estimates the difference in Kaplan-Meier survival curves and uses as the splitting criteria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GB" sz="2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2600" dirty="0"/>
                  <a:t>S</a:t>
                </a:r>
                <a:r>
                  <a:rPr lang="en-GB" sz="2600" i="1" baseline="-25000" dirty="0"/>
                  <a:t>1</a:t>
                </a:r>
                <a:r>
                  <a:rPr lang="en-GB" sz="2600" i="1" dirty="0"/>
                  <a:t>(t) – </a:t>
                </a:r>
                <a:r>
                  <a:rPr lang="en-GB" sz="2600" dirty="0"/>
                  <a:t>S</a:t>
                </a:r>
                <a:r>
                  <a:rPr lang="en-GB" sz="2600" i="1" baseline="-25000" dirty="0"/>
                  <a:t>2</a:t>
                </a:r>
                <a:r>
                  <a:rPr lang="en-GB" sz="2600" i="1" dirty="0"/>
                  <a:t>(t)</a:t>
                </a:r>
                <a:r>
                  <a:rPr lang="en-GB" sz="2600" dirty="0"/>
                  <a:t>|</a:t>
                </a:r>
                <a:r>
                  <a:rPr lang="en-GB" sz="2600" i="1" dirty="0"/>
                  <a:t>dt </a:t>
                </a:r>
                <a:r>
                  <a:rPr lang="en-GB" sz="2600" dirty="0"/>
                  <a:t>[6]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To estimate an individuals cumulative hazard – follow their “covariates” down each of the trees and take the average cumulative hazard in the terminal nodes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When bootstrapping datasets, only around 63% of the original observations are within each dataset (repeats are allowed) – use “out-of-bag” predictions to estimate how well the model will generalize to future datasets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“randomForestSRC” package in R [5]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  <a:blipFill>
                <a:blip r:embed="rId2"/>
                <a:stretch>
                  <a:fillRect l="-870" t="-2578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D2EB425-CF24-4C2F-A6CA-BC1A163554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</p:spTree>
    <p:extLst>
      <p:ext uri="{BB962C8B-B14F-4D97-AF65-F5344CB8AC3E}">
        <p14:creationId xmlns:p14="http://schemas.microsoft.com/office/powerpoint/2010/main" val="354427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AD31E-4675-4AE4-97E2-D876052D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56" y="12013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-&gt; 2982 breast cancer patients followed up for a 10 year period from surgery to remove the primary tumour – around 50% of individuals had relapsed by end of 10 year follow up</a:t>
            </a:r>
          </a:p>
          <a:p>
            <a:pPr marL="0" indent="0">
              <a:buNone/>
            </a:pPr>
            <a:r>
              <a:rPr lang="en-GB" sz="2000" dirty="0"/>
              <a:t>-&gt; Covariates recorded – age at surgery; year of surgery; pre/post-menopause?; size of tumour; number of positive nodes; cancer differentiation grade; progesterone receptors; prognostic value of oestrogen receptors; hormonal therapy?; chemotherapy?; Did the patient relapse? Did the cancer spread to another location?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3116D-26A9-47B3-AF99-3CDD5A77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" y="3144256"/>
            <a:ext cx="3359900" cy="3148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6348E-9F08-4FFC-9372-100D4429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44" y="3144256"/>
            <a:ext cx="3486497" cy="3078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63828-0C7A-4096-B7F1-95E2DAAB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883" y="3144256"/>
            <a:ext cx="3516837" cy="330511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EE3BDA7-0DC1-4542-90D6-A273DDFF5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Rotterdam Breast Cancer Dataset</a:t>
            </a:r>
          </a:p>
        </p:txBody>
      </p:sp>
    </p:spTree>
    <p:extLst>
      <p:ext uri="{BB962C8B-B14F-4D97-AF65-F5344CB8AC3E}">
        <p14:creationId xmlns:p14="http://schemas.microsoft.com/office/powerpoint/2010/main" val="245087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74BB4C-9522-434B-9CF8-C260DD10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509"/>
            <a:ext cx="10515600" cy="474545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[1] Venables, W. N. &amp; Ripley, B. D. (2002) Modern Applied Statistics with S. Fourth Edition. Springer, New York. ISBN 0-387-95457-0</a:t>
            </a:r>
          </a:p>
          <a:p>
            <a:pPr marL="0" indent="0">
              <a:buNone/>
            </a:pPr>
            <a:r>
              <a:rPr lang="en-GB" sz="1400" dirty="0"/>
              <a:t>[2] 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Kvamme, H., Borgan, O. and Scheel, I. (2019). Time-to-Event Prediction with Neural Networks and Cox Regression. Journal of Machine Learning Research. 20 (1), 1-30.</a:t>
            </a:r>
          </a:p>
          <a:p>
            <a:pPr marL="0" indent="0">
              <a:buNone/>
            </a:pPr>
            <a:r>
              <a:rPr lang="en-GB" sz="1400" dirty="0"/>
              <a:t>[3] Shivaswamy, P.K, Chu,W and Jansche,M.(2007). A support vector approach to censored targets. In Seventh IEEE International Conference on Data Mining (ICDM 2007), 655–660.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Fouodo, C. et al. (2018). Support Vector Machines for Survival Analysis with R. The R Journal. 10 (1), 413.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/>
              <a:t>[5] Ishwaran, H. et al. (2008). Random Survival Forests. The Annals of Applied Statistics. 2 (3), 841-860.</a:t>
            </a:r>
          </a:p>
          <a:p>
            <a:pPr marL="0" indent="0">
              <a:buNone/>
            </a:pPr>
            <a:r>
              <a:rPr lang="en-GB" sz="1400" dirty="0"/>
              <a:t>[6] Lin, X and Xu, Q. (2010). A new method for the comparison of survival distributions. Pharmaceutical Statistics. 9 (1), 67-76.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14AB91-F3B9-438C-BD9C-A379BA259D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28234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92" y="1244410"/>
            <a:ext cx="10820633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Survival analysis is the study of predicting some time to an event (usually death) or can be the prediction of factors that affect risk of an event (inference)</a:t>
            </a:r>
          </a:p>
          <a:p>
            <a:pPr algn="l"/>
            <a:r>
              <a:rPr lang="en-GB" dirty="0"/>
              <a:t>-&gt; Machine learning automates model building by “learning” from past experiences, poor predictive qualities =&gt; re-estimate the model until some model fitting criteria has been met – minimise error; maximise likelihood</a:t>
            </a:r>
          </a:p>
          <a:p>
            <a:pPr algn="l"/>
            <a:endParaRPr lang="en-GB" b="1" i="1" u="sng" dirty="0"/>
          </a:p>
          <a:p>
            <a:pPr algn="l"/>
            <a:r>
              <a:rPr lang="en-GB" b="1" i="1" u="sng" dirty="0"/>
              <a:t>Aims</a:t>
            </a:r>
          </a:p>
          <a:p>
            <a:pPr algn="l"/>
            <a:r>
              <a:rPr lang="en-GB" dirty="0"/>
              <a:t>-&gt;  Use machine learning methods for risk prediction</a:t>
            </a:r>
          </a:p>
          <a:p>
            <a:pPr algn="l"/>
            <a:r>
              <a:rPr lang="en-GB" dirty="0"/>
              <a:t>-&gt; Evaluate the performance of each machine learning method under a variety of situations with a simulation study</a:t>
            </a:r>
          </a:p>
          <a:p>
            <a:pPr algn="l"/>
            <a:r>
              <a:rPr lang="en-GB" dirty="0"/>
              <a:t>-&gt; Which machine learning methods work best and when?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2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57" y="1372001"/>
            <a:ext cx="10988157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</a:t>
            </a:r>
            <a:r>
              <a:rPr lang="en-GB" b="1" i="1" dirty="0"/>
              <a:t>Artificial Neural Networks</a:t>
            </a:r>
            <a:r>
              <a:rPr lang="en-GB" dirty="0"/>
              <a:t>: Models the relationship between a set of inputs and output using artificial neurons. Just like the brain uses biological neurons to improve learning capacity, a neural network uses artificial neurons to improve the learning capacity of the model.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Support Vector Regression: </a:t>
            </a:r>
            <a:r>
              <a:rPr lang="en-GB" dirty="0"/>
              <a:t>Support vector regression attempts to fit a regression line in a higher dimensional space such that each survival time fits within a certain error threshold either side of the regression line.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Random Survival Forests: </a:t>
            </a:r>
            <a:r>
              <a:rPr lang="en-GB" dirty="0"/>
              <a:t>An ensemble method – take the average decision from at least 500 binary survival trees and use this as the decision of the forest.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CB16-2B85-4C83-BB10-A0976867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308"/>
            <a:ext cx="10515600" cy="5164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-&gt; Uses the output from a neural network 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,</a:t>
            </a:r>
            <a:r>
              <a:rPr lang="en-GB" sz="2400" baseline="-25000" dirty="0"/>
              <a:t> </a:t>
            </a:r>
            <a:r>
              <a:rPr lang="en-GB" sz="2400" dirty="0"/>
              <a:t>θ) as the linear predictor in the Cox model h(</a:t>
            </a:r>
            <a:r>
              <a:rPr lang="en-GB" sz="2400" i="1" dirty="0"/>
              <a:t>t</a:t>
            </a:r>
            <a:r>
              <a:rPr lang="en-GB" sz="2400" dirty="0"/>
              <a:t>|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) = h</a:t>
            </a:r>
            <a:r>
              <a:rPr lang="en-GB" sz="2400" i="1" baseline="-25000" dirty="0"/>
              <a:t>0</a:t>
            </a:r>
            <a:r>
              <a:rPr lang="en-GB" sz="2400" dirty="0"/>
              <a:t>(</a:t>
            </a:r>
            <a:r>
              <a:rPr lang="en-GB" sz="2400" i="1" dirty="0"/>
              <a:t>t</a:t>
            </a:r>
            <a:r>
              <a:rPr lang="en-GB" sz="2400" dirty="0"/>
              <a:t>)exp[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baseline="-25000" dirty="0"/>
              <a:t>, </a:t>
            </a:r>
            <a:r>
              <a:rPr lang="en-GB" sz="2400" dirty="0"/>
              <a:t>θ)]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θ is a vector representing all of the weights to be optimized during training the neural network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To generate estimates of survival – the baseline cumulative hazard is estimated by the Breslow estimator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Can extend to non-proportional hazards by including time as an input in the input phase which allows the network to model interactions between the covariates and time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209786-0C70-4097-801F-3444078E52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588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AC863AD-26D6-406C-8373-09565A3BEF75}"/>
              </a:ext>
            </a:extLst>
          </p:cNvPr>
          <p:cNvGrpSpPr/>
          <p:nvPr/>
        </p:nvGrpSpPr>
        <p:grpSpPr>
          <a:xfrm>
            <a:off x="1116702" y="1316686"/>
            <a:ext cx="10120594" cy="4582408"/>
            <a:chOff x="4431587" y="1448229"/>
            <a:chExt cx="6070355" cy="24395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75C045F-AAF2-4703-AC25-211EFA6F21CC}"/>
                </a:ext>
              </a:extLst>
            </p:cNvPr>
            <p:cNvGrpSpPr/>
            <p:nvPr/>
          </p:nvGrpSpPr>
          <p:grpSpPr>
            <a:xfrm>
              <a:off x="7551882" y="1742034"/>
              <a:ext cx="2950060" cy="1889135"/>
              <a:chOff x="623831" y="372721"/>
              <a:chExt cx="3717444" cy="2453584"/>
            </a:xfrm>
          </p:grpSpPr>
          <p:sp>
            <p:nvSpPr>
              <p:cNvPr id="72" name="Text Box 2">
                <a:extLst>
                  <a:ext uri="{FF2B5EF4-FFF2-40B4-BE49-F238E27FC236}">
                    <a16:creationId xmlns:a16="http://schemas.microsoft.com/office/drawing/2014/main" id="{35D598FD-8D49-4CB2-849E-8343A5B0B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F4A0FD-D0CC-4392-8CF9-79587EC7458A}"/>
                  </a:ext>
                </a:extLst>
              </p:cNvPr>
              <p:cNvGrpSpPr/>
              <p:nvPr/>
            </p:nvGrpSpPr>
            <p:grpSpPr>
              <a:xfrm>
                <a:off x="623831" y="372721"/>
                <a:ext cx="3717444" cy="2453584"/>
                <a:chOff x="613008" y="375461"/>
                <a:chExt cx="3652955" cy="2471628"/>
              </a:xfrm>
            </p:grpSpPr>
            <p:sp>
              <p:nvSpPr>
                <p:cNvPr id="74" name="Text Box 2">
                  <a:extLst>
                    <a:ext uri="{FF2B5EF4-FFF2-40B4-BE49-F238E27FC236}">
                      <a16:creationId xmlns:a16="http://schemas.microsoft.com/office/drawing/2014/main" id="{A3C621AD-ED01-436C-9C5A-D205F0F69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4874" y="930831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C25D1DC0-D59F-406A-93E0-4D540A031F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E41374B-F902-4C35-A954-DC60D12E0A39}"/>
                    </a:ext>
                  </a:extLst>
                </p:cNvPr>
                <p:cNvGrpSpPr/>
                <p:nvPr/>
              </p:nvGrpSpPr>
              <p:grpSpPr>
                <a:xfrm>
                  <a:off x="613008" y="375461"/>
                  <a:ext cx="3652955" cy="2471628"/>
                  <a:chOff x="613008" y="375461"/>
                  <a:chExt cx="3652955" cy="2471628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AD223967-6A80-43CE-8C9E-C25F1EBA5FE6}"/>
                      </a:ext>
                    </a:extLst>
                  </p:cNvPr>
                  <p:cNvGrpSpPr/>
                  <p:nvPr/>
                </p:nvGrpSpPr>
                <p:grpSpPr>
                  <a:xfrm>
                    <a:off x="613008" y="375461"/>
                    <a:ext cx="3652955" cy="2471628"/>
                    <a:chOff x="618067" y="364067"/>
                    <a:chExt cx="3683103" cy="2396624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DD1B5E1A-A24B-4D29-AC37-2DD255316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067" y="364067"/>
                      <a:ext cx="3683103" cy="2396624"/>
                      <a:chOff x="618067" y="364067"/>
                      <a:chExt cx="3683103" cy="2396624"/>
                    </a:xfrm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A7BEFA8B-0804-4E5D-AA99-9EE454C3BC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4485" y="902585"/>
                        <a:ext cx="3646685" cy="1858106"/>
                        <a:chOff x="663846" y="955001"/>
                        <a:chExt cx="3647238" cy="1858133"/>
                      </a:xfrm>
                    </p:grpSpPr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0BF51791-1522-4319-82CF-EAC53E0FEA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3846" y="955001"/>
                          <a:ext cx="3435435" cy="337127"/>
                          <a:chOff x="570772" y="902752"/>
                          <a:chExt cx="3436118" cy="337185"/>
                        </a:xfrm>
                      </p:grpSpPr>
                      <p:cxnSp>
                        <p:nvCxnSpPr>
                          <p:cNvPr id="111" name="Straight Arrow Connector 110">
                            <a:extLst>
                              <a:ext uri="{FF2B5EF4-FFF2-40B4-BE49-F238E27FC236}">
                                <a16:creationId xmlns:a16="http://schemas.microsoft.com/office/drawing/2014/main" id="{4C8B02EA-493D-4A38-BA4B-A917A88EE63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70772" y="1121402"/>
                            <a:ext cx="2743726" cy="85322"/>
                          </a:xfrm>
                          <a:prstGeom prst="straightConnector1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sp>
                        <p:nvSpPr>
                          <p:cNvPr id="116" name="Text Box 2">
                            <a:extLst>
                              <a:ext uri="{FF2B5EF4-FFF2-40B4-BE49-F238E27FC236}">
                                <a16:creationId xmlns:a16="http://schemas.microsoft.com/office/drawing/2014/main" id="{8571E3A8-0CA9-4FA0-ABB2-75B06A39E6F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27490" y="902752"/>
                            <a:ext cx="279400" cy="33718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p:grpSp>
                    <p:sp>
                      <p:nvSpPr>
                        <p:cNvPr id="106" name="Text Box 2">
                          <a:extLst>
                            <a:ext uri="{FF2B5EF4-FFF2-40B4-BE49-F238E27FC236}">
                              <a16:creationId xmlns:a16="http://schemas.microsoft.com/office/drawing/2014/main" id="{87253D5C-64D7-4262-8C2F-4536B9AF306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23747" y="2545976"/>
                          <a:ext cx="1087337" cy="26715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Linear Predictor for Cox Model</a:t>
                          </a:r>
                          <a:endPara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C4A8680-F9DC-4908-952D-9C192318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8199" y="824107"/>
                        <a:ext cx="802611" cy="693162"/>
                      </a:xfrm>
                      <a:prstGeom prst="ellipse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dirty="0"/>
                      </a:p>
                    </p:txBody>
                  </p:sp>
                  <p:cxnSp>
                    <p:nvCxnSpPr>
                      <p:cNvPr id="98" name="Straight Arrow Connector 97">
                        <a:extLst>
                          <a:ext uri="{FF2B5EF4-FFF2-40B4-BE49-F238E27FC236}">
                            <a16:creationId xmlns:a16="http://schemas.microsoft.com/office/drawing/2014/main" id="{F40B3EFD-BDEB-4FE4-960C-179F794465A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8067" y="364067"/>
                        <a:ext cx="2749550" cy="857250"/>
                      </a:xfrm>
                      <a:prstGeom prst="straightConnector1">
                        <a:avLst/>
                      </a:prstGeom>
                      <a:noFill/>
                      <a:ln w="63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09F32C3E-0A62-446D-BC81-7E9ADAB516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73866" y="1233079"/>
                      <a:ext cx="2691754" cy="1205000"/>
                    </a:xfrm>
                    <a:prstGeom prst="straightConnector1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</p:grpSp>
              <p:sp>
                <p:nvSpPr>
                  <p:cNvPr id="87" name="Text Box 2">
                    <a:extLst>
                      <a:ext uri="{FF2B5EF4-FFF2-40B4-BE49-F238E27FC236}">
                        <a16:creationId xmlns:a16="http://schemas.microsoft.com/office/drawing/2014/main" id="{1967FE5E-CFDC-4B88-B203-902AFB6C15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1609" y="1041161"/>
                    <a:ext cx="695060" cy="31821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i="1" dirty="0"/>
                      <a:t>g</a:t>
                    </a:r>
                    <a:r>
                      <a:rPr lang="en-GB" dirty="0"/>
                      <a:t>(</a:t>
                    </a:r>
                    <a:r>
                      <a:rPr lang="en-GB" b="1" i="1" dirty="0"/>
                      <a:t>X</a:t>
                    </a:r>
                    <a:r>
                      <a:rPr lang="en-GB" i="1" baseline="-25000" dirty="0"/>
                      <a:t>i</a:t>
                    </a:r>
                    <a:r>
                      <a:rPr lang="en-GB" dirty="0"/>
                      <a:t>,</a:t>
                    </a:r>
                    <a:r>
                      <a:rPr lang="en-GB" baseline="-25000" dirty="0"/>
                      <a:t> </a:t>
                    </a:r>
                    <a:r>
                      <a:rPr lang="en-GB" dirty="0"/>
                      <a:t>θ)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CE3DC-9C46-4CAA-9943-C8DD5FF57D9C}"/>
                </a:ext>
              </a:extLst>
            </p:cNvPr>
            <p:cNvGrpSpPr/>
            <p:nvPr/>
          </p:nvGrpSpPr>
          <p:grpSpPr>
            <a:xfrm>
              <a:off x="4431587" y="1448229"/>
              <a:ext cx="3558522" cy="2439536"/>
              <a:chOff x="1" y="1"/>
              <a:chExt cx="4484183" cy="3168189"/>
            </a:xfrm>
          </p:grpSpPr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C78D99A3-063B-4DB7-A978-F5FD2795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CEEF5FE-4834-4318-94D6-6C3E36227525}"/>
                  </a:ext>
                </a:extLst>
              </p:cNvPr>
              <p:cNvGrpSpPr/>
              <p:nvPr/>
            </p:nvGrpSpPr>
            <p:grpSpPr>
              <a:xfrm>
                <a:off x="1" y="1"/>
                <a:ext cx="4484183" cy="3168189"/>
                <a:chOff x="0" y="0"/>
                <a:chExt cx="4406394" cy="3191487"/>
              </a:xfrm>
            </p:grpSpPr>
            <p:sp>
              <p:nvSpPr>
                <p:cNvPr id="129" name="Text Box 2">
                  <a:extLst>
                    <a:ext uri="{FF2B5EF4-FFF2-40B4-BE49-F238E27FC236}">
                      <a16:creationId xmlns:a16="http://schemas.microsoft.com/office/drawing/2014/main" id="{83736AE1-9695-4AD8-BECD-FE2367E93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3975" y="918048"/>
                  <a:ext cx="445626" cy="3368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2">
                  <a:extLst>
                    <a:ext uri="{FF2B5EF4-FFF2-40B4-BE49-F238E27FC236}">
                      <a16:creationId xmlns:a16="http://schemas.microsoft.com/office/drawing/2014/main" id="{C01F7284-11D6-433D-B9FE-8AB9819F7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2">
                  <a:extLst>
                    <a:ext uri="{FF2B5EF4-FFF2-40B4-BE49-F238E27FC236}">
                      <a16:creationId xmlns:a16="http://schemas.microsoft.com/office/drawing/2014/main" id="{22454816-22BC-465A-91CD-AA8D012FE0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544407">
                  <a:off x="1015732" y="1197738"/>
                  <a:ext cx="488302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ADC8765-AE1E-4D8A-999C-97B1EBC7826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406394" cy="3191487"/>
                  <a:chOff x="0" y="0"/>
                  <a:chExt cx="4406394" cy="3191487"/>
                </a:xfrm>
              </p:grpSpPr>
              <p:sp>
                <p:nvSpPr>
                  <p:cNvPr id="135" name="Text Box 2">
                    <a:extLst>
                      <a:ext uri="{FF2B5EF4-FFF2-40B4-BE49-F238E27FC236}">
                        <a16:creationId xmlns:a16="http://schemas.microsoft.com/office/drawing/2014/main" id="{B5649D78-26DB-4306-BC7A-7E852A3BC3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20722874">
                    <a:off x="677852" y="793792"/>
                    <a:ext cx="445626" cy="3182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GB" i="1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21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D776BB46-E35B-4C0F-876C-7F3BAF6BC22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406394" cy="3191487"/>
                    <a:chOff x="0" y="0"/>
                    <a:chExt cx="4406394" cy="3191487"/>
                  </a:xfrm>
                </p:grpSpPr>
                <p:sp>
                  <p:nvSpPr>
                    <p:cNvPr id="137" name="Text Box 2">
                      <a:extLst>
                        <a:ext uri="{FF2B5EF4-FFF2-40B4-BE49-F238E27FC236}">
                          <a16:creationId xmlns:a16="http://schemas.microsoft.com/office/drawing/2014/main" id="{ED82214F-37F2-413A-9847-9AAAFAAB1B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125" y="74715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" name="Text Box 2">
                      <a:extLst>
                        <a:ext uri="{FF2B5EF4-FFF2-40B4-BE49-F238E27FC236}">
                          <a16:creationId xmlns:a16="http://schemas.microsoft.com/office/drawing/2014/main" id="{9764A5EF-A058-4865-8A3B-E412D62027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371819">
                      <a:off x="1053342" y="316172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43C06E35-5B08-4651-9870-108EAC0457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4406394" cy="3191487"/>
                      <a:chOff x="0" y="0"/>
                      <a:chExt cx="4406394" cy="3191487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7660AEAF-DD6E-4BA3-8400-5F262C58BB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406394" cy="3191487"/>
                        <a:chOff x="0" y="0"/>
                        <a:chExt cx="4442761" cy="3094639"/>
                      </a:xfrm>
                    </p:grpSpPr>
                    <p:grpSp>
                      <p:nvGrpSpPr>
                        <p:cNvPr id="144" name="Group 143">
                          <a:extLst>
                            <a:ext uri="{FF2B5EF4-FFF2-40B4-BE49-F238E27FC236}">
                              <a16:creationId xmlns:a16="http://schemas.microsoft.com/office/drawing/2014/main" id="{639112A2-21B3-4842-BFE9-288EE8AE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442761" cy="3094639"/>
                          <a:chOff x="0" y="0"/>
                          <a:chExt cx="4442761" cy="3094639"/>
                        </a:xfrm>
                      </p:grpSpPr>
                      <p:sp>
                        <p:nvSpPr>
                          <p:cNvPr id="147" name="Text Box 2">
                            <a:extLst>
                              <a:ext uri="{FF2B5EF4-FFF2-40B4-BE49-F238E27FC236}">
                                <a16:creationId xmlns:a16="http://schemas.microsoft.com/office/drawing/2014/main" id="{ADD515F1-9519-4DED-857E-5EDF8DB0ADD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208882" y="1658980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sp>
                        <p:nvSpPr>
                          <p:cNvPr id="148" name="Text Box 2">
                            <a:extLst>
                              <a:ext uri="{FF2B5EF4-FFF2-40B4-BE49-F238E27FC236}">
                                <a16:creationId xmlns:a16="http://schemas.microsoft.com/office/drawing/2014/main" id="{D6EB6758-7AD2-4151-AF9C-55744ABCDC4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3540942" y="1735916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grpSp>
                        <p:nvGrpSpPr>
                          <p:cNvPr id="149" name="Group 148">
                            <a:extLst>
                              <a:ext uri="{FF2B5EF4-FFF2-40B4-BE49-F238E27FC236}">
                                <a16:creationId xmlns:a16="http://schemas.microsoft.com/office/drawing/2014/main" id="{68C88401-2623-4402-A3CB-1574D4B67C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4442761" cy="3094639"/>
                            <a:chOff x="0" y="0"/>
                            <a:chExt cx="4442761" cy="3094639"/>
                          </a:xfrm>
                        </p:grpSpPr>
                        <p:grpSp>
                          <p:nvGrpSpPr>
                            <p:cNvPr id="150" name="Group 149">
                              <a:extLst>
                                <a:ext uri="{FF2B5EF4-FFF2-40B4-BE49-F238E27FC236}">
                                  <a16:creationId xmlns:a16="http://schemas.microsoft.com/office/drawing/2014/main" id="{D0EA56A7-9728-437D-9CB6-E4D02E1FF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442761" cy="3094639"/>
                              <a:chOff x="0" y="0"/>
                              <a:chExt cx="4442761" cy="3094639"/>
                            </a:xfrm>
                          </p:grpSpPr>
                          <p:grpSp>
                            <p:nvGrpSpPr>
                              <p:cNvPr id="157" name="Group 156">
                                <a:extLst>
                                  <a:ext uri="{FF2B5EF4-FFF2-40B4-BE49-F238E27FC236}">
                                    <a16:creationId xmlns:a16="http://schemas.microsoft.com/office/drawing/2014/main" id="{8DA9DED7-05A7-4E66-834D-97B2977F44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4442761" cy="3094639"/>
                                <a:chOff x="9262" y="52404"/>
                                <a:chExt cx="4443434" cy="3094684"/>
                              </a:xfrm>
                            </p:grpSpPr>
                            <p:grpSp>
                              <p:nvGrpSpPr>
                                <p:cNvPr id="159" name="Group 158">
                                  <a:extLst>
                                    <a:ext uri="{FF2B5EF4-FFF2-40B4-BE49-F238E27FC236}">
                                      <a16:creationId xmlns:a16="http://schemas.microsoft.com/office/drawing/2014/main" id="{16E52B48-59D0-4F0D-B25B-351DE849EA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93187" y="52404"/>
                                  <a:ext cx="3377086" cy="2734943"/>
                                  <a:chOff x="0" y="0"/>
                                  <a:chExt cx="3377756" cy="2735413"/>
                                </a:xfrm>
                              </p:grpSpPr>
                              <p:sp>
                                <p:nvSpPr>
                                  <p:cNvPr id="162" name="Oval 161">
                                    <a:extLst>
                                      <a:ext uri="{FF2B5EF4-FFF2-40B4-BE49-F238E27FC236}">
                                        <a16:creationId xmlns:a16="http://schemas.microsoft.com/office/drawing/2014/main" id="{454279D6-82BA-4526-912E-081927AAB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2405" y="2141955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3" name="Oval 162">
                                    <a:extLst>
                                      <a:ext uri="{FF2B5EF4-FFF2-40B4-BE49-F238E27FC236}">
                                        <a16:creationId xmlns:a16="http://schemas.microsoft.com/office/drawing/2014/main" id="{DB567B22-07BA-4CFA-BF2A-FF912CD29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541651" cy="58181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4" name="Oval 163">
                                    <a:extLst>
                                      <a:ext uri="{FF2B5EF4-FFF2-40B4-BE49-F238E27FC236}">
                                        <a16:creationId xmlns:a16="http://schemas.microsoft.com/office/drawing/2014/main" id="{379F43EE-88F6-4E74-88D4-F6F857E4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648" y="832861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cxnSp>
                                <p:nvCxnSpPr>
                                  <p:cNvPr id="165" name="Straight Arrow Connector 164">
                                    <a:extLst>
                                      <a:ext uri="{FF2B5EF4-FFF2-40B4-BE49-F238E27FC236}">
                                        <a16:creationId xmlns:a16="http://schemas.microsoft.com/office/drawing/2014/main" id="{2A00F88E-7AC0-4AC9-80BF-C4E8818443C2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524132" y="316289"/>
                                    <a:ext cx="2732941" cy="44789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6" name="Straight Arrow Connector 165">
                                    <a:extLst>
                                      <a:ext uri="{FF2B5EF4-FFF2-40B4-BE49-F238E27FC236}">
                                        <a16:creationId xmlns:a16="http://schemas.microsoft.com/office/drawing/2014/main" id="{221A0154-C294-4F75-B8CF-97F2C6C0B713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70772" y="1121402"/>
                                    <a:ext cx="2743726" cy="85322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7" name="Straight Arrow Connector 166">
                                    <a:extLst>
                                      <a:ext uri="{FF2B5EF4-FFF2-40B4-BE49-F238E27FC236}">
                                        <a16:creationId xmlns:a16="http://schemas.microsoft.com/office/drawing/2014/main" id="{781AF9F5-561D-4F63-BBD6-5E3D2255B70D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90160" y="2438531"/>
                                    <a:ext cx="2787596" cy="6518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sp>
                                <p:nvSpPr>
                                  <p:cNvPr id="16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6E61870E-DDD8-43C4-88E9-F7036430F284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3187" y="151429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9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03405D1-AC79-4F78-A78D-0B5CF27A139C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22308" y="949345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2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70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B4B4DEC8-7982-4459-B44E-F227257D34AB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77373" y="2301179"/>
                                    <a:ext cx="361072" cy="29654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n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60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D6B2B584-314A-473A-8F6D-5CF20B662650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262" y="2850835"/>
                                  <a:ext cx="1165367" cy="27366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Input Layer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61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4A8A6CCB-CCB8-4B4B-B013-4EA442B02C67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26807" y="2873425"/>
                                  <a:ext cx="1225889" cy="27366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Hidden Layer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58" name="Oval 157">
                                <a:extLst>
                                  <a:ext uri="{FF2B5EF4-FFF2-40B4-BE49-F238E27FC236}">
                                    <a16:creationId xmlns:a16="http://schemas.microsoft.com/office/drawing/2014/main" id="{E5B6D37F-1F30-4827-A1A1-7C93DCCC52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40100" y="25400"/>
                                <a:ext cx="541462" cy="581702"/>
                              </a:xfrm>
                              <a:prstGeom prst="ellipse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12700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 dirty="0"/>
                              </a:p>
                            </p:txBody>
                          </p:sp>
                        </p:grpSp>
                        <p:sp>
                          <p:nvSpPr>
                            <p:cNvPr id="151" name="Oval 150">
                              <a:extLst>
                                <a:ext uri="{FF2B5EF4-FFF2-40B4-BE49-F238E27FC236}">
                                  <a16:creationId xmlns:a16="http://schemas.microsoft.com/office/drawing/2014/main" id="{49743C55-9354-44FD-B595-50C5297EDA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78200" y="9355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152" name="Oval 151">
                              <a:extLst>
                                <a:ext uri="{FF2B5EF4-FFF2-40B4-BE49-F238E27FC236}">
                                  <a16:creationId xmlns:a16="http://schemas.microsoft.com/office/drawing/2014/main" id="{38B26931-44CA-41C6-8C4E-B3EE9778A4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45933" y="21801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cxnSp>
                          <p:nvCxnSpPr>
                            <p:cNvPr id="153" name="Straight Arrow Connector 152">
                              <a:extLst>
                                <a:ext uri="{FF2B5EF4-FFF2-40B4-BE49-F238E27FC236}">
                                  <a16:creationId xmlns:a16="http://schemas.microsoft.com/office/drawing/2014/main" id="{A190A40F-5D69-4ABE-8140-4B78E22410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18067" y="364067"/>
                              <a:ext cx="2749550" cy="857250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4" name="Straight Arrow Connector 153">
                              <a:extLst>
                                <a:ext uri="{FF2B5EF4-FFF2-40B4-BE49-F238E27FC236}">
                                  <a16:creationId xmlns:a16="http://schemas.microsoft.com/office/drawing/2014/main" id="{59E92FA8-8288-4D08-929E-644BAAEA072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22253" y="380976"/>
                              <a:ext cx="2823418" cy="2089886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5" name="Straight Arrow Connector 154">
                              <a:extLst>
                                <a:ext uri="{FF2B5EF4-FFF2-40B4-BE49-F238E27FC236}">
                                  <a16:creationId xmlns:a16="http://schemas.microsoft.com/office/drawing/2014/main" id="{EDE1A836-DCE3-4BE5-BFF2-8D60DDC1599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43123" y="316231"/>
                              <a:ext cx="2696723" cy="81307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Arrow Connector 155">
                              <a:extLst>
                                <a:ext uri="{FF2B5EF4-FFF2-40B4-BE49-F238E27FC236}">
                                  <a16:creationId xmlns:a16="http://schemas.microsoft.com/office/drawing/2014/main" id="{A0220A87-5E71-49FE-A471-6007BE6DC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56118" y="1138694"/>
                              <a:ext cx="2789552" cy="1332167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45" name="Straight Arrow Connector 144">
                          <a:extLst>
                            <a:ext uri="{FF2B5EF4-FFF2-40B4-BE49-F238E27FC236}">
                              <a16:creationId xmlns:a16="http://schemas.microsoft.com/office/drawing/2014/main" id="{D81B3600-EADE-41E6-B698-DE2F2A7F373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316231"/>
                          <a:ext cx="2665979" cy="212184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Arrow Connector 145">
                          <a:extLst>
                            <a:ext uri="{FF2B5EF4-FFF2-40B4-BE49-F238E27FC236}">
                              <a16:creationId xmlns:a16="http://schemas.microsoft.com/office/drawing/2014/main" id="{516CC574-481A-461E-B82E-B3859D60A34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1233079"/>
                          <a:ext cx="2691754" cy="120500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1" name="Text Box 2">
                        <a:extLst>
                          <a:ext uri="{FF2B5EF4-FFF2-40B4-BE49-F238E27FC236}">
                            <a16:creationId xmlns:a16="http://schemas.microsoft.com/office/drawing/2014/main" id="{4CACCE73-B690-4325-97CA-4269826A672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18736" y="156755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2" name="Text Box 2">
                        <a:extLst>
                          <a:ext uri="{FF2B5EF4-FFF2-40B4-BE49-F238E27FC236}">
                            <a16:creationId xmlns:a16="http://schemas.microsoft.com/office/drawing/2014/main" id="{AEF9922A-51C3-4501-8312-9448C3AF3E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2327" y="1119674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3" name="Text Box 2">
                        <a:extLst>
                          <a:ext uri="{FF2B5EF4-FFF2-40B4-BE49-F238E27FC236}">
                            <a16:creationId xmlns:a16="http://schemas.microsoft.com/office/drawing/2014/main" id="{C72966D9-DBBF-4AD3-8930-B0E56CA578F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15775" y="2399834"/>
                        <a:ext cx="386862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33" name="Text Box 2">
                  <a:extLst>
                    <a:ext uri="{FF2B5EF4-FFF2-40B4-BE49-F238E27FC236}">
                      <a16:creationId xmlns:a16="http://schemas.microsoft.com/office/drawing/2014/main" id="{40187B25-5309-4660-BEDC-068F21F7D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9372739">
                  <a:off x="739779" y="1840273"/>
                  <a:ext cx="445625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n1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2">
                  <a:extLst>
                    <a:ext uri="{FF2B5EF4-FFF2-40B4-BE49-F238E27FC236}">
                      <a16:creationId xmlns:a16="http://schemas.microsoft.com/office/drawing/2014/main" id="{A78CBDEA-1D6A-47CF-B14E-87E96D28B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0499" y="2170292"/>
                  <a:ext cx="538163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/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Logistic Activation Function </a:t>
                </a:r>
                <a:r>
                  <a:rPr lang="en-GB" i="1" dirty="0"/>
                  <a:t>f</a:t>
                </a:r>
                <a:r>
                  <a:rPr lang="en-GB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/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blipFill>
                <a:blip r:embed="rId2"/>
                <a:stretch>
                  <a:fillRect l="-1329" b="-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1">
            <a:extLst>
              <a:ext uri="{FF2B5EF4-FFF2-40B4-BE49-F238E27FC236}">
                <a16:creationId xmlns:a16="http://schemas.microsoft.com/office/drawing/2014/main" id="{9F685603-F986-4050-A909-F8CB33B667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/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/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/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blipFill>
                <a:blip r:embed="rId5"/>
                <a:stretch>
                  <a:fillRect t="-7059" b="-6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MLE Estimates for Cox model given by L(β)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GB" sz="2600" i="1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GB" sz="2600" b="1" i="1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sz="2600" b="1" i="1" baseline="-2500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 baseline="-250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Replace with L</a:t>
                </a:r>
                <a:r>
                  <a:rPr lang="en-GB" sz="2600" i="1" baseline="-25000" dirty="0"/>
                  <a:t>CoxPH</a:t>
                </a:r>
                <a:r>
                  <a:rPr lang="en-GB" sz="26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 smtClean="0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j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6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I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6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600" i="1"/>
                          <m:t>w</m:t>
                        </m:r>
                        <m:r>
                          <m:rPr>
                            <m:nor/>
                          </m:rPr>
                          <a:rPr lang="en-GB" sz="2600" i="1"/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600" i="1"/>
                          <m:t>h</m:t>
                        </m:r>
                      </m:sub>
                    </m:sSub>
                  </m:oMath>
                </a14:m>
                <a:r>
                  <a:rPr lang="en-GB" sz="2600" dirty="0"/>
                  <a:t> is a vector of weights assigned to the inputs from the hidden node h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S(</a:t>
                </a:r>
                <a:r>
                  <a:rPr lang="en-GB" sz="2600" i="1" dirty="0"/>
                  <a:t>t</a:t>
                </a:r>
                <a:r>
                  <a:rPr lang="en-GB" sz="2600" dirty="0"/>
                  <a:t>|</a:t>
                </a:r>
                <a:r>
                  <a:rPr lang="en-GB" sz="2600" b="1" i="1" dirty="0"/>
                  <a:t>X</a:t>
                </a:r>
                <a:r>
                  <a:rPr lang="en-GB" sz="2600" i="1" baseline="-25000" dirty="0"/>
                  <a:t>i</a:t>
                </a:r>
                <a:r>
                  <a:rPr lang="en-GB" sz="26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6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600"/>
                          <m:t>(</m:t>
                        </m:r>
                        <m:r>
                          <m:rPr>
                            <m:nor/>
                          </m:rPr>
                          <a:rPr lang="en-GB" sz="2600" i="1"/>
                          <m:t>u</m:t>
                        </m:r>
                        <m:r>
                          <m:rPr>
                            <m:nor/>
                          </m:rPr>
                          <a:rPr lang="en-GB" sz="2600"/>
                          <m:t>) </m:t>
                        </m:r>
                        <m:r>
                          <m:rPr>
                            <m:nor/>
                          </m:rPr>
                          <a:rPr lang="en-GB" sz="2600"/>
                          <m:t>exp</m:t>
                        </m:r>
                        <m:r>
                          <m:rPr>
                            <m:nor/>
                          </m:rPr>
                          <a:rPr lang="en-GB" sz="26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600"/>
                              <m:t>/(1+ </m:t>
                            </m:r>
                            <m:sSup>
                              <m:sSup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600"/>
                          <m:t>)] </m:t>
                        </m:r>
                        <m:r>
                          <m:rPr>
                            <m:nor/>
                          </m:rPr>
                          <a:rPr lang="en-GB" sz="2600" i="1"/>
                          <m:t>du</m:t>
                        </m:r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“nnet” package in R [1]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  <a:blipFill>
                <a:blip r:embed="rId2"/>
                <a:stretch>
                  <a:fillRect l="-798" t="-926" b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BA37F8C-6083-4AF4-A812-4B99C2C8C2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464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-&gt; Adapt to non-proportional hazards by including time as an input [2]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L</a:t>
                </a:r>
                <a:r>
                  <a:rPr lang="en-GB" sz="2400" i="1" baseline="-25000" dirty="0"/>
                  <a:t>CoxNPH</a:t>
                </a:r>
                <a:r>
                  <a:rPr lang="en-GB" sz="24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 i="1"/>
                          <m:t>j</m:t>
                        </m:r>
                        <m:r>
                          <m:rPr>
                            <m:nor/>
                          </m:rPr>
                          <a:rPr lang="en-GB" sz="24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4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)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4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, 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4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S(</a:t>
                </a:r>
                <a:r>
                  <a:rPr lang="en-GB" sz="2400" i="1" dirty="0"/>
                  <a:t>t</a:t>
                </a:r>
                <a:r>
                  <a:rPr lang="en-GB" sz="2400" dirty="0"/>
                  <a:t>|</a:t>
                </a:r>
                <a:r>
                  <a:rPr lang="en-GB" sz="2400" b="1" i="1" dirty="0"/>
                  <a:t>X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4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400"/>
                          <m:t>(</m:t>
                        </m:r>
                        <m:r>
                          <m:rPr>
                            <m:nor/>
                          </m:rPr>
                          <a:rPr lang="en-GB" sz="2400" i="1"/>
                          <m:t>u</m:t>
                        </m:r>
                        <m:r>
                          <m:rPr>
                            <m:nor/>
                          </m:rPr>
                          <a:rPr lang="en-GB" sz="2400"/>
                          <m:t>) </m:t>
                        </m:r>
                        <m:r>
                          <m:rPr>
                            <m:nor/>
                          </m:rPr>
                          <a:rPr lang="en-GB" sz="2400"/>
                          <m:t>exp</m:t>
                        </m:r>
                        <m:r>
                          <m:rPr>
                            <m:nor/>
                          </m:rPr>
                          <a:rPr lang="en-GB" sz="24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/>
                              <m:t>/(1+ 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400"/>
                          <m:t>)] </m:t>
                        </m:r>
                        <m:r>
                          <m:rPr>
                            <m:nor/>
                          </m:rPr>
                          <a:rPr lang="en-GB" sz="2400" i="1"/>
                          <m:t>du</m:t>
                        </m:r>
                        <m:r>
                          <m:rPr>
                            <m:nor/>
                          </m:rPr>
                          <a:rPr lang="en-GB" sz="2400"/>
                          <m:t>]</m:t>
                        </m:r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Now have to integrate across the whole baseline hazard and linear predictor – computationally intensive so cumulative baseline hazard only predicted at discrete times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Implemented in the “pycox” package in python [2]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  <a:blipFill>
                <a:blip r:embed="rId2"/>
                <a:stretch>
                  <a:fillRect l="-928" t="-2179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505C98-7368-42DC-A572-C4C8DA5536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2108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/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-&gt; During training of a support vector regression the algorithm attempts to find a function f(x) that best fits the survival times in a higher dimensional space using kernel functions</a:t>
                </a:r>
              </a:p>
              <a:p>
                <a:pPr algn="ctr"/>
                <a:r>
                  <a:rPr lang="en-GB" sz="2400" dirty="0"/>
                  <a:t> f(x) = </a:t>
                </a:r>
                <a:r>
                  <a:rPr lang="en-GB" sz="2400" b="1" dirty="0"/>
                  <a:t>W •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2400" dirty="0"/>
                  <a:t>(x) + b = w’ </a:t>
                </a:r>
                <a:r>
                  <a:rPr lang="en-GB" sz="2400" b="1" dirty="0"/>
                  <a:t>• </a:t>
                </a:r>
                <a:r>
                  <a:rPr lang="en-GB" sz="2400" b="1" i="1" dirty="0"/>
                  <a:t>X</a:t>
                </a:r>
                <a:r>
                  <a:rPr lang="en-GB" sz="2400" dirty="0"/>
                  <a:t>’ + b =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machines are prone to overfitting; to ensure that the model generalizes to future datasets – an error </a:t>
                </a:r>
                <a:r>
                  <a:rPr lang="az-Cyrl-AZ" sz="2400" dirty="0"/>
                  <a:t>ԑ</a:t>
                </a:r>
                <a:r>
                  <a:rPr lang="en-GB" sz="2400" dirty="0"/>
                  <a:t> is considered acceptable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Given a prediction of the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 and “true”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. Then if |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’-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| ≤ </a:t>
                </a:r>
                <a:r>
                  <a:rPr lang="az-Cyrl-AZ" sz="2400" dirty="0"/>
                  <a:t>ԑ</a:t>
                </a:r>
                <a:r>
                  <a:rPr lang="en-GB" sz="2400" dirty="0"/>
                  <a:t> then for this individual their survival time is considered fitted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regression minimizes loss as the optimization function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  <a:blipFill>
                <a:blip r:embed="rId2"/>
                <a:stretch>
                  <a:fillRect l="-928" t="-1078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8E39B52-CD7F-4250-B67E-38163E7EBB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16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Slack variables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,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GB" sz="2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are what allow incorrect predictions in the optimization phase 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Slack variables are how far outside the “acceptable” range the predictions are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Any survival time that is outside the acceptable error range will be penalised by adding a cost C proportional to the size of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 to the total loss</a:t>
                </a: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  <a:blipFill>
                <a:blip r:embed="rId2"/>
                <a:stretch>
                  <a:fillRect l="-996" t="-1576" r="-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7BC8FC6-6DA3-45D5-BC25-5E09596AB1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D206-0948-4121-87BA-C8937BF2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59" y="3130732"/>
            <a:ext cx="5742081" cy="35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1473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Wilkinson</dc:creator>
  <cp:lastModifiedBy>Liam Wilkinson</cp:lastModifiedBy>
  <cp:revision>107</cp:revision>
  <dcterms:created xsi:type="dcterms:W3CDTF">2020-06-22T09:45:50Z</dcterms:created>
  <dcterms:modified xsi:type="dcterms:W3CDTF">2021-04-10T10:54:39Z</dcterms:modified>
</cp:coreProperties>
</file>