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Titillium Web"/>
      <p:regular r:id="rId20"/>
      <p:bold r:id="rId21"/>
      <p:italic r:id="rId22"/>
      <p:boldItalic r:id="rId23"/>
    </p:embeddedFont>
    <p:embeddedFont>
      <p:font typeface="Titillium Web ExtraLight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8" roundtripDataSignature="AMtx7miBQrpW7eGiK/TwkNZ0KR+PNOcH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TitilliumWeb-regular.fntdata"/><Relationship Id="rId22" Type="http://schemas.openxmlformats.org/officeDocument/2006/relationships/font" Target="fonts/TitilliumWeb-italic.fntdata"/><Relationship Id="rId21" Type="http://schemas.openxmlformats.org/officeDocument/2006/relationships/font" Target="fonts/TitilliumWeb-bold.fntdata"/><Relationship Id="rId24" Type="http://schemas.openxmlformats.org/officeDocument/2006/relationships/font" Target="fonts/TitilliumWebExtraLight-regular.fntdata"/><Relationship Id="rId23" Type="http://schemas.openxmlformats.org/officeDocument/2006/relationships/font" Target="fonts/TitilliumWeb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TitilliumWebExtraLight-italic.fntdata"/><Relationship Id="rId25" Type="http://schemas.openxmlformats.org/officeDocument/2006/relationships/font" Target="fonts/TitilliumWebExtraLight-bold.fntdata"/><Relationship Id="rId28" Type="http://customschemas.google.com/relationships/presentationmetadata" Target="metadata"/><Relationship Id="rId27" Type="http://schemas.openxmlformats.org/officeDocument/2006/relationships/font" Target="fonts/TitilliumWebExtraLigh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7" name="Google Shape;77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8" name="Google Shape;84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After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5f8251f3d3_1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5f8251f3d3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 the coefficients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5f8251f3d3_1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5f8251f3d3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0" name="Google Shape;87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Is this good?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We don’t know, we think based on the data we had, we’ve selected the best model keeping in mind </a:t>
            </a:r>
            <a:r>
              <a:rPr lang="en"/>
              <a:t>collinearity</a:t>
            </a:r>
            <a:r>
              <a:rPr lang="en"/>
              <a:t> issues, significant variables etc.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we can think of some things that might help the model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8" name="Google Shape;87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6" name="Google Shape;88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2" name="Google Shape;78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9" name="Google Shape;7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6" name="Google Shape;79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Which variables came from where?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Mention county level data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Talk through how we collected and combined our data sets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Removed Puerto Rico 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not all data sets had data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Removed counties for which they a Obesity Rate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3" name="Google Shape;80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We made the bold variables per thousand people to reduce bias by population sizes of counties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5f8251f3d3_2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2" name="Google Shape;812;g5f8251f3d3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5f8251f3d3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0" name="Google Shape;820;g5f8251f3d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Explain how we divided the regions - (the official census map has regions and sub regions)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Explain the ANOVA that we ran and its findings - (significant difference in regions)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Explain the Tukey Test and its findings - (significant difference between all regions)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5f8251f3d3_1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8" name="Google Shape;828;g5f8251f3d3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Explain that we wanted to look further into the worst region - South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Explain ANOVA results - (difference in means)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Explain Tukey results - (difference between both regions and East South Central, no difference between West South Central and South Atlantic)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5f8251f3d3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6" name="Google Shape;836;g5f8251f3d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Talk about this large cor coefficient (.74)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9"/>
          <p:cNvSpPr txBox="1"/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2" name="Google Shape;12;p29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3" name="Google Shape;13;p29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9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9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9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9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9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9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9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9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9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9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9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9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9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9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9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9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9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9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9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9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9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9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9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9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9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9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9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9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9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9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9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9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" name="Google Shape;46;p29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47" name="Google Shape;47;p29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9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9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9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9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9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9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9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9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9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9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9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9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9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9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9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9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9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9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9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9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9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9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9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9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9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9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9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9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9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9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9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9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9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9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9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9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9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9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9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9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9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9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9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9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9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9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9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9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9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9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9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9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9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9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9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9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9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9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9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9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9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9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9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9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9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" name="Google Shape;113;p29"/>
          <p:cNvSpPr/>
          <p:nvPr/>
        </p:nvSpPr>
        <p:spPr>
          <a:xfrm>
            <a:off x="0" y="2229988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no graph">
  <p:cSld name="TITLE_ONLY_1"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8"/>
          <p:cNvSpPr/>
          <p:nvPr/>
        </p:nvSpPr>
        <p:spPr>
          <a:xfrm>
            <a:off x="-25" y="-11875"/>
            <a:ext cx="9144000" cy="823200"/>
          </a:xfrm>
          <a:prstGeom prst="rect">
            <a:avLst/>
          </a:prstGeom>
          <a:solidFill>
            <a:srgbClr val="00041C">
              <a:alpha val="1843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38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60" name="Google Shape;560;p38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9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3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3" name="Google Shape;563;p39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564" name="Google Shape;564;p39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39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39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39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39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39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39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39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39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39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39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39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39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39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39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39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39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39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39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39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39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39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39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39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39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39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39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39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39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39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39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7" name="Google Shape;597;p39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598" name="Google Shape;598;p39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39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39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39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39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39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39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39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39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39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39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39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39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39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39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39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39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39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39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39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39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39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39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39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39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39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39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39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39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39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39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39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39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39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39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39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39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39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39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39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39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39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39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39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39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39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39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39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39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39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39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39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39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39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39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39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39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4" name="Google Shape;664;p39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39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66" name="Google Shape;666;p39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ith graphs">
  <p:cSld name="BLANK_2"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40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69" name="Google Shape;669;p40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670" name="Google Shape;670;p40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40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40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40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40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40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40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40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40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40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40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40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40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40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40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40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40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40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40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40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40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40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40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40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40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40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40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40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40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40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40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40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40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3" name="Google Shape;703;p40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704" name="Google Shape;704;p40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40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40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40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40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40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40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40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40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40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40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40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40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40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40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40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40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40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40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40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40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40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40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40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40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40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40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40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40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40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40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40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40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40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40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40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40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40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40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40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40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40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40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40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40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40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40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40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40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40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40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40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40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40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40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40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40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40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40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40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40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40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40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40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40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40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0" name="Google Shape;770;p40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41"/>
          <p:cNvSpPr/>
          <p:nvPr/>
        </p:nvSpPr>
        <p:spPr>
          <a:xfrm>
            <a:off x="-25" y="4329000"/>
            <a:ext cx="9144000" cy="814500"/>
          </a:xfrm>
          <a:prstGeom prst="rect">
            <a:avLst/>
          </a:prstGeom>
          <a:solidFill>
            <a:srgbClr val="00041C">
              <a:alpha val="1843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p41"/>
          <p:cNvSpPr txBox="1"/>
          <p:nvPr>
            <p:ph idx="1" type="body"/>
          </p:nvPr>
        </p:nvSpPr>
        <p:spPr>
          <a:xfrm>
            <a:off x="553650" y="4496202"/>
            <a:ext cx="80367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774" name="Google Shape;774;p4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0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3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6" name="Google Shape;116;p30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117" name="Google Shape;117;p30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30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30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30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30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30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30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30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30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30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30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30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30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30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30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30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30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30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30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30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30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30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30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30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30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30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30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30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30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30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30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30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30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0" name="Google Shape;150;p30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151" name="Google Shape;151;p30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30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30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30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30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30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30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30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30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30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30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30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30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30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30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30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30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30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30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30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30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30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30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30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30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30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30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30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30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30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30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30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30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30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30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30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30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30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30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30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30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30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30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30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30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30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30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30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30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30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30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30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30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30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30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30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30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30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30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30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30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30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30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30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7" name="Google Shape;217;p30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0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9" name="Google Shape;219;p30"/>
          <p:cNvSpPr txBox="1"/>
          <p:nvPr>
            <p:ph idx="1" type="body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220" name="Google Shape;220;p30"/>
          <p:cNvSpPr txBox="1"/>
          <p:nvPr>
            <p:ph idx="2" type="body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221" name="Google Shape;221;p30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AND_BODY_1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"/>
          <p:cNvSpPr/>
          <p:nvPr/>
        </p:nvSpPr>
        <p:spPr>
          <a:xfrm>
            <a:off x="4676450" y="150"/>
            <a:ext cx="4467600" cy="5143500"/>
          </a:xfrm>
          <a:prstGeom prst="rect">
            <a:avLst/>
          </a:prstGeom>
          <a:solidFill>
            <a:srgbClr val="00041C">
              <a:alpha val="1843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5" name="Google Shape;225;p31"/>
          <p:cNvSpPr txBox="1"/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6" name="Google Shape;226;p31"/>
          <p:cNvSpPr txBox="1"/>
          <p:nvPr>
            <p:ph idx="1" type="body"/>
          </p:nvPr>
        </p:nvSpPr>
        <p:spPr>
          <a:xfrm>
            <a:off x="452727" y="1412678"/>
            <a:ext cx="3985200" cy="30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2"/>
          <p:cNvSpPr/>
          <p:nvPr/>
        </p:nvSpPr>
        <p:spPr>
          <a:xfrm flipH="1" rot="10800000">
            <a:off x="-25" y="1079400"/>
            <a:ext cx="9144000" cy="4064100"/>
          </a:xfrm>
          <a:prstGeom prst="rect">
            <a:avLst/>
          </a:prstGeom>
          <a:solidFill>
            <a:srgbClr val="00041C">
              <a:alpha val="1843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32"/>
          <p:cNvSpPr txBox="1"/>
          <p:nvPr>
            <p:ph idx="1" type="body"/>
          </p:nvPr>
        </p:nvSpPr>
        <p:spPr>
          <a:xfrm>
            <a:off x="1669850" y="1857000"/>
            <a:ext cx="5804400" cy="27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Font typeface="Titillium Web ExtraLight"/>
              <a:buChar char="▫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indent="-4191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indent="-4191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indent="-4191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indent="-4191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indent="-4191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indent="-4191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●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indent="-4191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○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indent="-4191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■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/>
        </p:txBody>
      </p:sp>
      <p:sp>
        <p:nvSpPr>
          <p:cNvPr id="230" name="Google Shape;230;p32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1" name="Google Shape;231;p32"/>
          <p:cNvSpPr/>
          <p:nvPr/>
        </p:nvSpPr>
        <p:spPr>
          <a:xfrm>
            <a:off x="0" y="401188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465573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3"/>
          <p:cNvSpPr txBox="1"/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4" name="Google Shape;234;p33"/>
          <p:cNvSpPr txBox="1"/>
          <p:nvPr>
            <p:ph idx="1" type="subTitle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9pPr>
          </a:lstStyle>
          <a:p/>
        </p:txBody>
      </p:sp>
      <p:grpSp>
        <p:nvGrpSpPr>
          <p:cNvPr id="235" name="Google Shape;235;p33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236" name="Google Shape;236;p33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33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33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33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33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33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33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33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33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33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33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33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33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33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33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33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33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33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33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33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33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33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33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33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33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33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33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33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33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33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33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33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33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" name="Google Shape;269;p33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270" name="Google Shape;270;p33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33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33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33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33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33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33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33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33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33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33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33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33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33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33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33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33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33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33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33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33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33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33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33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33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33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33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33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33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33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33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33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33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33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33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33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33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33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33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33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33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33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33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33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33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33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33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33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33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33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33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33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33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33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33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33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33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33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33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33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33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33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33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4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3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3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39" name="Google Shape;339;p34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340" name="Google Shape;340;p34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34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34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34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34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34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34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34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34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34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34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34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34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34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34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34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34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34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34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34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34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34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34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34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34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34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34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34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34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34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34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34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34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3" name="Google Shape;373;p34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374" name="Google Shape;374;p34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34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34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34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34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34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34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34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34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34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34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34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34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34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34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34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34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34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34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34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34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34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34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34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34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34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34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34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34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34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34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34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34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34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34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34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34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34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34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34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34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34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34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34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34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34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34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34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34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34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34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34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34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34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34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34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34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34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34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34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34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34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34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34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34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0" name="Google Shape;440;p34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34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2" name="Google Shape;442;p34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5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6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3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7" name="Google Shape;447;p36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448" name="Google Shape;448;p36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36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36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36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36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36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36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36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36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36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36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36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36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36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36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36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36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36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36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36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36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36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36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36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36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36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36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36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36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36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36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36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36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1" name="Google Shape;481;p36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482" name="Google Shape;482;p36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36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36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36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36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36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36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36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36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36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36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36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36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36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36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36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36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36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36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36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36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36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36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36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36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36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36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36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36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36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36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36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36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36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36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36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36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36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36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36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36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36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36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36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36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36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36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36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36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36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36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36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36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36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36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36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36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36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36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36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8" name="Google Shape;548;p36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36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50" name="Google Shape;550;p36"/>
          <p:cNvSpPr txBox="1"/>
          <p:nvPr>
            <p:ph idx="1" type="body"/>
          </p:nvPr>
        </p:nvSpPr>
        <p:spPr>
          <a:xfrm>
            <a:off x="739675" y="1235873"/>
            <a:ext cx="2477400" cy="28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51" name="Google Shape;551;p36"/>
          <p:cNvSpPr txBox="1"/>
          <p:nvPr>
            <p:ph idx="2" type="body"/>
          </p:nvPr>
        </p:nvSpPr>
        <p:spPr>
          <a:xfrm>
            <a:off x="3344038" y="1235873"/>
            <a:ext cx="2477400" cy="28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52" name="Google Shape;552;p36"/>
          <p:cNvSpPr txBox="1"/>
          <p:nvPr>
            <p:ph idx="3" type="body"/>
          </p:nvPr>
        </p:nvSpPr>
        <p:spPr>
          <a:xfrm>
            <a:off x="5948402" y="1235873"/>
            <a:ext cx="2477400" cy="28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53" name="Google Shape;553;p36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ith frame">
  <p:cSld name="BLANK_1"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7"/>
          <p:cNvSpPr/>
          <p:nvPr/>
        </p:nvSpPr>
        <p:spPr>
          <a:xfrm>
            <a:off x="-175" y="0"/>
            <a:ext cx="9144000" cy="5143500"/>
          </a:xfrm>
          <a:prstGeom prst="frame">
            <a:avLst>
              <a:gd fmla="val 5397" name="adj1"/>
            </a:avLst>
          </a:prstGeom>
          <a:solidFill>
            <a:srgbClr val="00041C">
              <a:alpha val="1843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37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46557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8"/>
          <p:cNvSpPr/>
          <p:nvPr/>
        </p:nvSpPr>
        <p:spPr>
          <a:xfrm>
            <a:off x="0" y="0"/>
            <a:ext cx="9144000" cy="5143488"/>
          </a:xfrm>
          <a:custGeom>
            <a:rect b="b" l="l" r="r" t="t"/>
            <a:pathLst>
              <a:path extrusionOk="0" h="160734" w="28575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3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28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mes New Roman"/>
              <a:buNone/>
              <a:defRPr i="0" sz="3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b="0" i="0" sz="3000" u="none" cap="none" strike="noStrik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b="0" i="0" sz="3000" u="none" cap="none" strike="noStrik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b="0" i="0" sz="3000" u="none" cap="none" strike="noStrik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b="0" i="0" sz="3000" u="none" cap="none" strike="noStrik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b="0" i="0" sz="3000" u="none" cap="none" strike="noStrik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b="0" i="0" sz="3000" u="none" cap="none" strike="noStrik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b="0" i="0" sz="3000" u="none" cap="none" strike="noStrik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b="0" i="0" sz="3000" u="none" cap="none" strike="noStrik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/>
        </p:txBody>
      </p:sp>
      <p:sp>
        <p:nvSpPr>
          <p:cNvPr id="8" name="Google Shape;8;p28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mes New Roman"/>
              <a:buChar char="▫"/>
              <a:defRPr i="0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mes New Roman"/>
              <a:buChar char="-"/>
              <a:defRPr i="0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mes New Roman"/>
              <a:buChar char="-"/>
              <a:defRPr i="0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mes New Roman"/>
              <a:buChar char="-"/>
              <a:defRPr i="0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mes New Roman"/>
              <a:buChar char="-"/>
              <a:defRPr i="0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mes New Roman"/>
              <a:buChar char="-"/>
              <a:defRPr i="0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mes New Roman"/>
              <a:buChar char="●"/>
              <a:defRPr i="0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mes New Roman"/>
              <a:buChar char="○"/>
              <a:defRPr i="0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mes New Roman"/>
              <a:buChar char="■"/>
              <a:defRPr i="0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" name="Google Shape;9;p28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"/>
          <p:cNvSpPr txBox="1"/>
          <p:nvPr>
            <p:ph type="ctrTitle"/>
          </p:nvPr>
        </p:nvSpPr>
        <p:spPr>
          <a:xfrm>
            <a:off x="707400" y="1530891"/>
            <a:ext cx="7729200" cy="20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/>
              <a:t>Obesity Rate in the U.S.</a:t>
            </a:r>
            <a:endParaRPr sz="3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t/>
            </a:r>
            <a:endParaRPr b="1" sz="24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b="1" lang="en" sz="2400"/>
              <a:t>Team:</a:t>
            </a:r>
            <a:endParaRPr b="1" sz="24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 sz="2400"/>
              <a:t>Olivia Liang, Patrick Seng, Pavan Vinnakota, William Wu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24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600"/>
              <a:t>Building a Model</a:t>
            </a:r>
            <a:endParaRPr sz="3600"/>
          </a:p>
        </p:txBody>
      </p:sp>
      <p:sp>
        <p:nvSpPr>
          <p:cNvPr id="851" name="Google Shape;851;p24"/>
          <p:cNvSpPr txBox="1"/>
          <p:nvPr>
            <p:ph idx="1" type="body"/>
          </p:nvPr>
        </p:nvSpPr>
        <p:spPr>
          <a:xfrm>
            <a:off x="291500" y="1161725"/>
            <a:ext cx="8594400" cy="26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removing insignificant and collinear predictor variables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Final Model: 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Obesity Rate = </a:t>
            </a:r>
            <a:r>
              <a:rPr lang="en"/>
              <a:t>𝛃</a:t>
            </a:r>
            <a:r>
              <a:rPr baseline="-25000" lang="en"/>
              <a:t>0</a:t>
            </a:r>
            <a:r>
              <a:rPr lang="en"/>
              <a:t> + </a:t>
            </a:r>
            <a:r>
              <a:rPr lang="en"/>
              <a:t>𝛃</a:t>
            </a:r>
            <a:r>
              <a:rPr baseline="-25000" lang="en"/>
              <a:t>1</a:t>
            </a:r>
            <a:r>
              <a:rPr lang="en"/>
              <a:t>(Fast Food Restaurants) + 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𝛃</a:t>
            </a:r>
            <a:r>
              <a:rPr baseline="-25000" lang="en"/>
              <a:t>2</a:t>
            </a:r>
            <a:r>
              <a:rPr lang="en"/>
              <a:t>(Full Service Restaurants) + </a:t>
            </a:r>
            <a:r>
              <a:rPr lang="en"/>
              <a:t>𝛃</a:t>
            </a:r>
            <a:r>
              <a:rPr baseline="-25000" lang="en"/>
              <a:t>3</a:t>
            </a:r>
            <a:r>
              <a:rPr lang="en"/>
              <a:t>(Fitness Centers) + 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𝛃</a:t>
            </a:r>
            <a:r>
              <a:rPr baseline="-25000" lang="en"/>
              <a:t>4</a:t>
            </a:r>
            <a:r>
              <a:rPr lang="en"/>
              <a:t>(Percent Unemployed) + </a:t>
            </a:r>
            <a:r>
              <a:rPr lang="en"/>
              <a:t>𝛃</a:t>
            </a:r>
            <a:r>
              <a:rPr baseline="-25000" lang="en"/>
              <a:t>5</a:t>
            </a:r>
            <a:r>
              <a:rPr lang="en"/>
              <a:t>(Median Income) + </a:t>
            </a:r>
            <a:r>
              <a:rPr lang="en"/>
              <a:t>𝛃</a:t>
            </a:r>
            <a:r>
              <a:rPr baseline="-25000" lang="en"/>
              <a:t>6</a:t>
            </a:r>
            <a:r>
              <a:rPr lang="en"/>
              <a:t>(State*) + </a:t>
            </a:r>
            <a:r>
              <a:rPr lang="en"/>
              <a:t>𝝴</a:t>
            </a:r>
            <a:endParaRPr b="1"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Google Shape;852;p2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3" name="Google Shape;853;p24"/>
          <p:cNvSpPr txBox="1"/>
          <p:nvPr/>
        </p:nvSpPr>
        <p:spPr>
          <a:xfrm>
            <a:off x="3278250" y="4244975"/>
            <a:ext cx="25305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State Represented as Factor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5f8251f3d3_1_19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9" name="Google Shape;859;g5f8251f3d3_1_19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Model Interpretation</a:t>
            </a:r>
            <a:endParaRPr sz="3600"/>
          </a:p>
        </p:txBody>
      </p:sp>
      <p:sp>
        <p:nvSpPr>
          <p:cNvPr id="860" name="Google Shape;860;g5f8251f3d3_1_19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▫"/>
            </a:pPr>
            <a:r>
              <a:rPr b="1" lang="en"/>
              <a:t>H</a:t>
            </a:r>
            <a:r>
              <a:rPr b="1" baseline="-25000" lang="en"/>
              <a:t>0</a:t>
            </a:r>
            <a:r>
              <a:rPr lang="en"/>
              <a:t>:</a:t>
            </a:r>
            <a:r>
              <a:rPr lang="en"/>
              <a:t> There is no relationship between our predictor variables and the Obesity Rate in the United States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▫"/>
            </a:pPr>
            <a:r>
              <a:rPr lang="en"/>
              <a:t>There is evidence to </a:t>
            </a:r>
            <a:r>
              <a:rPr b="1" lang="en"/>
              <a:t>reject </a:t>
            </a:r>
            <a:r>
              <a:rPr lang="en"/>
              <a:t>our null hypotheses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▫"/>
            </a:pPr>
            <a:r>
              <a:rPr lang="en"/>
              <a:t>.00000000000000022% chance of seeing these results if there is no relationship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▫"/>
            </a:pPr>
            <a:r>
              <a:rPr lang="en"/>
              <a:t>Sizeable Predictor Variable Coefficients: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Fast Food per 1000		 +1.2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Service per 1000		-1.11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Fitness per 1000			-2.73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5f8251f3d3_1_25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6" name="Google Shape;866;g5f8251f3d3_1_25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Adding States to Model</a:t>
            </a:r>
            <a:endParaRPr sz="3600"/>
          </a:p>
        </p:txBody>
      </p:sp>
      <p:sp>
        <p:nvSpPr>
          <p:cNvPr id="867" name="Google Shape;867;g5f8251f3d3_1_25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do our State Coefficients tell us?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▫"/>
            </a:pPr>
            <a:r>
              <a:rPr lang="en"/>
              <a:t>Base Case: </a:t>
            </a:r>
            <a:endParaRPr/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West Virginia:	36.54% Obesity Rate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▫"/>
            </a:pPr>
            <a:r>
              <a:rPr lang="en"/>
              <a:t>Notable coefficients: </a:t>
            </a:r>
            <a:endParaRPr/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California: 	-11.42</a:t>
            </a:r>
            <a:endParaRPr/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Alabama: 		- 0.39</a:t>
            </a:r>
            <a:endParaRPr/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Minnesota:		- 4.50		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9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600"/>
              <a:t>Our Model Isn’t Perfect</a:t>
            </a:r>
            <a:endParaRPr sz="3600"/>
          </a:p>
        </p:txBody>
      </p:sp>
      <p:sp>
        <p:nvSpPr>
          <p:cNvPr id="873" name="Google Shape;873;p9"/>
          <p:cNvSpPr txBox="1"/>
          <p:nvPr>
            <p:ph idx="1" type="body"/>
          </p:nvPr>
        </p:nvSpPr>
        <p:spPr>
          <a:xfrm>
            <a:off x="739675" y="1235875"/>
            <a:ext cx="3388500" cy="24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n" sz="2400"/>
              <a:t>Multiple </a:t>
            </a:r>
            <a:r>
              <a:rPr b="1" lang="en" sz="2400"/>
              <a:t>R</a:t>
            </a:r>
            <a:r>
              <a:rPr b="1" baseline="30000" lang="en" sz="2400"/>
              <a:t>2 </a:t>
            </a:r>
            <a:r>
              <a:rPr b="1" lang="en" sz="2400"/>
              <a:t>Value</a:t>
            </a:r>
            <a:endParaRPr b="1" sz="2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Our model captures 63.22% of the variation in Obesity Rate in counties across the United States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</p:txBody>
      </p:sp>
      <p:sp>
        <p:nvSpPr>
          <p:cNvPr id="874" name="Google Shape;874;p9"/>
          <p:cNvSpPr txBox="1"/>
          <p:nvPr>
            <p:ph idx="3" type="body"/>
          </p:nvPr>
        </p:nvSpPr>
        <p:spPr>
          <a:xfrm>
            <a:off x="5110400" y="1235875"/>
            <a:ext cx="3719700" cy="28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n" sz="2400"/>
              <a:t>Future Considerations</a:t>
            </a:r>
            <a:endParaRPr b="1" sz="2400"/>
          </a:p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▫"/>
            </a:pPr>
            <a:r>
              <a:rPr lang="en" sz="2400"/>
              <a:t>Overall Activity Level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▫"/>
            </a:pPr>
            <a:r>
              <a:rPr lang="en" sz="2400"/>
              <a:t>Metabolism Rates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▫"/>
            </a:pPr>
            <a:r>
              <a:rPr lang="en" sz="2400"/>
              <a:t>Genetics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▫"/>
            </a:pPr>
            <a:r>
              <a:rPr lang="en" sz="2400"/>
              <a:t>Medical Conditions</a:t>
            </a:r>
            <a:endParaRPr sz="2400"/>
          </a:p>
        </p:txBody>
      </p:sp>
      <p:sp>
        <p:nvSpPr>
          <p:cNvPr id="875" name="Google Shape;875;p9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10"/>
          <p:cNvSpPr txBox="1"/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600"/>
              <a:t>Key Takeaways</a:t>
            </a:r>
            <a:endParaRPr sz="3600"/>
          </a:p>
        </p:txBody>
      </p:sp>
      <p:sp>
        <p:nvSpPr>
          <p:cNvPr id="881" name="Google Shape;881;p10"/>
          <p:cNvSpPr txBox="1"/>
          <p:nvPr>
            <p:ph idx="1" type="body"/>
          </p:nvPr>
        </p:nvSpPr>
        <p:spPr>
          <a:xfrm>
            <a:off x="265975" y="1356425"/>
            <a:ext cx="4642200" cy="30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▫"/>
            </a:pPr>
            <a:r>
              <a:rPr lang="en"/>
              <a:t>Possible Legislation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-"/>
            </a:pPr>
            <a:r>
              <a:rPr lang="en"/>
              <a:t>Quotas</a:t>
            </a:r>
            <a:r>
              <a:rPr lang="en"/>
              <a:t> on Fast Food Restaurants in a Region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-"/>
            </a:pPr>
            <a:r>
              <a:rPr lang="en"/>
              <a:t>Provide </a:t>
            </a:r>
            <a:r>
              <a:rPr lang="en"/>
              <a:t>Incentives</a:t>
            </a:r>
            <a:r>
              <a:rPr lang="en"/>
              <a:t> to Full Service Restaurants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-"/>
            </a:pPr>
            <a:r>
              <a:rPr lang="en"/>
              <a:t>Implement Exercise Programs in Critical States</a:t>
            </a:r>
            <a:endParaRPr/>
          </a:p>
        </p:txBody>
      </p:sp>
      <p:sp>
        <p:nvSpPr>
          <p:cNvPr id="882" name="Google Shape;882;p10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83" name="Google Shape;883;p10"/>
          <p:cNvPicPr preferRelativeResize="0"/>
          <p:nvPr/>
        </p:nvPicPr>
        <p:blipFill rotWithShape="1">
          <a:blip r:embed="rId3">
            <a:alphaModFix/>
          </a:blip>
          <a:srcRect b="0" l="25888" r="30784" t="0"/>
          <a:stretch/>
        </p:blipFill>
        <p:spPr>
          <a:xfrm>
            <a:off x="5073850" y="423425"/>
            <a:ext cx="3512725" cy="4562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15"/>
          <p:cNvSpPr txBox="1"/>
          <p:nvPr>
            <p:ph idx="4294967295" type="ctrTitle"/>
          </p:nvPr>
        </p:nvSpPr>
        <p:spPr>
          <a:xfrm>
            <a:off x="1372500" y="748100"/>
            <a:ext cx="63990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</a:pPr>
            <a:r>
              <a:rPr lang="en" sz="6000"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THANK YOU!!</a:t>
            </a:r>
            <a:endParaRPr sz="6000">
              <a:latin typeface="Titillium Web ExtraLight"/>
              <a:ea typeface="Titillium Web ExtraLight"/>
              <a:cs typeface="Titillium Web ExtraLight"/>
              <a:sym typeface="Titillium Web Extra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</a:pPr>
            <a:r>
              <a:t/>
            </a:r>
            <a:endParaRPr sz="6000">
              <a:latin typeface="Titillium Web ExtraLight"/>
              <a:ea typeface="Titillium Web ExtraLight"/>
              <a:cs typeface="Titillium Web ExtraLight"/>
              <a:sym typeface="Titillium Web ExtraLight"/>
            </a:endParaRPr>
          </a:p>
        </p:txBody>
      </p:sp>
      <p:sp>
        <p:nvSpPr>
          <p:cNvPr id="889" name="Google Shape;889;p15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90" name="Google Shape;8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4925" y="2599625"/>
            <a:ext cx="3206750" cy="23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85" name="Google Shape;785;p4"/>
          <p:cNvPicPr preferRelativeResize="0"/>
          <p:nvPr/>
        </p:nvPicPr>
        <p:blipFill rotWithShape="1">
          <a:blip r:embed="rId3">
            <a:alphaModFix/>
          </a:blip>
          <a:srcRect b="0" l="9198" r="0" t="56627"/>
          <a:stretch/>
        </p:blipFill>
        <p:spPr>
          <a:xfrm>
            <a:off x="452237" y="2041582"/>
            <a:ext cx="8303224" cy="95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6" name="Google Shape;786;p4"/>
          <p:cNvPicPr preferRelativeResize="0"/>
          <p:nvPr/>
        </p:nvPicPr>
        <p:blipFill rotWithShape="1">
          <a:blip r:embed="rId3">
            <a:alphaModFix/>
          </a:blip>
          <a:srcRect b="75168" l="0" r="84289" t="0"/>
          <a:stretch/>
        </p:blipFill>
        <p:spPr>
          <a:xfrm>
            <a:off x="572788" y="2093341"/>
            <a:ext cx="1436577" cy="5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2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600"/>
              <a:t>Target Question</a:t>
            </a:r>
            <a:endParaRPr sz="3600"/>
          </a:p>
        </p:txBody>
      </p:sp>
      <p:sp>
        <p:nvSpPr>
          <p:cNvPr id="792" name="Google Shape;792;p2"/>
          <p:cNvSpPr txBox="1"/>
          <p:nvPr>
            <p:ph idx="1" type="body"/>
          </p:nvPr>
        </p:nvSpPr>
        <p:spPr>
          <a:xfrm>
            <a:off x="739675" y="1218000"/>
            <a:ext cx="7686000" cy="28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Key Question: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What factors influence the obesity rate in the United States?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lt1"/>
                </a:solidFill>
              </a:rPr>
              <a:t>Why this important</a:t>
            </a:r>
            <a:r>
              <a:rPr lang="en" sz="3000">
                <a:solidFill>
                  <a:schemeClr val="lt1"/>
                </a:solidFill>
              </a:rPr>
              <a:t>:</a:t>
            </a:r>
            <a:endParaRPr sz="3000"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▫"/>
            </a:pPr>
            <a:r>
              <a:rPr lang="en" sz="2400"/>
              <a:t>General understanding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▫"/>
            </a:pPr>
            <a:r>
              <a:rPr lang="en" sz="2400"/>
              <a:t>Policy change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793" name="Google Shape;793;p2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6"/>
          <p:cNvSpPr txBox="1"/>
          <p:nvPr>
            <p:ph type="title"/>
          </p:nvPr>
        </p:nvSpPr>
        <p:spPr>
          <a:xfrm>
            <a:off x="739675" y="37460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Data Preparation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9" name="Google Shape;799;p6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Collecting Process: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Char char="▫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U.S. Census Data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Char char="▫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Food Environment Atlas - U.S. Dept. of Agriculture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Char char="▫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CDC. Gov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Cleaning Process: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▫"/>
            </a:pPr>
            <a:r>
              <a:rPr lang="en"/>
              <a:t>Mapping county level data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▫"/>
            </a:pPr>
            <a:r>
              <a:rPr lang="en"/>
              <a:t>Removed certain records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0" name="Google Shape;800;p6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8"/>
          <p:cNvSpPr txBox="1"/>
          <p:nvPr>
            <p:ph idx="1" type="body"/>
          </p:nvPr>
        </p:nvSpPr>
        <p:spPr>
          <a:xfrm>
            <a:off x="729000" y="1138050"/>
            <a:ext cx="4042200" cy="25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▫"/>
            </a:pPr>
            <a:r>
              <a:rPr lang="en" sz="2400">
                <a:solidFill>
                  <a:srgbClr val="FFFFFF"/>
                </a:solidFill>
              </a:rPr>
              <a:t>Fast Food Restaurants *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▫"/>
            </a:pPr>
            <a:r>
              <a:rPr lang="en" sz="2400">
                <a:solidFill>
                  <a:srgbClr val="FFFFFF"/>
                </a:solidFill>
              </a:rPr>
              <a:t>Full Service Restaurants *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▫"/>
            </a:pPr>
            <a:r>
              <a:rPr lang="en" sz="2400">
                <a:solidFill>
                  <a:srgbClr val="FFFFFF"/>
                </a:solidFill>
              </a:rPr>
              <a:t>Grocery Stores *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▫"/>
            </a:pPr>
            <a:r>
              <a:rPr lang="en" sz="2400">
                <a:solidFill>
                  <a:srgbClr val="FFFFFF"/>
                </a:solidFill>
              </a:rPr>
              <a:t>Fitness Centers *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▫"/>
            </a:pPr>
            <a:r>
              <a:rPr lang="en" sz="2400">
                <a:solidFill>
                  <a:srgbClr val="FFFFFF"/>
                </a:solidFill>
              </a:rPr>
              <a:t>Percent Unemployed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▫"/>
            </a:pPr>
            <a:r>
              <a:rPr lang="en" sz="2400">
                <a:solidFill>
                  <a:srgbClr val="FFFFFF"/>
                </a:solidFill>
              </a:rPr>
              <a:t>Poverty Rate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▫"/>
            </a:pPr>
            <a:r>
              <a:rPr lang="en" sz="2400">
                <a:solidFill>
                  <a:srgbClr val="FFFFFF"/>
                </a:solidFill>
              </a:rPr>
              <a:t>Median Income</a:t>
            </a:r>
            <a:endParaRPr sz="2400"/>
          </a:p>
        </p:txBody>
      </p:sp>
      <p:sp>
        <p:nvSpPr>
          <p:cNvPr id="806" name="Google Shape;806;p8"/>
          <p:cNvSpPr txBox="1"/>
          <p:nvPr>
            <p:ph type="title"/>
          </p:nvPr>
        </p:nvSpPr>
        <p:spPr>
          <a:xfrm>
            <a:off x="729000" y="612125"/>
            <a:ext cx="79884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3600"/>
              <a:t>Closer Look the Data - Predictor Variables</a:t>
            </a:r>
            <a:endParaRPr sz="3600"/>
          </a:p>
        </p:txBody>
      </p:sp>
      <p:sp>
        <p:nvSpPr>
          <p:cNvPr id="807" name="Google Shape;807;p8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8" name="Google Shape;808;p8"/>
          <p:cNvSpPr txBox="1"/>
          <p:nvPr>
            <p:ph idx="1" type="body"/>
          </p:nvPr>
        </p:nvSpPr>
        <p:spPr>
          <a:xfrm>
            <a:off x="782250" y="4298400"/>
            <a:ext cx="3312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* Per 1000 Residents</a:t>
            </a:r>
            <a:endParaRPr sz="1400"/>
          </a:p>
        </p:txBody>
      </p:sp>
      <p:pic>
        <p:nvPicPr>
          <p:cNvPr id="809" name="Google Shape;809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1200" y="1311125"/>
            <a:ext cx="4068000" cy="2977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5f8251f3d3_2_4"/>
          <p:cNvSpPr txBox="1"/>
          <p:nvPr>
            <p:ph idx="1" type="body"/>
          </p:nvPr>
        </p:nvSpPr>
        <p:spPr>
          <a:xfrm>
            <a:off x="576600" y="1157175"/>
            <a:ext cx="4158900" cy="28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Nationwide:</a:t>
            </a:r>
            <a:endParaRPr sz="30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▫"/>
            </a:pPr>
            <a:r>
              <a:rPr lang="en" sz="2400">
                <a:solidFill>
                  <a:srgbClr val="FFFFFF"/>
                </a:solidFill>
              </a:rPr>
              <a:t>Mean Obesity Rate : 31.33%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▫"/>
            </a:pPr>
            <a:r>
              <a:rPr lang="en" sz="2400">
                <a:solidFill>
                  <a:srgbClr val="FFFFFF"/>
                </a:solidFill>
              </a:rPr>
              <a:t>Median : 31.55%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▫"/>
            </a:pPr>
            <a:r>
              <a:rPr lang="en" sz="2400">
                <a:solidFill>
                  <a:srgbClr val="FFFFFF"/>
                </a:solidFill>
              </a:rPr>
              <a:t>Range: 12.7% - 48.0%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▫"/>
            </a:pPr>
            <a:r>
              <a:rPr lang="en" sz="2400">
                <a:solidFill>
                  <a:srgbClr val="FFFFFF"/>
                </a:solidFill>
              </a:rPr>
              <a:t>Q1: 28.50% Q3: 34.40%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815" name="Google Shape;815;g5f8251f3d3_2_4"/>
          <p:cNvSpPr txBox="1"/>
          <p:nvPr>
            <p:ph type="title"/>
          </p:nvPr>
        </p:nvSpPr>
        <p:spPr>
          <a:xfrm>
            <a:off x="576600" y="612125"/>
            <a:ext cx="79905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3600"/>
              <a:t>Closer Look the Data - Response Variable</a:t>
            </a:r>
            <a:endParaRPr sz="3600"/>
          </a:p>
        </p:txBody>
      </p:sp>
      <p:sp>
        <p:nvSpPr>
          <p:cNvPr id="816" name="Google Shape;816;g5f8251f3d3_2_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17" name="Google Shape;817;g5f8251f3d3_2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3150" y="1309575"/>
            <a:ext cx="4780849" cy="383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5f8251f3d3_1_0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600"/>
              <a:t>Regional Analysis</a:t>
            </a:r>
            <a:endParaRPr sz="3600"/>
          </a:p>
        </p:txBody>
      </p:sp>
      <p:sp>
        <p:nvSpPr>
          <p:cNvPr id="823" name="Google Shape;823;g5f8251f3d3_1_0"/>
          <p:cNvSpPr txBox="1"/>
          <p:nvPr>
            <p:ph idx="1" type="body"/>
          </p:nvPr>
        </p:nvSpPr>
        <p:spPr>
          <a:xfrm>
            <a:off x="739675" y="1218000"/>
            <a:ext cx="3350100" cy="28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▫"/>
            </a:pPr>
            <a:r>
              <a:rPr lang="en" sz="2400"/>
              <a:t>Mean Obesity Rates in across the United States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▫"/>
            </a:pPr>
            <a:r>
              <a:rPr lang="en" sz="2400"/>
              <a:t>Are regions different?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824" name="Google Shape;824;g5f8251f3d3_1_0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25" name="Google Shape;825;g5f8251f3d3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8050" y="1271025"/>
            <a:ext cx="3818525" cy="27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5f8251f3d3_1_8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600"/>
              <a:t>Regional Analysis</a:t>
            </a:r>
            <a:endParaRPr sz="3600"/>
          </a:p>
        </p:txBody>
      </p:sp>
      <p:sp>
        <p:nvSpPr>
          <p:cNvPr id="831" name="Google Shape;831;g5f8251f3d3_1_8"/>
          <p:cNvSpPr txBox="1"/>
          <p:nvPr>
            <p:ph idx="1" type="body"/>
          </p:nvPr>
        </p:nvSpPr>
        <p:spPr>
          <a:xfrm>
            <a:off x="739675" y="1218000"/>
            <a:ext cx="7686000" cy="28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▫"/>
            </a:pPr>
            <a:r>
              <a:rPr lang="en" sz="2400"/>
              <a:t>Within regions 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▫"/>
            </a:pPr>
            <a:r>
              <a:rPr lang="en" sz="2400"/>
              <a:t>Within sub-regions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832" name="Google Shape;832;g5f8251f3d3_1_8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33" name="Google Shape;833;g5f8251f3d3_1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5050" y="1144800"/>
            <a:ext cx="3892825" cy="268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5f8251f3d3_0_13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9" name="Google Shape;839;g5f8251f3d3_0_13"/>
          <p:cNvSpPr txBox="1"/>
          <p:nvPr>
            <p:ph type="title"/>
          </p:nvPr>
        </p:nvSpPr>
        <p:spPr>
          <a:xfrm>
            <a:off x="456674" y="668939"/>
            <a:ext cx="3985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600"/>
              <a:t>Check Collinearity</a:t>
            </a:r>
            <a:endParaRPr sz="3600"/>
          </a:p>
        </p:txBody>
      </p:sp>
      <p:pic>
        <p:nvPicPr>
          <p:cNvPr id="840" name="Google Shape;840;g5f8251f3d3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7248" y="0"/>
            <a:ext cx="48387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1" name="Google Shape;841;g5f8251f3d3_0_13"/>
          <p:cNvSpPr txBox="1"/>
          <p:nvPr>
            <p:ph idx="1" type="body"/>
          </p:nvPr>
        </p:nvSpPr>
        <p:spPr>
          <a:xfrm>
            <a:off x="456675" y="1414475"/>
            <a:ext cx="3881100" cy="32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u="sng"/>
              <a:t>Drop One:</a:t>
            </a:r>
            <a:endParaRPr u="sng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/>
              <a:t>Medium Income &amp; Poverty Rate highly correlated (-.74)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Still collinearity present but we will proceed with caution</a:t>
            </a:r>
            <a:endParaRPr/>
          </a:p>
        </p:txBody>
      </p:sp>
      <p:sp>
        <p:nvSpPr>
          <p:cNvPr id="842" name="Google Shape;842;g5f8251f3d3_0_13"/>
          <p:cNvSpPr/>
          <p:nvPr/>
        </p:nvSpPr>
        <p:spPr>
          <a:xfrm>
            <a:off x="7925175" y="4221100"/>
            <a:ext cx="486900" cy="4959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g5f8251f3d3_0_13"/>
          <p:cNvSpPr/>
          <p:nvPr/>
        </p:nvSpPr>
        <p:spPr>
          <a:xfrm>
            <a:off x="5372875" y="1485450"/>
            <a:ext cx="486900" cy="495900"/>
          </a:xfrm>
          <a:prstGeom prst="rect">
            <a:avLst/>
          </a:prstGeom>
          <a:noFill/>
          <a:ln cap="flat" cmpd="sng" w="7620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g5f8251f3d3_0_13"/>
          <p:cNvSpPr/>
          <p:nvPr/>
        </p:nvSpPr>
        <p:spPr>
          <a:xfrm>
            <a:off x="5372875" y="2591375"/>
            <a:ext cx="486900" cy="495900"/>
          </a:xfrm>
          <a:prstGeom prst="rect">
            <a:avLst/>
          </a:prstGeom>
          <a:noFill/>
          <a:ln cap="flat" cmpd="sng" w="7620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g5f8251f3d3_0_13"/>
          <p:cNvSpPr/>
          <p:nvPr/>
        </p:nvSpPr>
        <p:spPr>
          <a:xfrm>
            <a:off x="7395650" y="3669800"/>
            <a:ext cx="486900" cy="495900"/>
          </a:xfrm>
          <a:prstGeom prst="rect">
            <a:avLst/>
          </a:prstGeom>
          <a:noFill/>
          <a:ln cap="flat" cmpd="sng" w="7620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aliard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