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10"/>
  </p:notesMasterIdLst>
  <p:sldIdLst>
    <p:sldId id="372" r:id="rId5"/>
    <p:sldId id="375" r:id="rId6"/>
    <p:sldId id="373" r:id="rId7"/>
    <p:sldId id="37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64E"/>
    <a:srgbClr val="F40AB1"/>
    <a:srgbClr val="FF00FF"/>
    <a:srgbClr val="5B6058"/>
    <a:srgbClr val="444842"/>
    <a:srgbClr val="47ADC9"/>
    <a:srgbClr val="56B4CE"/>
    <a:srgbClr val="59B6CF"/>
    <a:srgbClr val="3BA7C6"/>
    <a:srgbClr val="656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B696D-90BF-4801-8BD3-2B1560B90D9E}" v="475" dt="2023-04-12T17:46:15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024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374" y="96"/>
      </p:cViewPr>
      <p:guideLst>
        <p:guide orient="horz" pos="192"/>
        <p:guide orient="horz"/>
        <p:guide orient="horz" pos="4320"/>
        <p:guide/>
        <p:guide pos="7680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 snapToGrid="0" snapToObjects="1">
      <p:cViewPr varScale="1">
        <p:scale>
          <a:sx n="60" d="100"/>
          <a:sy n="60" d="100"/>
        </p:scale>
        <p:origin x="163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9AA1-1C21-7849-92F3-7C7D6DF74BE0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8877-DD89-C74C-8C6B-2C7CD9771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9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78877-DD89-C74C-8C6B-2C7CD9771E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AA729E-E15A-454E-B56F-10278930AE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6167628" cy="68579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95277A-5631-43FD-8D31-D98728372BEA}"/>
              </a:ext>
            </a:extLst>
          </p:cNvPr>
          <p:cNvSpPr txBox="1">
            <a:spLocks/>
          </p:cNvSpPr>
          <p:nvPr userDrawn="1"/>
        </p:nvSpPr>
        <p:spPr>
          <a:xfrm>
            <a:off x="333335" y="6359793"/>
            <a:ext cx="1911981" cy="263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800" b="1" i="0" kern="1200" baseline="0" dirty="0">
                <a:solidFill>
                  <a:srgbClr val="567483"/>
                </a:solidFill>
                <a:latin typeface="+mn-lt"/>
                <a:ea typeface="Roboto Light" panose="02000000000000000000" pitchFamily="2" charset="0"/>
                <a:cs typeface="Aharoni" panose="020B0604020202020204" pitchFamily="2" charset="-79"/>
              </a:defRPr>
            </a:lvl1pPr>
          </a:lstStyle>
          <a:p>
            <a:r>
              <a:rPr lang="en-GB" sz="900" b="0" i="1" dirty="0">
                <a:solidFill>
                  <a:schemeClr val="bg1"/>
                </a:solidFill>
              </a:rPr>
              <a:t>Nissan Leaf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775ECD-71E1-420C-A367-227228E75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0086" y="447675"/>
            <a:ext cx="5053288" cy="2731361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84AE98-7917-4111-A1F1-5AF046C3BB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0363" y="3494434"/>
            <a:ext cx="5053011" cy="13537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/>
              <a:t>Job Title</a:t>
            </a:r>
            <a:br>
              <a:rPr lang="en-US" dirty="0"/>
            </a:br>
            <a:r>
              <a:rPr lang="en-US" dirty="0"/>
              <a:t>Month 2019</a:t>
            </a:r>
            <a:endParaRPr lang="en-GB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54956-B7CB-6047-BD0D-F74AE6ADB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9744" y="5822575"/>
            <a:ext cx="3876823" cy="6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0418F4-1B4A-4D67-BB47-1E7A945A1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11845"/>
            <a:ext cx="2647664" cy="293903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622F8D-506E-4F9A-8554-EC2426AF8D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9275" y="1691005"/>
            <a:ext cx="8493125" cy="289115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Breaker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0418F4-1B4A-4D67-BB47-1E7A945A1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11845"/>
            <a:ext cx="2647664" cy="293903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622F8D-506E-4F9A-8554-EC2426AF8D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89275" y="1691005"/>
            <a:ext cx="8493125" cy="289115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9A088-28E2-1847-B93F-375F76500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8158" y="5983889"/>
            <a:ext cx="3842021" cy="52871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D09A6E-D9D6-3048-AC18-FA2240E80C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18847" y="5983889"/>
            <a:ext cx="2663553" cy="5060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79584C-BC03-E347-A371-B26D4DB812FC}"/>
              </a:ext>
            </a:extLst>
          </p:cNvPr>
          <p:cNvSpPr/>
          <p:nvPr userDrawn="1"/>
        </p:nvSpPr>
        <p:spPr>
          <a:xfrm>
            <a:off x="0" y="5983889"/>
            <a:ext cx="12192000" cy="874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E82A6BF-1C8F-E443-9F84-B9C26EA2473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8157" y="6199467"/>
            <a:ext cx="3017737" cy="51867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BAEC72A-CD19-4C0B-A942-986D17DD7F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906965" y="6021353"/>
            <a:ext cx="2005063" cy="8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7126-3067-457B-8156-F29B0DCCBCC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2440" y="1239520"/>
            <a:ext cx="11138400" cy="52533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39AA5-1B19-4AFA-AC89-8C495089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6"/>
            <a:ext cx="105156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ACB819A-A468-48D6-B34A-78C8878CA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90401" y="6176963"/>
            <a:ext cx="1018972" cy="365125"/>
          </a:xfrm>
          <a:prstGeom prst="rect">
            <a:avLst/>
          </a:prstGeom>
          <a:noFill/>
        </p:spPr>
        <p:txBody>
          <a:bodyPr lIns="0" rIns="0"/>
          <a:lstStyle>
            <a:lvl1pPr>
              <a:defRPr>
                <a:solidFill>
                  <a:srgbClr val="19266B"/>
                </a:solidFill>
              </a:defRPr>
            </a:lvl1pPr>
          </a:lstStyle>
          <a:p>
            <a:pPr algn="r"/>
            <a:fld id="{4C9EA7EF-1E99-714F-B517-07B09FA20797}" type="slidenum">
              <a:rPr lang="en-US" b="0" smtClean="0">
                <a:solidFill>
                  <a:schemeClr val="accent1"/>
                </a:solidFill>
                <a:latin typeface="Calibri Regular" panose="020F0502020204030204" pitchFamily="34" charset="0"/>
              </a:rPr>
              <a:pPr algn="r"/>
              <a:t>‹#›</a:t>
            </a:fld>
            <a:endParaRPr lang="en-US" b="0">
              <a:solidFill>
                <a:schemeClr val="accent1"/>
              </a:solidFill>
              <a:latin typeface="Calibri Regular" panose="020F05020202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BC1691C-94D3-4D77-A8BA-C825ED5A9B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F4C76-AF7E-4E5D-B1D1-1176A011A7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67136" y="1239521"/>
            <a:ext cx="11211784" cy="5253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43A153C-2D0D-432B-AA87-4CEC5BCD8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6F259-C0BE-4EFF-9017-43D6A556E32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1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80AF770-BB95-4234-9B72-C82FF2F3C2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604" y="1239520"/>
            <a:ext cx="11210316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43A153C-2D0D-432B-AA87-4CEC5BCD8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1298A-B090-4EEE-ABD9-2D9222767B1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2438" y="1801495"/>
            <a:ext cx="11206482" cy="4609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F0A9F-E325-4793-9F39-2D55CA4F215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6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01D14-1A4A-4FD6-85C4-DBBE8C14DDD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96631" y="1801496"/>
            <a:ext cx="5402976" cy="4691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04C9-ECA8-4A2B-8376-B7DDE3E3E47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72440" y="1801495"/>
            <a:ext cx="5412739" cy="4715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A286F2D-83B5-4B11-89E9-29B8A01265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440" y="1239520"/>
            <a:ext cx="5412739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5DCE721-73EE-4583-B0E4-F0E99298C2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6632" y="1239520"/>
            <a:ext cx="5412742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BFD452-E1E4-4564-930D-50D6DF28F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49942-D5BA-40B9-824F-24560EBD43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3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437B-4BC7-4C58-BB18-547D3594B6A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72441" y="1801496"/>
            <a:ext cx="3452164" cy="4619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D2D4D8-0A1B-4222-A2FA-692FB52B9CE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8605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25FF394-0A9A-4E65-B878-8F26F01429E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305148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3793F22-E6BB-493E-BEF1-0E98EE5920E8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54097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41B6293-8616-4B7A-A1A7-F68B99114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C5E9-D86D-4939-A530-3A15F7A994F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305149" y="1801496"/>
            <a:ext cx="3456000" cy="4619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FE057D-372F-4656-814F-2EB40825218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154097" y="1801496"/>
            <a:ext cx="3455276" cy="4619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52BDD-6550-487B-919D-273E23419AD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7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ISCF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D679-0582-42F7-B918-B0C73696D0D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1836" y="1239520"/>
            <a:ext cx="11217084" cy="5253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10273-08C8-4EA8-8F77-615E39E16AA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5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v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14176-1D9E-47A1-B354-5E5F9479C4B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45466" y="3018156"/>
            <a:ext cx="3592853" cy="2635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227A-B728-4033-91E5-4B8A425592F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637280" y="0"/>
            <a:ext cx="8558530" cy="6858025"/>
          </a:xfrm>
          <a:custGeom>
            <a:avLst/>
            <a:gdLst>
              <a:gd name="connsiteX0" fmla="*/ 0 w 6868160"/>
              <a:gd name="connsiteY0" fmla="*/ 0 h 6864350"/>
              <a:gd name="connsiteX1" fmla="*/ 6868160 w 6868160"/>
              <a:gd name="connsiteY1" fmla="*/ 0 h 6864350"/>
              <a:gd name="connsiteX2" fmla="*/ 6868160 w 6868160"/>
              <a:gd name="connsiteY2" fmla="*/ 6864350 h 6864350"/>
              <a:gd name="connsiteX3" fmla="*/ 0 w 6868160"/>
              <a:gd name="connsiteY3" fmla="*/ 6864350 h 6864350"/>
              <a:gd name="connsiteX4" fmla="*/ 0 w 6868160"/>
              <a:gd name="connsiteY4" fmla="*/ 0 h 686435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8554720 w 8554720"/>
              <a:gd name="connsiteY2" fmla="*/ 6864350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7609840 w 8554720"/>
              <a:gd name="connsiteY2" fmla="*/ 6029225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8361680 w 8554720"/>
              <a:gd name="connsiteY2" fmla="*/ 6569001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8530"/>
              <a:gd name="connsiteY0" fmla="*/ 0 h 6874535"/>
              <a:gd name="connsiteX1" fmla="*/ 8554720 w 8558530"/>
              <a:gd name="connsiteY1" fmla="*/ 0 h 6874535"/>
              <a:gd name="connsiteX2" fmla="*/ 8558530 w 8558530"/>
              <a:gd name="connsiteY2" fmla="*/ 6874535 h 6874535"/>
              <a:gd name="connsiteX3" fmla="*/ 0 w 8558530"/>
              <a:gd name="connsiteY3" fmla="*/ 6874510 h 6874535"/>
              <a:gd name="connsiteX4" fmla="*/ 1686560 w 8558530"/>
              <a:gd name="connsiteY4" fmla="*/ 0 h 68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8530" h="6874535">
                <a:moveTo>
                  <a:pt x="1686560" y="0"/>
                </a:moveTo>
                <a:lnTo>
                  <a:pt x="8554720" y="0"/>
                </a:lnTo>
                <a:lnTo>
                  <a:pt x="8558530" y="6874535"/>
                </a:lnTo>
                <a:lnTo>
                  <a:pt x="0" y="6874510"/>
                </a:lnTo>
                <a:cubicBezTo>
                  <a:pt x="1337733" y="5321300"/>
                  <a:pt x="2167467" y="2660650"/>
                  <a:pt x="16865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0EA4457-D003-4978-BBE9-1D4CE13648B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1074532" y="365126"/>
            <a:ext cx="576000" cy="576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465" y="2500631"/>
            <a:ext cx="3592854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1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9CE5ABC-A8EF-4F14-B8F0-374FBEFDE1C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45465" y="1681163"/>
            <a:ext cx="1083335" cy="706437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GB" dirty="0"/>
              <a:t>Click to add icon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EDBAF38E-4425-41FF-907A-6D52583D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482092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5BA27-A4CD-4EF3-B6A3-06E7AC39A8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D67FB-479B-4764-8498-129CEC6BCE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645493" y="2414076"/>
            <a:ext cx="4963877" cy="353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0F06E-313B-4151-9727-6470F0DBD8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4013" y="1086710"/>
            <a:ext cx="4989600" cy="498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Insert picture (crop as square before inserting)</a:t>
            </a:r>
          </a:p>
          <a:p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5494" y="1860551"/>
            <a:ext cx="4963879" cy="51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A8EB843-53DE-43E8-8C40-F946DE6D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626364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B72FA22-A7E9-4247-978C-8A2EA8E3D8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2" name="Graphic 8">
            <a:extLst>
              <a:ext uri="{FF2B5EF4-FFF2-40B4-BE49-F238E27FC236}">
                <a16:creationId xmlns:a16="http://schemas.microsoft.com/office/drawing/2014/main" id="{65F43AC2-96BA-4875-A6C0-28461A0482EE}"/>
              </a:ext>
            </a:extLst>
          </p:cNvPr>
          <p:cNvSpPr/>
          <p:nvPr/>
        </p:nvSpPr>
        <p:spPr>
          <a:xfrm>
            <a:off x="5229010" y="1561997"/>
            <a:ext cx="848773" cy="4015835"/>
          </a:xfrm>
          <a:custGeom>
            <a:avLst/>
            <a:gdLst>
              <a:gd name="connsiteX0" fmla="*/ 0 w 848772"/>
              <a:gd name="connsiteY0" fmla="*/ 0 h 4015835"/>
              <a:gd name="connsiteX1" fmla="*/ 854955 w 848772"/>
              <a:gd name="connsiteY1" fmla="*/ 2008792 h 4015835"/>
              <a:gd name="connsiteX2" fmla="*/ 0 w 848772"/>
              <a:gd name="connsiteY2" fmla="*/ 4017583 h 40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772" h="4015835">
                <a:moveTo>
                  <a:pt x="0" y="0"/>
                </a:moveTo>
                <a:cubicBezTo>
                  <a:pt x="536120" y="557796"/>
                  <a:pt x="854955" y="1253688"/>
                  <a:pt x="854955" y="2008792"/>
                </a:cubicBezTo>
                <a:cubicBezTo>
                  <a:pt x="854955" y="2763908"/>
                  <a:pt x="536120" y="3459788"/>
                  <a:pt x="0" y="4017583"/>
                </a:cubicBezTo>
              </a:path>
            </a:pathLst>
          </a:custGeom>
          <a:noFill/>
          <a:ln w="12142" cap="rnd">
            <a:solidFill>
              <a:srgbClr val="2A367F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1A45A-FD18-456B-9D2D-D62BD718E9D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948C7-70CE-42AE-AB47-8E91549A25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76963" y="2414078"/>
            <a:ext cx="4706799" cy="353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0F06E-313B-4151-9727-6470F0DBD8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97924" y="1086710"/>
            <a:ext cx="4989600" cy="498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Insert picture (crop as square before inserting)</a:t>
            </a:r>
          </a:p>
          <a:p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6964" y="1860551"/>
            <a:ext cx="4706798" cy="51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A8EB843-53DE-43E8-8C40-F946DE6D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626364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B72FA22-A7E9-4247-978C-8A2EA8E3D8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2" name="Graphic 8">
            <a:extLst>
              <a:ext uri="{FF2B5EF4-FFF2-40B4-BE49-F238E27FC236}">
                <a16:creationId xmlns:a16="http://schemas.microsoft.com/office/drawing/2014/main" id="{65F43AC2-96BA-4875-A6C0-28461A0482EE}"/>
              </a:ext>
            </a:extLst>
          </p:cNvPr>
          <p:cNvSpPr/>
          <p:nvPr/>
        </p:nvSpPr>
        <p:spPr>
          <a:xfrm flipH="1">
            <a:off x="5975192" y="1561997"/>
            <a:ext cx="835200" cy="4015835"/>
          </a:xfrm>
          <a:custGeom>
            <a:avLst/>
            <a:gdLst>
              <a:gd name="connsiteX0" fmla="*/ 0 w 848772"/>
              <a:gd name="connsiteY0" fmla="*/ 0 h 4015835"/>
              <a:gd name="connsiteX1" fmla="*/ 854955 w 848772"/>
              <a:gd name="connsiteY1" fmla="*/ 2008792 h 4015835"/>
              <a:gd name="connsiteX2" fmla="*/ 0 w 848772"/>
              <a:gd name="connsiteY2" fmla="*/ 4017583 h 40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772" h="4015835">
                <a:moveTo>
                  <a:pt x="0" y="0"/>
                </a:moveTo>
                <a:cubicBezTo>
                  <a:pt x="536120" y="557796"/>
                  <a:pt x="854955" y="1253688"/>
                  <a:pt x="854955" y="2008792"/>
                </a:cubicBezTo>
                <a:cubicBezTo>
                  <a:pt x="854955" y="2763908"/>
                  <a:pt x="536120" y="3459788"/>
                  <a:pt x="0" y="4017583"/>
                </a:cubicBezTo>
              </a:path>
            </a:pathLst>
          </a:custGeom>
          <a:noFill/>
          <a:ln w="12142" cap="rnd">
            <a:solidFill>
              <a:srgbClr val="2A367F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2330E-ED7A-43C4-9E8C-FA31B4F4048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3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76F21-D801-48CE-9ADA-2C21B832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DBEF9-470D-46D7-A3F7-68A9B1D7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1239521"/>
            <a:ext cx="1116584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BAEE-F12C-4D6F-BD1A-FE997AA6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7200" y="6163628"/>
            <a:ext cx="106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51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694" r:id="rId3"/>
    <p:sldLayoutId id="2147483699" r:id="rId4"/>
    <p:sldLayoutId id="2147483700" r:id="rId5"/>
    <p:sldLayoutId id="2147483707" r:id="rId6"/>
    <p:sldLayoutId id="2147483703" r:id="rId7"/>
    <p:sldLayoutId id="2147483704" r:id="rId8"/>
    <p:sldLayoutId id="2147483705" r:id="rId9"/>
    <p:sldLayoutId id="2147483708" r:id="rId10"/>
    <p:sldLayoutId id="2147483701" r:id="rId11"/>
    <p:sldLayoutId id="214748370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037/h0071325" TargetMode="External"/><Relationship Id="rId2" Type="http://schemas.openxmlformats.org/officeDocument/2006/relationships/hyperlink" Target="https://doi.org/10.1080/147864401094627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8/rsta.2015.02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5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AE75A0-0AC7-D428-D28D-995D930C7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64FC5-ABDD-B8B4-F234-E83507FF7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4ABC01-D983-36C4-B8D1-5F1C2331567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Karl Pearson F.R.S. (1901) LIII. </a:t>
            </a:r>
            <a:r>
              <a:rPr lang="en-GB" b="0" i="1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On lines and planes of closest fit to systems of points in space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, The London, Edinburgh, and Dublin Philosophical Magazine and Journal of Science, 2:11, 559-572, DOI: </a:t>
            </a:r>
            <a:r>
              <a:rPr lang="en-GB" b="0" i="0" u="sng" dirty="0">
                <a:solidFill>
                  <a:srgbClr val="333333"/>
                </a:solidFill>
                <a:effectLst/>
                <a:latin typeface="Open Sans" panose="020B0604020202020204" pitchFamily="34" charset="0"/>
                <a:hlinkClick r:id="rId2"/>
              </a:rPr>
              <a:t>10.1080/14786440109462720</a:t>
            </a:r>
            <a:endParaRPr lang="en-GB" b="0" i="0" u="sng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Hotelling, H. (1933). Analysis of a complex of statistical variables into principal components. </a:t>
            </a:r>
            <a:r>
              <a:rPr lang="en-GB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Journal of Educational Psychology, 24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(6), 417–441. </a:t>
            </a:r>
            <a:r>
              <a:rPr lang="en-GB" b="0" i="0" u="none" strike="noStrike" dirty="0">
                <a:solidFill>
                  <a:srgbClr val="2C72B7"/>
                </a:solidFill>
                <a:effectLst/>
                <a:latin typeface="Arial" panose="020B0604020202020204" pitchFamily="34" charset="0"/>
                <a:hlinkClick r:id="rId3"/>
              </a:rPr>
              <a:t>https://doi.org/10.1037/h0071325</a:t>
            </a:r>
            <a:endParaRPr lang="en-GB" b="0" i="0" u="sng" strike="noStrike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265113" indent="-265113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132"/>
                </a:solidFill>
                <a:effectLst/>
                <a:latin typeface="Proxima Nova Subset"/>
              </a:rPr>
              <a:t> Jolliffe, Ian T.</a:t>
            </a:r>
            <a:r>
              <a:rPr lang="en-GB" b="0" i="0" dirty="0">
                <a:solidFill>
                  <a:srgbClr val="333132"/>
                </a:solidFill>
                <a:effectLst/>
                <a:latin typeface="Proxima Nova Subset"/>
              </a:rPr>
              <a:t> and </a:t>
            </a:r>
            <a:r>
              <a:rPr lang="en-GB" b="0" i="0" u="none" strike="noStrike" dirty="0" err="1">
                <a:solidFill>
                  <a:srgbClr val="333132"/>
                </a:solidFill>
                <a:effectLst/>
                <a:latin typeface="Proxima Nova Subset"/>
              </a:rPr>
              <a:t>Cadima</a:t>
            </a:r>
            <a:r>
              <a:rPr lang="en-GB" b="0" i="0" u="none" strike="noStrike" dirty="0">
                <a:solidFill>
                  <a:srgbClr val="333132"/>
                </a:solidFill>
                <a:effectLst/>
                <a:latin typeface="Proxima Nova Subset"/>
              </a:rPr>
              <a:t>, Jorge (2016) </a:t>
            </a:r>
            <a:r>
              <a:rPr lang="en-GB" b="0" i="0" dirty="0">
                <a:solidFill>
                  <a:srgbClr val="333132"/>
                </a:solidFill>
                <a:effectLst/>
                <a:latin typeface="Proxima Nova Subset"/>
              </a:rPr>
              <a:t>Principal component analysis: a review and recent developments </a:t>
            </a:r>
            <a:r>
              <a:rPr lang="en-GB" b="0" i="1" dirty="0">
                <a:solidFill>
                  <a:srgbClr val="333132"/>
                </a:solidFill>
                <a:effectLst/>
                <a:latin typeface="Proxima Nova Subset"/>
              </a:rPr>
              <a:t>Phil. Trans. R. Soc. A.</a:t>
            </a:r>
            <a:r>
              <a:rPr lang="en-GB" b="1" i="0" dirty="0">
                <a:solidFill>
                  <a:srgbClr val="333132"/>
                </a:solidFill>
                <a:effectLst/>
                <a:latin typeface="Proxima Nova Subset"/>
              </a:rPr>
              <a:t>374</a:t>
            </a:r>
            <a:r>
              <a:rPr lang="en-GB" b="0" i="0" u="sng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GB" i="0" u="none" strike="noStrike" dirty="0">
                <a:solidFill>
                  <a:srgbClr val="BA0C2F"/>
                </a:solidFill>
                <a:effectLst/>
                <a:latin typeface="Proxima Nova Subset"/>
                <a:hlinkClick r:id="rId4"/>
              </a:rPr>
              <a:t>https://doi.org/10.1098/rsta.2015.0202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26C40-BBE3-876F-7F1D-7C73A3FB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C4D95-4660-EE4C-BE4B-360700B8A56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7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3CBCAB-3A4F-D6C8-AE53-526D9CF5A2C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67136" y="1239521"/>
            <a:ext cx="11211784" cy="11017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Aim: reduce a dataset with many variables by fewer variables that represent the majority of the key features</a:t>
            </a:r>
          </a:p>
          <a:p>
            <a:pPr marL="971550" lvl="1" indent="-285750"/>
            <a:r>
              <a:rPr lang="en-GB" dirty="0"/>
              <a:t>Seek correlation between measured variables</a:t>
            </a:r>
          </a:p>
          <a:p>
            <a:pPr marL="971550" lvl="1" indent="-285750"/>
            <a:r>
              <a:rPr lang="en-GB" dirty="0"/>
              <a:t>Aid visualisation and identify trends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552187-DD3D-39A2-5DC4-A115645C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2138-292B-9064-5AE2-08EEA91715E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 descr="Data_proc_schematic_cube_xyshift">
            <a:extLst>
              <a:ext uri="{FF2B5EF4-FFF2-40B4-BE49-F238E27FC236}">
                <a16:creationId xmlns:a16="http://schemas.microsoft.com/office/drawing/2014/main" id="{1C5B48D8-4CC4-CA79-BB87-BCA82768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0" y="3367644"/>
            <a:ext cx="2319790" cy="19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477AE-1318-93BB-F7DB-CE2A6AA5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29419"/>
              </p:ext>
            </p:extLst>
          </p:nvPr>
        </p:nvGraphicFramePr>
        <p:xfrm>
          <a:off x="4070889" y="3433923"/>
          <a:ext cx="2847430" cy="170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486">
                  <a:extLst>
                    <a:ext uri="{9D8B030D-6E8A-4147-A177-3AD203B41FA5}">
                      <a16:colId xmlns:a16="http://schemas.microsoft.com/office/drawing/2014/main" val="908148421"/>
                    </a:ext>
                  </a:extLst>
                </a:gridCol>
                <a:gridCol w="569486">
                  <a:extLst>
                    <a:ext uri="{9D8B030D-6E8A-4147-A177-3AD203B41FA5}">
                      <a16:colId xmlns:a16="http://schemas.microsoft.com/office/drawing/2014/main" val="3734536482"/>
                    </a:ext>
                  </a:extLst>
                </a:gridCol>
                <a:gridCol w="569486">
                  <a:extLst>
                    <a:ext uri="{9D8B030D-6E8A-4147-A177-3AD203B41FA5}">
                      <a16:colId xmlns:a16="http://schemas.microsoft.com/office/drawing/2014/main" val="3740416301"/>
                    </a:ext>
                  </a:extLst>
                </a:gridCol>
                <a:gridCol w="569486">
                  <a:extLst>
                    <a:ext uri="{9D8B030D-6E8A-4147-A177-3AD203B41FA5}">
                      <a16:colId xmlns:a16="http://schemas.microsoft.com/office/drawing/2014/main" val="3721025714"/>
                    </a:ext>
                  </a:extLst>
                </a:gridCol>
                <a:gridCol w="569486">
                  <a:extLst>
                    <a:ext uri="{9D8B030D-6E8A-4147-A177-3AD203B41FA5}">
                      <a16:colId xmlns:a16="http://schemas.microsoft.com/office/drawing/2014/main" val="918024918"/>
                    </a:ext>
                  </a:extLst>
                </a:gridCol>
              </a:tblGrid>
              <a:tr h="425669"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  <a:r>
                        <a:rPr lang="en-GB" baseline="-250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</a:t>
                      </a:r>
                      <a:r>
                        <a:rPr lang="en-GB" baseline="-25000" dirty="0" err="1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</a:t>
                      </a:r>
                      <a:r>
                        <a:rPr lang="en-GB" baseline="-25000" dirty="0" err="1"/>
                        <a:t>J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71940"/>
                  </a:ext>
                </a:extLst>
              </a:tr>
              <a:tr h="4256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033"/>
                  </a:ext>
                </a:extLst>
              </a:tr>
              <a:tr h="4256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35441"/>
                  </a:ext>
                </a:extLst>
              </a:tr>
              <a:tr h="425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48733"/>
                  </a:ext>
                </a:extLst>
              </a:tr>
            </a:tbl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A87C16E-A924-7177-29BF-7F997AB93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704" y="2169459"/>
            <a:ext cx="3877216" cy="410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A0290-5A16-466E-3065-4989D2531215}"/>
              </a:ext>
            </a:extLst>
          </p:cNvPr>
          <p:cNvSpPr txBox="1"/>
          <p:nvPr/>
        </p:nvSpPr>
        <p:spPr>
          <a:xfrm>
            <a:off x="275407" y="2675618"/>
            <a:ext cx="302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Raman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F31C4-DBDB-9218-D70C-C31D9FFC97CC}"/>
              </a:ext>
            </a:extLst>
          </p:cNvPr>
          <p:cNvSpPr txBox="1"/>
          <p:nvPr/>
        </p:nvSpPr>
        <p:spPr>
          <a:xfrm>
            <a:off x="3568097" y="2643352"/>
            <a:ext cx="302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(n x p)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3D16A-D260-08C4-16D4-B8B98D8664D3}"/>
              </a:ext>
            </a:extLst>
          </p:cNvPr>
          <p:cNvSpPr txBox="1"/>
          <p:nvPr/>
        </p:nvSpPr>
        <p:spPr>
          <a:xfrm rot="16200000">
            <a:off x="-630507" y="4100595"/>
            <a:ext cx="181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wavenumbers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0458E-B30E-F755-24D7-6CF513786320}"/>
              </a:ext>
            </a:extLst>
          </p:cNvPr>
          <p:cNvSpPr txBox="1"/>
          <p:nvPr/>
        </p:nvSpPr>
        <p:spPr>
          <a:xfrm rot="16200000">
            <a:off x="2629578" y="3938444"/>
            <a:ext cx="2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 spectra (n = </a:t>
            </a:r>
            <a:r>
              <a:rPr lang="en-GB" b="1" dirty="0" err="1"/>
              <a:t>xy</a:t>
            </a:r>
            <a:r>
              <a:rPr lang="en-GB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CBFE9-2438-186C-B29D-5406157E23B6}"/>
              </a:ext>
            </a:extLst>
          </p:cNvPr>
          <p:cNvSpPr txBox="1"/>
          <p:nvPr/>
        </p:nvSpPr>
        <p:spPr>
          <a:xfrm>
            <a:off x="4708518" y="2977749"/>
            <a:ext cx="2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 wavenumbers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22388-C8D9-1F99-39FD-6FB3B9CE066B}"/>
              </a:ext>
            </a:extLst>
          </p:cNvPr>
          <p:cNvSpPr txBox="1"/>
          <p:nvPr/>
        </p:nvSpPr>
        <p:spPr>
          <a:xfrm>
            <a:off x="8987511" y="2227809"/>
            <a:ext cx="56190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p</a:t>
            </a:r>
            <a:r>
              <a:rPr lang="en-GB" sz="2400" baseline="-25000" dirty="0"/>
              <a:t>2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0B38-7FE4-68C8-A440-5096EE609BFB}"/>
              </a:ext>
            </a:extLst>
          </p:cNvPr>
          <p:cNvSpPr txBox="1"/>
          <p:nvPr/>
        </p:nvSpPr>
        <p:spPr>
          <a:xfrm>
            <a:off x="10867106" y="3704878"/>
            <a:ext cx="56190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p</a:t>
            </a:r>
            <a:r>
              <a:rPr lang="en-GB" sz="2400" baseline="-25000" dirty="0"/>
              <a:t>1</a:t>
            </a:r>
            <a:endParaRPr lang="en-GB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5DAF59-8361-E77D-2E19-E82B0F394038}"/>
              </a:ext>
            </a:extLst>
          </p:cNvPr>
          <p:cNvSpPr/>
          <p:nvPr/>
        </p:nvSpPr>
        <p:spPr>
          <a:xfrm>
            <a:off x="4000272" y="3367644"/>
            <a:ext cx="637629" cy="196726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44515F-9828-DF69-8D0A-CC2C0C95010F}"/>
              </a:ext>
            </a:extLst>
          </p:cNvPr>
          <p:cNvSpPr/>
          <p:nvPr/>
        </p:nvSpPr>
        <p:spPr>
          <a:xfrm>
            <a:off x="10757785" y="3704580"/>
            <a:ext cx="637629" cy="57074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B38D4A-D71C-0BF4-3F52-51499471225F}"/>
              </a:ext>
            </a:extLst>
          </p:cNvPr>
          <p:cNvGrpSpPr/>
          <p:nvPr/>
        </p:nvGrpSpPr>
        <p:grpSpPr>
          <a:xfrm>
            <a:off x="2547168" y="5755391"/>
            <a:ext cx="3686257" cy="927045"/>
            <a:chOff x="2707699" y="5348262"/>
            <a:chExt cx="3686257" cy="927045"/>
          </a:xfrm>
        </p:grpSpPr>
        <p:pic>
          <p:nvPicPr>
            <p:cNvPr id="20" name="Graphic 19" descr="Warning with solid fill">
              <a:extLst>
                <a:ext uri="{FF2B5EF4-FFF2-40B4-BE49-F238E27FC236}">
                  <a16:creationId xmlns:a16="http://schemas.microsoft.com/office/drawing/2014/main" id="{34457720-3AA4-3FD7-B33E-C2871EDC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07699" y="5360907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28724D-9312-4B80-014D-EB127A0E19FD}"/>
                </a:ext>
              </a:extLst>
            </p:cNvPr>
            <p:cNvSpPr txBox="1"/>
            <p:nvPr/>
          </p:nvSpPr>
          <p:spPr>
            <a:xfrm>
              <a:off x="3546527" y="5348262"/>
              <a:ext cx="2847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PCA results do not account for position or surrounding spectra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367B8F-CCE3-B2A8-EB50-71F05949C2FB}"/>
              </a:ext>
            </a:extLst>
          </p:cNvPr>
          <p:cNvCxnSpPr>
            <a:stCxn id="20" idx="0"/>
            <a:endCxn id="12" idx="1"/>
          </p:cNvCxnSpPr>
          <p:nvPr/>
        </p:nvCxnSpPr>
        <p:spPr>
          <a:xfrm flipV="1">
            <a:off x="3004368" y="5238521"/>
            <a:ext cx="740621" cy="5295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4962600-3267-ED6E-67C3-7988289EC9E9}"/>
                  </a:ext>
                </a:extLst>
              </p:cNvPr>
              <p:cNvGraphicFramePr>
                <a:graphicFrameLocks noGrp="1"/>
              </p:cNvGraphicFramePr>
              <p:nvPr>
                <p:ph sz="quarter" idx="23"/>
                <p:extLst>
                  <p:ext uri="{D42A27DB-BD31-4B8C-83A1-F6EECF244321}">
                    <p14:modId xmlns:p14="http://schemas.microsoft.com/office/powerpoint/2010/main" val="762618013"/>
                  </p:ext>
                </p:extLst>
              </p:nvPr>
            </p:nvGraphicFramePr>
            <p:xfrm>
              <a:off x="472440" y="857231"/>
              <a:ext cx="6365000" cy="5537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723">
                      <a:extLst>
                        <a:ext uri="{9D8B030D-6E8A-4147-A177-3AD203B41FA5}">
                          <a16:colId xmlns:a16="http://schemas.microsoft.com/office/drawing/2014/main" val="1951557529"/>
                        </a:ext>
                      </a:extLst>
                    </a:gridCol>
                    <a:gridCol w="2291255">
                      <a:extLst>
                        <a:ext uri="{9D8B030D-6E8A-4147-A177-3AD203B41FA5}">
                          <a16:colId xmlns:a16="http://schemas.microsoft.com/office/drawing/2014/main" val="3098189862"/>
                        </a:ext>
                      </a:extLst>
                    </a:gridCol>
                    <a:gridCol w="3069022">
                      <a:extLst>
                        <a:ext uri="{9D8B030D-6E8A-4147-A177-3AD203B41FA5}">
                          <a16:colId xmlns:a16="http://schemas.microsoft.com/office/drawing/2014/main" val="589864362"/>
                        </a:ext>
                      </a:extLst>
                    </a:gridCol>
                  </a:tblGrid>
                  <a:tr h="653448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Refers to…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523981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en-GB" sz="16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(n x p) 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Normalised dataset </a:t>
                          </a:r>
                        </a:p>
                        <a:p>
                          <a:r>
                            <a:rPr lang="en-GB" sz="1600" dirty="0"/>
                            <a:t>Rows (n) = samples</a:t>
                          </a:r>
                        </a:p>
                        <a:p>
                          <a:r>
                            <a:rPr lang="en-GB" sz="1600" dirty="0"/>
                            <a:t>Columns (p) = wavenumbers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1795584"/>
                      </a:ext>
                    </a:extLst>
                  </a:tr>
                  <a:tr h="6534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n-GB" sz="16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(p x p)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Covariance of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endParaRPr lang="en-GB" sz="16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679967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GB" sz="16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(p x 1)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‘quasi-spectrum’ from previous slide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Eigenvector of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oMath>
                          </a14:m>
                          <a:endParaRPr lang="en-GB" sz="16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0710130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b="1" i="0" dirty="0"/>
                        </a:p>
                        <a:p>
                          <a:endParaRPr lang="en-GB" sz="16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Element of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oMath>
                          </a14:m>
                          <a:endParaRPr lang="en-GB" sz="1600" b="1" i="0" dirty="0"/>
                        </a:p>
                        <a:p>
                          <a:r>
                            <a:rPr lang="en-GB" sz="1600" i="1" dirty="0"/>
                            <a:t>Loading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Contribution of correlation at wavenumber (n) to the variance in the dataset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074951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𝐗𝐚</m:t>
                                </m:r>
                              </m:oMath>
                            </m:oMathPara>
                          </a14:m>
                          <a:endParaRPr lang="en-GB" sz="16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(n x 1) vector</a:t>
                          </a:r>
                        </a:p>
                        <a:p>
                          <a:r>
                            <a:rPr lang="en-GB" sz="1600" i="1" dirty="0"/>
                            <a:t>Principal component (PC)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Projection of data onto ‘quasi-spectrum’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736558"/>
                      </a:ext>
                    </a:extLst>
                  </a:tr>
                  <a:tr h="7070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𝐗𝐚</m:t>
                                </m:r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GB" sz="16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b="1" i="0" dirty="0"/>
                        </a:p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Element of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1" i="0" smtClean="0">
                                  <a:latin typeface="Cambria Math" panose="02040503050406030204" pitchFamily="18" charset="0"/>
                                </a:rPr>
                                <m:t>𝐗𝐚</m:t>
                              </m:r>
                            </m:oMath>
                          </a14:m>
                          <a:r>
                            <a:rPr lang="en-GB" sz="1600" b="1" i="0" dirty="0"/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1" dirty="0"/>
                            <a:t>Score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Contribution of PC to the spectrum </a:t>
                          </a:r>
                          <a:r>
                            <a:rPr lang="en-GB" sz="1600" i="1" dirty="0"/>
                            <a:t>n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5008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4962600-3267-ED6E-67C3-7988289EC9E9}"/>
                  </a:ext>
                </a:extLst>
              </p:cNvPr>
              <p:cNvGraphicFramePr>
                <a:graphicFrameLocks noGrp="1"/>
              </p:cNvGraphicFramePr>
              <p:nvPr>
                <p:ph sz="quarter" idx="23"/>
                <p:extLst>
                  <p:ext uri="{D42A27DB-BD31-4B8C-83A1-F6EECF244321}">
                    <p14:modId xmlns:p14="http://schemas.microsoft.com/office/powerpoint/2010/main" val="762618013"/>
                  </p:ext>
                </p:extLst>
              </p:nvPr>
            </p:nvGraphicFramePr>
            <p:xfrm>
              <a:off x="472440" y="857231"/>
              <a:ext cx="6365000" cy="5537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723">
                      <a:extLst>
                        <a:ext uri="{9D8B030D-6E8A-4147-A177-3AD203B41FA5}">
                          <a16:colId xmlns:a16="http://schemas.microsoft.com/office/drawing/2014/main" val="1951557529"/>
                        </a:ext>
                      </a:extLst>
                    </a:gridCol>
                    <a:gridCol w="2291255">
                      <a:extLst>
                        <a:ext uri="{9D8B030D-6E8A-4147-A177-3AD203B41FA5}">
                          <a16:colId xmlns:a16="http://schemas.microsoft.com/office/drawing/2014/main" val="3098189862"/>
                        </a:ext>
                      </a:extLst>
                    </a:gridCol>
                    <a:gridCol w="3069022">
                      <a:extLst>
                        <a:ext uri="{9D8B030D-6E8A-4147-A177-3AD203B41FA5}">
                          <a16:colId xmlns:a16="http://schemas.microsoft.com/office/drawing/2014/main" val="589864362"/>
                        </a:ext>
                      </a:extLst>
                    </a:gridCol>
                  </a:tblGrid>
                  <a:tr h="653448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Refers to…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523981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75172" r="-535758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(n x p) 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Normalised dataset </a:t>
                          </a:r>
                        </a:p>
                        <a:p>
                          <a:r>
                            <a:rPr lang="en-GB" sz="1600" dirty="0"/>
                            <a:t>Rows (n) = samples</a:t>
                          </a:r>
                        </a:p>
                        <a:p>
                          <a:r>
                            <a:rPr lang="en-GB" sz="1600" dirty="0"/>
                            <a:t>Columns (p) = wavenumbers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1795584"/>
                      </a:ext>
                    </a:extLst>
                  </a:tr>
                  <a:tr h="6534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235185" r="-535758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(p x p)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40" t="-235185" r="-794" b="-5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679967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251389" r="-535758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(p x 1)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40" t="-251389" r="-794" b="-2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710130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348966" r="-535758" b="-18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149" t="-348966" r="-135106" b="-18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Contribution of correlation at wavenumber (n) to the variance in the dataset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074951"/>
                      </a:ext>
                    </a:extLst>
                  </a:tr>
                  <a:tr h="88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448966" r="-535758" b="-8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(n x 1) vector</a:t>
                          </a:r>
                        </a:p>
                        <a:p>
                          <a:r>
                            <a:rPr lang="en-GB" sz="1600" i="1" dirty="0"/>
                            <a:t>Principal component (PC)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Projection of data onto ‘quasi-spectrum’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736558"/>
                      </a:ext>
                    </a:extLst>
                  </a:tr>
                  <a:tr h="707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686207" r="-535758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149" t="-686207" r="-13510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Contribution of PC to the spectrum </a:t>
                          </a:r>
                          <a:r>
                            <a:rPr lang="en-GB" sz="1600" i="1" dirty="0"/>
                            <a:t>n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500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3EFCC8-8664-6064-C0B7-0931D438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17231"/>
            <a:ext cx="10515600" cy="540000"/>
          </a:xfrm>
        </p:spPr>
        <p:txBody>
          <a:bodyPr/>
          <a:lstStyle/>
          <a:p>
            <a:r>
              <a:rPr lang="en-GB" dirty="0"/>
              <a:t>Principal component analysis: terminology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A97AD-9C22-A2BE-9DBB-80C563B6E8F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E8BB92-83C7-B634-0C07-B1380953712C}"/>
                  </a:ext>
                </a:extLst>
              </p:cNvPr>
              <p:cNvSpPr txBox="1"/>
              <p:nvPr/>
            </p:nvSpPr>
            <p:spPr>
              <a:xfrm>
                <a:off x="7174158" y="1067454"/>
                <a:ext cx="2259145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E8BB92-83C7-B634-0C07-B13809537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58" y="1067454"/>
                <a:ext cx="2259145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D7461-88F5-B601-6A6D-97D76FEE2BE8}"/>
                  </a:ext>
                </a:extLst>
              </p:cNvPr>
              <p:cNvSpPr txBox="1"/>
              <p:nvPr/>
            </p:nvSpPr>
            <p:spPr>
              <a:xfrm>
                <a:off x="7174158" y="2284922"/>
                <a:ext cx="318664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D7461-88F5-B601-6A6D-97D76FEE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58" y="2284922"/>
                <a:ext cx="3186642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A33B3-E4CD-52EC-64FF-201C754BA466}"/>
                  </a:ext>
                </a:extLst>
              </p:cNvPr>
              <p:cNvSpPr txBox="1"/>
              <p:nvPr/>
            </p:nvSpPr>
            <p:spPr>
              <a:xfrm>
                <a:off x="7174158" y="3500467"/>
                <a:ext cx="849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A33B3-E4CD-52EC-64FF-201C754BA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58" y="3500467"/>
                <a:ext cx="849592" cy="276999"/>
              </a:xfrm>
              <a:prstGeom prst="rect">
                <a:avLst/>
              </a:prstGeom>
              <a:blipFill>
                <a:blip r:embed="rId5"/>
                <a:stretch>
                  <a:fillRect l="-6475" r="-431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74D1F-6988-066A-3FB4-870ED8D221AB}"/>
                  </a:ext>
                </a:extLst>
              </p:cNvPr>
              <p:cNvSpPr txBox="1"/>
              <p:nvPr/>
            </p:nvSpPr>
            <p:spPr>
              <a:xfrm>
                <a:off x="7174158" y="4169579"/>
                <a:ext cx="4789709" cy="1882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74D1F-6988-066A-3FB4-870ED8D22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58" y="4169579"/>
                <a:ext cx="4789709" cy="1882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5E1BF4-7E2E-EDF1-0813-FBE395BF2874}"/>
                  </a:ext>
                </a:extLst>
              </p:cNvPr>
              <p:cNvSpPr txBox="1"/>
              <p:nvPr/>
            </p:nvSpPr>
            <p:spPr>
              <a:xfrm>
                <a:off x="8145703" y="3391402"/>
                <a:ext cx="2842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Principal</a:t>
                </a:r>
                <a:r>
                  <a:rPr lang="en-GB" sz="1400" dirty="0"/>
                  <a:t> component because ordered by eigenvalue,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5E1BF4-7E2E-EDF1-0813-FBE395BF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3" y="3391402"/>
                <a:ext cx="2842337" cy="523220"/>
              </a:xfrm>
              <a:prstGeom prst="rect">
                <a:avLst/>
              </a:prstGeom>
              <a:blipFill>
                <a:blip r:embed="rId7"/>
                <a:stretch>
                  <a:fillRect l="-642"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3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59AB6FF-C91B-4558-953D-2EEF51AD903B}"/>
              </a:ext>
            </a:extLst>
          </p:cNvPr>
          <p:cNvGrpSpPr/>
          <p:nvPr/>
        </p:nvGrpSpPr>
        <p:grpSpPr>
          <a:xfrm>
            <a:off x="8359319" y="987283"/>
            <a:ext cx="3121582" cy="2748677"/>
            <a:chOff x="8147950" y="341557"/>
            <a:chExt cx="3506308" cy="3087443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7B3ABCF1-5D72-4E8B-B405-3CF656392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950" y="341557"/>
              <a:ext cx="3506308" cy="308744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E44880-0808-4742-91D9-B8A1B07FF646}"/>
                </a:ext>
              </a:extLst>
            </p:cNvPr>
            <p:cNvSpPr/>
            <p:nvPr/>
          </p:nvSpPr>
          <p:spPr>
            <a:xfrm>
              <a:off x="9018520" y="1581979"/>
              <a:ext cx="185737" cy="185737"/>
            </a:xfrm>
            <a:prstGeom prst="rect">
              <a:avLst/>
            </a:prstGeom>
            <a:noFill/>
            <a:ln w="38100">
              <a:solidFill>
                <a:srgbClr val="CD2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1" descr="A picture containing table&#10;&#10;Description automatically generated">
            <a:extLst>
              <a:ext uri="{FF2B5EF4-FFF2-40B4-BE49-F238E27FC236}">
                <a16:creationId xmlns:a16="http://schemas.microsoft.com/office/drawing/2014/main" id="{A17A65FB-64F8-4648-85A0-0FB568239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5" y="3058894"/>
            <a:ext cx="3395778" cy="336345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D485124-2BFD-4392-B82D-9C109F735D28}"/>
              </a:ext>
            </a:extLst>
          </p:cNvPr>
          <p:cNvGrpSpPr/>
          <p:nvPr/>
        </p:nvGrpSpPr>
        <p:grpSpPr>
          <a:xfrm>
            <a:off x="442277" y="1126692"/>
            <a:ext cx="3084273" cy="3715783"/>
            <a:chOff x="503454" y="588430"/>
            <a:chExt cx="3084273" cy="371578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66737D-EAC8-4A92-94F2-A7D1E82A1924}"/>
                </a:ext>
              </a:extLst>
            </p:cNvPr>
            <p:cNvCxnSpPr>
              <a:cxnSpLocks/>
              <a:stCxn id="7" idx="0"/>
              <a:endCxn id="22" idx="2"/>
            </p:cNvCxnSpPr>
            <p:nvPr/>
          </p:nvCxnSpPr>
          <p:spPr>
            <a:xfrm flipV="1">
              <a:off x="928029" y="2358171"/>
              <a:ext cx="1117562" cy="1742335"/>
            </a:xfrm>
            <a:prstGeom prst="straightConnector1">
              <a:avLst/>
            </a:prstGeom>
            <a:ln w="38100">
              <a:solidFill>
                <a:srgbClr val="CD202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A7135B-F23B-402E-9AE1-1880AD187E95}"/>
                </a:ext>
              </a:extLst>
            </p:cNvPr>
            <p:cNvSpPr/>
            <p:nvPr/>
          </p:nvSpPr>
          <p:spPr>
            <a:xfrm>
              <a:off x="801958" y="4100506"/>
              <a:ext cx="252142" cy="203707"/>
            </a:xfrm>
            <a:prstGeom prst="rect">
              <a:avLst/>
            </a:prstGeom>
            <a:noFill/>
            <a:ln w="38100">
              <a:solidFill>
                <a:srgbClr val="CD2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 descr="Chart&#10;&#10;Description automatically generated">
              <a:extLst>
                <a:ext uri="{FF2B5EF4-FFF2-40B4-BE49-F238E27FC236}">
                  <a16:creationId xmlns:a16="http://schemas.microsoft.com/office/drawing/2014/main" id="{A433CFDD-AFAD-4E02-92F9-9DC43D49C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54" y="588430"/>
              <a:ext cx="3084273" cy="176974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A35234-96B8-444E-A09E-F163C22A2B5D}"/>
              </a:ext>
            </a:extLst>
          </p:cNvPr>
          <p:cNvGrpSpPr/>
          <p:nvPr/>
        </p:nvGrpSpPr>
        <p:grpSpPr>
          <a:xfrm>
            <a:off x="8359319" y="3887532"/>
            <a:ext cx="3121582" cy="2748677"/>
            <a:chOff x="8147950" y="3701434"/>
            <a:chExt cx="3506309" cy="3087444"/>
          </a:xfrm>
        </p:grpSpPr>
        <p:pic>
          <p:nvPicPr>
            <p:cNvPr id="29" name="Picture 28" descr="A screenshot of a game&#10;&#10;Description automatically generated with low confidence">
              <a:extLst>
                <a:ext uri="{FF2B5EF4-FFF2-40B4-BE49-F238E27FC236}">
                  <a16:creationId xmlns:a16="http://schemas.microsoft.com/office/drawing/2014/main" id="{374727D4-460D-4C80-A845-53AB38BB4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950" y="3701434"/>
              <a:ext cx="3506309" cy="308744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455FA2-6CD2-4E00-82D0-2897A73C9B7E}"/>
                </a:ext>
              </a:extLst>
            </p:cNvPr>
            <p:cNvSpPr/>
            <p:nvPr/>
          </p:nvSpPr>
          <p:spPr>
            <a:xfrm>
              <a:off x="9018521" y="4945791"/>
              <a:ext cx="185737" cy="185737"/>
            </a:xfrm>
            <a:prstGeom prst="rect">
              <a:avLst/>
            </a:prstGeom>
            <a:noFill/>
            <a:ln w="38100">
              <a:solidFill>
                <a:srgbClr val="CD2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A1599D8-B77F-4685-B634-50F9D4D96C8B}"/>
              </a:ext>
            </a:extLst>
          </p:cNvPr>
          <p:cNvGrpSpPr/>
          <p:nvPr/>
        </p:nvGrpSpPr>
        <p:grpSpPr>
          <a:xfrm>
            <a:off x="3973151" y="1126692"/>
            <a:ext cx="3649099" cy="5575179"/>
            <a:chOff x="3940994" y="753301"/>
            <a:chExt cx="3649099" cy="5575179"/>
          </a:xfrm>
        </p:grpSpPr>
        <p:pic>
          <p:nvPicPr>
            <p:cNvPr id="11" name="Picture 10" descr="Shape, rectangle&#10;&#10;Description automatically generated">
              <a:extLst>
                <a:ext uri="{FF2B5EF4-FFF2-40B4-BE49-F238E27FC236}">
                  <a16:creationId xmlns:a16="http://schemas.microsoft.com/office/drawing/2014/main" id="{694B2720-78D5-4577-AFF3-ABCE00872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174" y="753301"/>
              <a:ext cx="2475919" cy="1440000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9049F605-F873-4D29-9241-5F5DD1C4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174" y="2520632"/>
              <a:ext cx="2475918" cy="1440000"/>
            </a:xfrm>
            <a:prstGeom prst="rect">
              <a:avLst/>
            </a:prstGeom>
          </p:spPr>
        </p:pic>
        <p:pic>
          <p:nvPicPr>
            <p:cNvPr id="13" name="Picture 1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64BD92A-1E3D-41B5-B07A-93DAB477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174" y="4888480"/>
              <a:ext cx="2475918" cy="1440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ABE7D5-C35F-45AD-99CE-55DA413B8651}"/>
                    </a:ext>
                  </a:extLst>
                </p:cNvPr>
                <p:cNvSpPr txBox="1"/>
                <p:nvPr/>
              </p:nvSpPr>
              <p:spPr>
                <a:xfrm>
                  <a:off x="3979082" y="1239322"/>
                  <a:ext cx="11794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ABE7D5-C35F-45AD-99CE-55DA413B8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082" y="1239322"/>
                  <a:ext cx="117949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09" r="-2591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A4D8B95-400E-4936-A67E-FF018B0405D5}"/>
                    </a:ext>
                  </a:extLst>
                </p:cNvPr>
                <p:cNvSpPr txBox="1"/>
                <p:nvPr/>
              </p:nvSpPr>
              <p:spPr>
                <a:xfrm>
                  <a:off x="3996681" y="2957819"/>
                  <a:ext cx="1184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A4D8B95-400E-4936-A67E-FF018B040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681" y="2957819"/>
                  <a:ext cx="118481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608" r="-2577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C246D02-2B79-4828-92BE-6188E4E09867}"/>
                    </a:ext>
                  </a:extLst>
                </p:cNvPr>
                <p:cNvSpPr txBox="1"/>
                <p:nvPr/>
              </p:nvSpPr>
              <p:spPr>
                <a:xfrm>
                  <a:off x="3940994" y="5299059"/>
                  <a:ext cx="12232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C246D02-2B79-4828-92BE-6188E4E09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994" y="5299059"/>
                  <a:ext cx="12232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00" r="-25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1B7B2A0-707B-4E91-B235-A40B6434C91A}"/>
                    </a:ext>
                  </a:extLst>
                </p:cNvPr>
                <p:cNvSpPr txBox="1"/>
                <p:nvPr/>
              </p:nvSpPr>
              <p:spPr>
                <a:xfrm>
                  <a:off x="6229679" y="4048618"/>
                  <a:ext cx="45204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1B7B2A0-707B-4E91-B235-A40B6434C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679" y="4048618"/>
                  <a:ext cx="452047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2E12781-75C9-4F1E-AE5F-0E624270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0590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Faraday custom colours">
      <a:dk1>
        <a:srgbClr val="000000"/>
      </a:dk1>
      <a:lt1>
        <a:srgbClr val="FFFFFF"/>
      </a:lt1>
      <a:dk2>
        <a:srgbClr val="636466"/>
      </a:dk2>
      <a:lt2>
        <a:srgbClr val="FFFFFF"/>
      </a:lt2>
      <a:accent1>
        <a:srgbClr val="2B3380"/>
      </a:accent1>
      <a:accent2>
        <a:srgbClr val="ED1C24"/>
      </a:accent2>
      <a:accent3>
        <a:srgbClr val="636466"/>
      </a:accent3>
      <a:accent4>
        <a:srgbClr val="3DA8C6"/>
      </a:accent4>
      <a:accent5>
        <a:srgbClr val="FDB515"/>
      </a:accent5>
      <a:accent6>
        <a:srgbClr val="96C339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raday-LISTAR-ppt-Aug-2021.pptx" id="{B9A8F071-BD8E-434A-9804-1EE688280A0C}" vid="{FDA12250-C3F4-4892-B9EA-1BDC97498C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5B6A5EB62B041BC5E0FD7D2A60335" ma:contentTypeVersion="12" ma:contentTypeDescription="Create a new document." ma:contentTypeScope="" ma:versionID="0335286429e158700e9afda214a493d1">
  <xsd:schema xmlns:xsd="http://www.w3.org/2001/XMLSchema" xmlns:xs="http://www.w3.org/2001/XMLSchema" xmlns:p="http://schemas.microsoft.com/office/2006/metadata/properties" xmlns:ns3="ce7dd03d-6d94-47a3-b2df-c7c9bb9a8520" xmlns:ns4="3494ecd7-5a67-4f46-80b3-1a000c18cfb3" targetNamespace="http://schemas.microsoft.com/office/2006/metadata/properties" ma:root="true" ma:fieldsID="1c497cddfb55b351db4a923cd3250a39" ns3:_="" ns4:_="">
    <xsd:import namespace="ce7dd03d-6d94-47a3-b2df-c7c9bb9a8520"/>
    <xsd:import namespace="3494ecd7-5a67-4f46-80b3-1a000c18cf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dd03d-6d94-47a3-b2df-c7c9bb9a85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4ecd7-5a67-4f46-80b3-1a000c18c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94ecd7-5a67-4f46-80b3-1a000c18cfb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5C441-9A49-4424-ABB5-4A589A1A7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dd03d-6d94-47a3-b2df-c7c9bb9a8520"/>
    <ds:schemaRef ds:uri="3494ecd7-5a67-4f46-80b3-1a000c18cf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E9844-4AFB-46F3-AA21-1AB1A3D02EF4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ce7dd03d-6d94-47a3-b2df-c7c9bb9a8520"/>
    <ds:schemaRef ds:uri="http://schemas.microsoft.com/office/infopath/2007/PartnerControls"/>
    <ds:schemaRef ds:uri="http://schemas.openxmlformats.org/package/2006/metadata/core-properties"/>
    <ds:schemaRef ds:uri="3494ecd7-5a67-4f46-80b3-1a000c18cfb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509BDC-E805-4F7C-9A9B-F34755EFE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Faraday-LISTAR</Template>
  <TotalTime>0</TotalTime>
  <Words>359</Words>
  <Application>Microsoft Office PowerPoint</Application>
  <PresentationFormat>Widescreen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Calibri Regular</vt:lpstr>
      <vt:lpstr>Cambria Math</vt:lpstr>
      <vt:lpstr>Open Sans</vt:lpstr>
      <vt:lpstr>Proxima Nova Subset</vt:lpstr>
      <vt:lpstr>Custom Design</vt:lpstr>
      <vt:lpstr>PowerPoint Presentation</vt:lpstr>
      <vt:lpstr>Useful resources</vt:lpstr>
      <vt:lpstr>Principal component analysis</vt:lpstr>
      <vt:lpstr>Principal component analysis: terminology reference</vt:lpstr>
      <vt:lpstr>Principal component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Bird, Liam</dc:creator>
  <cp:lastModifiedBy>Liam Bird</cp:lastModifiedBy>
  <cp:revision>3</cp:revision>
  <cp:lastPrinted>2018-08-16T13:15:34Z</cp:lastPrinted>
  <dcterms:created xsi:type="dcterms:W3CDTF">2023-03-31T10:48:02Z</dcterms:created>
  <dcterms:modified xsi:type="dcterms:W3CDTF">2023-04-12T18:58:10Z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0x010100D8B5B6A5EB62B041BC5E0FD7D2A60335</vt:lpwstr>
  </property>
  <property fmtid="{D5CDD505-2E9C-101B-9397-08002B2CF9AE}" pid="3" name="Order">
    <vt:r8>104200</vt:r8>
  </property>
</Properties>
</file>