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notesMasterIdLst>
    <p:notesMasterId r:id="rId17"/>
  </p:notesMasterIdLst>
  <p:sldIdLst>
    <p:sldId id="376" r:id="rId5"/>
    <p:sldId id="375" r:id="rId6"/>
    <p:sldId id="373" r:id="rId7"/>
    <p:sldId id="374" r:id="rId8"/>
    <p:sldId id="257" r:id="rId9"/>
    <p:sldId id="269" r:id="rId10"/>
    <p:sldId id="377" r:id="rId11"/>
    <p:sldId id="261" r:id="rId12"/>
    <p:sldId id="262" r:id="rId13"/>
    <p:sldId id="263" r:id="rId14"/>
    <p:sldId id="378"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userDrawn="1">
          <p15:clr>
            <a:srgbClr val="A4A3A4"/>
          </p15:clr>
        </p15:guide>
        <p15:guide id="3" orient="horz" pos="4320" userDrawn="1">
          <p15:clr>
            <a:srgbClr val="A4A3A4"/>
          </p15:clr>
        </p15:guide>
        <p15:guide id="4" userDrawn="1">
          <p15:clr>
            <a:srgbClr val="A4A3A4"/>
          </p15:clr>
        </p15:guide>
        <p15:guide id="5" pos="7680" userDrawn="1">
          <p15:clr>
            <a:srgbClr val="A4A3A4"/>
          </p15:clr>
        </p15:guide>
        <p15:guide id="6" pos="3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564E"/>
    <a:srgbClr val="F40AB1"/>
    <a:srgbClr val="FF00FF"/>
    <a:srgbClr val="5B6058"/>
    <a:srgbClr val="444842"/>
    <a:srgbClr val="47ADC9"/>
    <a:srgbClr val="56B4CE"/>
    <a:srgbClr val="59B6CF"/>
    <a:srgbClr val="3BA7C6"/>
    <a:srgbClr val="656B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8B696D-90BF-4801-8BD3-2B1560B90D9E}" v="475" dt="2023-04-12T17:46:15.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024" autoAdjust="0"/>
  </p:normalViewPr>
  <p:slideViewPr>
    <p:cSldViewPr snapToGrid="0" snapToObjects="1" showGuides="1">
      <p:cViewPr>
        <p:scale>
          <a:sx n="81" d="100"/>
          <a:sy n="81" d="100"/>
        </p:scale>
        <p:origin x="51" y="134"/>
      </p:cViewPr>
      <p:guideLst>
        <p:guide orient="horz" pos="192"/>
        <p:guide orient="horz"/>
        <p:guide orient="horz" pos="4320"/>
        <p:guide/>
        <p:guide pos="7680"/>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6"/>
    </p:cViewPr>
  </p:sorterViewPr>
  <p:notesViewPr>
    <p:cSldViewPr snapToGrid="0" snapToObjects="1">
      <p:cViewPr varScale="1">
        <p:scale>
          <a:sx n="60" d="100"/>
          <a:sy n="60" d="100"/>
        </p:scale>
        <p:origin x="1636"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99AA1-1C21-7849-92F3-7C7D6DF74BE0}" type="datetimeFigureOut">
              <a:rPr lang="en-US" smtClean="0"/>
              <a:t>4/13/2023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78877-DD89-C74C-8C6B-2C7CD9771E55}" type="slidenum">
              <a:rPr lang="en-US" smtClean="0"/>
              <a:t>‹#›</a:t>
            </a:fld>
            <a:endParaRPr lang="en-US" dirty="0"/>
          </a:p>
        </p:txBody>
      </p:sp>
    </p:spTree>
    <p:extLst>
      <p:ext uri="{BB962C8B-B14F-4D97-AF65-F5344CB8AC3E}">
        <p14:creationId xmlns:p14="http://schemas.microsoft.com/office/powerpoint/2010/main" val="1811796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E478877-DD89-C74C-8C6B-2C7CD9771E55}" type="slidenum">
              <a:rPr lang="en-US" smtClean="0"/>
              <a:t>3</a:t>
            </a:fld>
            <a:endParaRPr lang="en-US" dirty="0"/>
          </a:p>
        </p:txBody>
      </p:sp>
    </p:spTree>
    <p:extLst>
      <p:ext uri="{BB962C8B-B14F-4D97-AF65-F5344CB8AC3E}">
        <p14:creationId xmlns:p14="http://schemas.microsoft.com/office/powerpoint/2010/main" val="2857341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Brief aside about further application of PCA when monitoring operando spectra:</a:t>
            </a:r>
          </a:p>
          <a:p>
            <a:pPr marL="628650" lvl="1" indent="-171450">
              <a:buFont typeface="Arial" panose="020B0604020202020204" pitchFamily="34" charset="0"/>
              <a:buChar char="•"/>
            </a:pPr>
            <a:r>
              <a:rPr lang="en-GB" dirty="0"/>
              <a:t>All spectra are collected within same map region, with extraneous variables kept as constant as possible (e.g. roughness, Raman laser intensity and heating, presence/ absence of overlying excess electrolyte)</a:t>
            </a:r>
          </a:p>
          <a:p>
            <a:pPr marL="628650" lvl="1" indent="-171450">
              <a:buFont typeface="Arial" panose="020B0604020202020204" pitchFamily="34" charset="0"/>
              <a:buChar char="•"/>
            </a:pPr>
            <a:r>
              <a:rPr lang="en-GB" dirty="0"/>
              <a:t>Assume that the majority of variance is due to changes in species present</a:t>
            </a:r>
          </a:p>
          <a:p>
            <a:pPr marL="628650" lvl="1" indent="-171450">
              <a:buFont typeface="Arial" panose="020B0604020202020204" pitchFamily="34" charset="0"/>
              <a:buChar char="•"/>
            </a:pPr>
            <a:r>
              <a:rPr lang="en-GB" dirty="0"/>
              <a:t>Apply PCA: each point in the scatter graph corresponds to a single spectrum, with colours corresponding to map voltage</a:t>
            </a:r>
          </a:p>
          <a:p>
            <a:pPr marL="628650" lvl="1" indent="-171450">
              <a:buFont typeface="Arial" panose="020B0604020202020204" pitchFamily="34" charset="0"/>
              <a:buChar char="•"/>
            </a:pPr>
            <a:r>
              <a:rPr lang="en-GB" dirty="0"/>
              <a:t>The trace of points highlighted in black corresponds to a voltage series at the position shown in the map (bottom left)</a:t>
            </a:r>
          </a:p>
          <a:p>
            <a:pPr marL="628650" lvl="1" indent="-171450">
              <a:buFont typeface="Arial" panose="020B0604020202020204" pitchFamily="34" charset="0"/>
              <a:buChar char="•"/>
            </a:pPr>
            <a:r>
              <a:rPr lang="en-GB" dirty="0"/>
              <a:t>The X and Y axis correspond to the adjacent PCA vectors (X = sulfur intensity, Y=polysulfides)</a:t>
            </a:r>
          </a:p>
          <a:p>
            <a:pPr marL="628650" lvl="1"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Spectra collected from this specific location show a rapid jump from sulfur-dominated to low sulfur/ low PS intensity, as opposed to possible gradual progression through different species at this location, indicative of sulfur utilisation and diffusion of active materials away from this location, and as opposed to gradual diminution of sulfur peaks</a:t>
            </a:r>
          </a:p>
          <a:p>
            <a:pPr marL="171450" lvl="0" indent="-171450">
              <a:buFont typeface="Arial" panose="020B0604020202020204" pitchFamily="34" charset="0"/>
              <a:buChar char="•"/>
            </a:pPr>
            <a:r>
              <a:rPr lang="en-GB" dirty="0"/>
              <a:t>This method (i.e. PCA fit and transform) can be applied instantly to operando data provided assumption of constant background is met)</a:t>
            </a:r>
          </a:p>
        </p:txBody>
      </p:sp>
      <p:sp>
        <p:nvSpPr>
          <p:cNvPr id="4" name="Slide Number Placeholder 3"/>
          <p:cNvSpPr>
            <a:spLocks noGrp="1"/>
          </p:cNvSpPr>
          <p:nvPr>
            <p:ph type="sldNum" sz="quarter" idx="5"/>
          </p:nvPr>
        </p:nvSpPr>
        <p:spPr/>
        <p:txBody>
          <a:bodyPr/>
          <a:lstStyle/>
          <a:p>
            <a:fld id="{0979795C-6487-4123-AFD9-44D07FC9381E}" type="slidenum">
              <a:rPr lang="en-GB" smtClean="0"/>
              <a:t>6</a:t>
            </a:fld>
            <a:endParaRPr lang="en-GB"/>
          </a:p>
        </p:txBody>
      </p:sp>
    </p:spTree>
    <p:extLst>
      <p:ext uri="{BB962C8B-B14F-4D97-AF65-F5344CB8AC3E}">
        <p14:creationId xmlns:p14="http://schemas.microsoft.com/office/powerpoint/2010/main" val="417687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Scatter plot shows fitted intensities of highlighted peaks from previous slide, with long-chain PS on y-axis and ambiguous peak on x axis. Marker colours correspond to cell voltages on CV plot on the left. </a:t>
            </a:r>
          </a:p>
          <a:p>
            <a:pPr marL="171450" indent="-171450">
              <a:buFont typeface="Arial" panose="020B0604020202020204" pitchFamily="34" charset="0"/>
              <a:buChar char="•"/>
            </a:pPr>
            <a:r>
              <a:rPr lang="en-GB" dirty="0"/>
              <a:t>Potentially some correlation, with an abrupt change in the relationship between the peaks following the first reduction peak</a:t>
            </a:r>
          </a:p>
          <a:p>
            <a:pPr marL="171450" indent="-171450">
              <a:buFont typeface="Arial" panose="020B0604020202020204" pitchFamily="34" charset="0"/>
              <a:buChar char="•"/>
            </a:pPr>
            <a:r>
              <a:rPr lang="en-GB" dirty="0"/>
              <a:t>However, noisy spectra mean low intensities, spurious fits to noise, and other factors cloud identification of relationship, and biases the distribution of peak intensities towards zero (since many low intensity false-positives are included). </a:t>
            </a:r>
          </a:p>
        </p:txBody>
      </p:sp>
      <p:sp>
        <p:nvSpPr>
          <p:cNvPr id="4" name="Slide Number Placeholder 3"/>
          <p:cNvSpPr>
            <a:spLocks noGrp="1"/>
          </p:cNvSpPr>
          <p:nvPr>
            <p:ph type="sldNum" sz="quarter" idx="5"/>
          </p:nvPr>
        </p:nvSpPr>
        <p:spPr/>
        <p:txBody>
          <a:bodyPr/>
          <a:lstStyle/>
          <a:p>
            <a:fld id="{0979795C-6487-4123-AFD9-44D07FC9381E}" type="slidenum">
              <a:rPr lang="en-GB" smtClean="0"/>
              <a:t>8</a:t>
            </a:fld>
            <a:endParaRPr lang="en-GB"/>
          </a:p>
        </p:txBody>
      </p:sp>
    </p:spTree>
    <p:extLst>
      <p:ext uri="{BB962C8B-B14F-4D97-AF65-F5344CB8AC3E}">
        <p14:creationId xmlns:p14="http://schemas.microsoft.com/office/powerpoint/2010/main" val="92581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Low signal to noise ratio is likely to be unavoidable for operando data as it requires a rapid acquisition time, sample roughness leads to change in focal plane that is difficult to adjust experimentally</a:t>
            </a:r>
          </a:p>
          <a:p>
            <a:pPr marL="171450" indent="-171450">
              <a:buFont typeface="Arial" panose="020B0604020202020204" pitchFamily="34" charset="0"/>
              <a:buChar char="•"/>
            </a:pPr>
            <a:r>
              <a:rPr lang="en-GB" dirty="0"/>
              <a:t>However, filtering out spurious fits is difficult: thousands – tens of thousands of spectra collected for a single voltage scan</a:t>
            </a:r>
          </a:p>
          <a:p>
            <a:pPr marL="171450" indent="-171450">
              <a:buFont typeface="Arial" panose="020B0604020202020204" pitchFamily="34" charset="0"/>
              <a:buChar char="•"/>
            </a:pPr>
            <a:r>
              <a:rPr lang="en-GB" dirty="0"/>
              <a:t>PCA summarises large datasets (requires all data collected in identical background conditions) – results in clustering of similar spectra (similar latent variables)</a:t>
            </a:r>
          </a:p>
          <a:p>
            <a:pPr marL="171450" indent="-171450">
              <a:buFont typeface="Arial" panose="020B0604020202020204" pitchFamily="34" charset="0"/>
              <a:buChar char="•"/>
            </a:pPr>
            <a:r>
              <a:rPr lang="en-GB" dirty="0"/>
              <a:t>Enables application of K-nearest neighbours classifier – based on training labels, the classifier compares the unlabelled data to those that are labelled and classifies it according to parameter proximity. </a:t>
            </a:r>
          </a:p>
        </p:txBody>
      </p:sp>
      <p:sp>
        <p:nvSpPr>
          <p:cNvPr id="4" name="Slide Number Placeholder 3"/>
          <p:cNvSpPr>
            <a:spLocks noGrp="1"/>
          </p:cNvSpPr>
          <p:nvPr>
            <p:ph type="sldNum" sz="quarter" idx="5"/>
          </p:nvPr>
        </p:nvSpPr>
        <p:spPr/>
        <p:txBody>
          <a:bodyPr/>
          <a:lstStyle/>
          <a:p>
            <a:fld id="{0979795C-6487-4123-AFD9-44D07FC9381E}" type="slidenum">
              <a:rPr lang="en-GB" smtClean="0"/>
              <a:t>9</a:t>
            </a:fld>
            <a:endParaRPr lang="en-GB"/>
          </a:p>
        </p:txBody>
      </p:sp>
    </p:spTree>
    <p:extLst>
      <p:ext uri="{BB962C8B-B14F-4D97-AF65-F5344CB8AC3E}">
        <p14:creationId xmlns:p14="http://schemas.microsoft.com/office/powerpoint/2010/main" val="172154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All of the spectra from a given CV scan have dimensions reduced using PCA. A random subset of spectra is presented to the user:</a:t>
            </a:r>
          </a:p>
          <a:p>
            <a:pPr marL="628650" lvl="1" indent="-171450">
              <a:buFont typeface="Arial" panose="020B0604020202020204" pitchFamily="34" charset="0"/>
              <a:buChar char="•"/>
            </a:pPr>
            <a:r>
              <a:rPr lang="en-GB" dirty="0"/>
              <a:t>Random to prevent e.g. seeking sulfur because sulfur forming at the end of charging indicates good cell performance</a:t>
            </a:r>
          </a:p>
          <a:p>
            <a:pPr marL="628650" lvl="1" indent="-171450">
              <a:buFont typeface="Arial" panose="020B0604020202020204" pitchFamily="34" charset="0"/>
              <a:buChar char="•"/>
            </a:pPr>
            <a:r>
              <a:rPr lang="en-GB" dirty="0"/>
              <a:t>Ensures representative labelling of spectra with no features</a:t>
            </a:r>
          </a:p>
          <a:p>
            <a:pPr marL="628650" lvl="1" indent="-171450">
              <a:buFont typeface="Arial" panose="020B0604020202020204" pitchFamily="34" charset="0"/>
              <a:buChar char="•"/>
            </a:pPr>
            <a:r>
              <a:rPr lang="en-GB" dirty="0"/>
              <a:t>Example: label ~100 spectra out of ~6000 for CV scan (takes ~ 5 minutes)</a:t>
            </a:r>
          </a:p>
          <a:p>
            <a:pPr marL="171450" lvl="0" indent="-171450">
              <a:buFont typeface="Arial" panose="020B0604020202020204" pitchFamily="34" charset="0"/>
              <a:buChar char="•"/>
            </a:pPr>
            <a:r>
              <a:rPr lang="en-GB" dirty="0"/>
              <a:t>Application of trained classifier: very rapid, classifies by spectrum index</a:t>
            </a:r>
          </a:p>
          <a:p>
            <a:pPr marL="628650" lvl="1" indent="-171450">
              <a:buFont typeface="Arial" panose="020B0604020202020204" pitchFamily="34" charset="0"/>
              <a:buChar char="•"/>
            </a:pPr>
            <a:r>
              <a:rPr lang="en-GB" dirty="0"/>
              <a:t>Applied in ‘PCA’ space, but related to ‘real’ space using indices. </a:t>
            </a:r>
          </a:p>
        </p:txBody>
      </p:sp>
      <p:sp>
        <p:nvSpPr>
          <p:cNvPr id="4" name="Slide Number Placeholder 3"/>
          <p:cNvSpPr>
            <a:spLocks noGrp="1"/>
          </p:cNvSpPr>
          <p:nvPr>
            <p:ph type="sldNum" sz="quarter" idx="5"/>
          </p:nvPr>
        </p:nvSpPr>
        <p:spPr/>
        <p:txBody>
          <a:bodyPr/>
          <a:lstStyle/>
          <a:p>
            <a:fld id="{0979795C-6487-4123-AFD9-44D07FC9381E}" type="slidenum">
              <a:rPr lang="en-GB" smtClean="0"/>
              <a:t>10</a:t>
            </a:fld>
            <a:endParaRPr lang="en-GB"/>
          </a:p>
        </p:txBody>
      </p:sp>
    </p:spTree>
    <p:extLst>
      <p:ext uri="{BB962C8B-B14F-4D97-AF65-F5344CB8AC3E}">
        <p14:creationId xmlns:p14="http://schemas.microsoft.com/office/powerpoint/2010/main" val="2046605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Quick demonstration of results: removal of low intensity spurious fits shows ‘true’ range of intensity values for signal-dominated peaks (eliminating artificially low intensities from fitting artefacts). </a:t>
            </a:r>
          </a:p>
        </p:txBody>
      </p:sp>
      <p:sp>
        <p:nvSpPr>
          <p:cNvPr id="4" name="Slide Number Placeholder 3"/>
          <p:cNvSpPr>
            <a:spLocks noGrp="1"/>
          </p:cNvSpPr>
          <p:nvPr>
            <p:ph type="sldNum" sz="quarter" idx="5"/>
          </p:nvPr>
        </p:nvSpPr>
        <p:spPr/>
        <p:txBody>
          <a:bodyPr/>
          <a:lstStyle/>
          <a:p>
            <a:fld id="{0979795C-6487-4123-AFD9-44D07FC9381E}" type="slidenum">
              <a:rPr lang="en-GB" smtClean="0"/>
              <a:t>12</a:t>
            </a:fld>
            <a:endParaRPr lang="en-GB"/>
          </a:p>
        </p:txBody>
      </p:sp>
    </p:spTree>
    <p:extLst>
      <p:ext uri="{BB962C8B-B14F-4D97-AF65-F5344CB8AC3E}">
        <p14:creationId xmlns:p14="http://schemas.microsoft.com/office/powerpoint/2010/main" val="3108759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accent4"/>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AA729E-E15A-454E-B56F-10278930AEFA}"/>
              </a:ext>
            </a:extLst>
          </p:cNvPr>
          <p:cNvPicPr>
            <a:picLocks noChangeAspect="1"/>
          </p:cNvPicPr>
          <p:nvPr userDrawn="1"/>
        </p:nvPicPr>
        <p:blipFill>
          <a:blip r:embed="rId2"/>
          <a:srcRect/>
          <a:stretch/>
        </p:blipFill>
        <p:spPr>
          <a:xfrm>
            <a:off x="0" y="0"/>
            <a:ext cx="6167628" cy="6857999"/>
          </a:xfrm>
          <a:prstGeom prst="rect">
            <a:avLst/>
          </a:prstGeom>
        </p:spPr>
      </p:pic>
      <p:sp>
        <p:nvSpPr>
          <p:cNvPr id="10" name="Title 1">
            <a:extLst>
              <a:ext uri="{FF2B5EF4-FFF2-40B4-BE49-F238E27FC236}">
                <a16:creationId xmlns:a16="http://schemas.microsoft.com/office/drawing/2014/main" id="{9F95277A-5631-43FD-8D31-D98728372BEA}"/>
              </a:ext>
            </a:extLst>
          </p:cNvPr>
          <p:cNvSpPr txBox="1">
            <a:spLocks/>
          </p:cNvSpPr>
          <p:nvPr userDrawn="1"/>
        </p:nvSpPr>
        <p:spPr>
          <a:xfrm>
            <a:off x="333335" y="6359793"/>
            <a:ext cx="1911981" cy="263944"/>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GB" sz="1800" b="1" i="0" kern="1200" baseline="0" dirty="0">
                <a:solidFill>
                  <a:srgbClr val="567483"/>
                </a:solidFill>
                <a:latin typeface="+mn-lt"/>
                <a:ea typeface="Roboto Light" panose="02000000000000000000" pitchFamily="2" charset="0"/>
                <a:cs typeface="Aharoni" panose="020B0604020202020204" pitchFamily="2" charset="-79"/>
              </a:defRPr>
            </a:lvl1pPr>
          </a:lstStyle>
          <a:p>
            <a:r>
              <a:rPr lang="en-GB" sz="900" b="0" i="1" dirty="0">
                <a:solidFill>
                  <a:schemeClr val="bg1"/>
                </a:solidFill>
              </a:rPr>
              <a:t>Nissan Leaf</a:t>
            </a:r>
          </a:p>
        </p:txBody>
      </p:sp>
      <p:sp>
        <p:nvSpPr>
          <p:cNvPr id="14" name="Text Placeholder 13">
            <a:extLst>
              <a:ext uri="{FF2B5EF4-FFF2-40B4-BE49-F238E27FC236}">
                <a16:creationId xmlns:a16="http://schemas.microsoft.com/office/drawing/2014/main" id="{49775ECD-71E1-420C-A367-227228E75493}"/>
              </a:ext>
            </a:extLst>
          </p:cNvPr>
          <p:cNvSpPr>
            <a:spLocks noGrp="1"/>
          </p:cNvSpPr>
          <p:nvPr>
            <p:ph type="body" sz="quarter" idx="10" hasCustomPrompt="1"/>
          </p:nvPr>
        </p:nvSpPr>
        <p:spPr>
          <a:xfrm>
            <a:off x="6710086" y="447675"/>
            <a:ext cx="5053288" cy="2731361"/>
          </a:xfrm>
          <a:prstGeom prst="rect">
            <a:avLst/>
          </a:prstGeom>
        </p:spPr>
        <p:txBody>
          <a:bodyPr anchor="b" anchorCtr="0"/>
          <a:lstStyle>
            <a:lvl1pPr marL="0" indent="0">
              <a:lnSpc>
                <a:spcPts val="4200"/>
              </a:lnSpc>
              <a:spcBef>
                <a:spcPts val="0"/>
              </a:spcBef>
              <a:buNone/>
              <a:defRPr sz="3900">
                <a:solidFill>
                  <a:schemeClr val="bg1"/>
                </a:solidFill>
              </a:defRPr>
            </a:lvl1pPr>
          </a:lstStyle>
          <a:p>
            <a:pPr lvl="0"/>
            <a:br>
              <a:rPr lang="en-US" dirty="0"/>
            </a:br>
            <a:r>
              <a:rPr lang="en-US" dirty="0"/>
              <a:t>Presentation title</a:t>
            </a:r>
          </a:p>
        </p:txBody>
      </p:sp>
      <p:sp>
        <p:nvSpPr>
          <p:cNvPr id="16" name="Text Placeholder 15">
            <a:extLst>
              <a:ext uri="{FF2B5EF4-FFF2-40B4-BE49-F238E27FC236}">
                <a16:creationId xmlns:a16="http://schemas.microsoft.com/office/drawing/2014/main" id="{4A84AE98-7917-4111-A1F1-5AF046C3BBCD}"/>
              </a:ext>
            </a:extLst>
          </p:cNvPr>
          <p:cNvSpPr>
            <a:spLocks noGrp="1"/>
          </p:cNvSpPr>
          <p:nvPr>
            <p:ph type="body" sz="quarter" idx="11" hasCustomPrompt="1"/>
          </p:nvPr>
        </p:nvSpPr>
        <p:spPr>
          <a:xfrm>
            <a:off x="6710363" y="3494434"/>
            <a:ext cx="5053011" cy="1353791"/>
          </a:xfrm>
          <a:prstGeom prst="rect">
            <a:avLst/>
          </a:prstGeom>
        </p:spPr>
        <p:txBody>
          <a:bodyPr/>
          <a:lstStyle>
            <a:lvl1pPr marL="0" indent="0">
              <a:lnSpc>
                <a:spcPts val="2200"/>
              </a:lnSpc>
              <a:spcBef>
                <a:spcPts val="0"/>
              </a:spcBef>
              <a:buNone/>
              <a:defRPr sz="1800">
                <a:solidFill>
                  <a:schemeClr val="bg1"/>
                </a:solidFill>
              </a:defRPr>
            </a:lvl1pPr>
          </a:lstStyle>
          <a:p>
            <a:pPr lvl="0"/>
            <a:r>
              <a:rPr lang="en-US" dirty="0"/>
              <a:t>Name</a:t>
            </a:r>
            <a:br>
              <a:rPr lang="en-US" dirty="0"/>
            </a:br>
            <a:r>
              <a:rPr lang="en-US"/>
              <a:t>Job Title</a:t>
            </a:r>
            <a:br>
              <a:rPr lang="en-US" dirty="0"/>
            </a:br>
            <a:r>
              <a:rPr lang="en-US" dirty="0"/>
              <a:t>Month 2019</a:t>
            </a:r>
            <a:endParaRPr lang="en-GB" dirty="0"/>
          </a:p>
        </p:txBody>
      </p:sp>
      <p:pic>
        <p:nvPicPr>
          <p:cNvPr id="3" name="Picture 2" descr="A close up of a logo&#10;&#10;Description automatically generated">
            <a:extLst>
              <a:ext uri="{FF2B5EF4-FFF2-40B4-BE49-F238E27FC236}">
                <a16:creationId xmlns:a16="http://schemas.microsoft.com/office/drawing/2014/main" id="{B9D54956-B7CB-6047-BD0D-F74AE6ADBE7A}"/>
              </a:ext>
            </a:extLst>
          </p:cNvPr>
          <p:cNvPicPr>
            <a:picLocks noChangeAspect="1"/>
          </p:cNvPicPr>
          <p:nvPr userDrawn="1"/>
        </p:nvPicPr>
        <p:blipFill>
          <a:blip r:embed="rId3"/>
          <a:stretch>
            <a:fillRect/>
          </a:stretch>
        </p:blipFill>
        <p:spPr>
          <a:xfrm>
            <a:off x="6669744" y="5822575"/>
            <a:ext cx="3876823" cy="666329"/>
          </a:xfrm>
          <a:prstGeom prst="rect">
            <a:avLst/>
          </a:prstGeom>
        </p:spPr>
      </p:pic>
    </p:spTree>
    <p:extLst>
      <p:ext uri="{BB962C8B-B14F-4D97-AF65-F5344CB8AC3E}">
        <p14:creationId xmlns:p14="http://schemas.microsoft.com/office/powerpoint/2010/main" val="152367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ue breaker">
    <p:bg>
      <p:bgPr>
        <a:solidFill>
          <a:schemeClr val="accent4"/>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70418F4-1B4A-4D67-BB47-1E7A945A106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811845"/>
            <a:ext cx="2647664" cy="2939034"/>
          </a:xfrm>
          <a:prstGeom prst="rect">
            <a:avLst/>
          </a:prstGeom>
        </p:spPr>
      </p:pic>
      <p:sp>
        <p:nvSpPr>
          <p:cNvPr id="5" name="Text Placeholder 2">
            <a:extLst>
              <a:ext uri="{FF2B5EF4-FFF2-40B4-BE49-F238E27FC236}">
                <a16:creationId xmlns:a16="http://schemas.microsoft.com/office/drawing/2014/main" id="{8E622F8D-506E-4F9A-8554-EC2426AF8DEF}"/>
              </a:ext>
            </a:extLst>
          </p:cNvPr>
          <p:cNvSpPr>
            <a:spLocks noGrp="1"/>
          </p:cNvSpPr>
          <p:nvPr>
            <p:ph type="body" sz="quarter" idx="12" hasCustomPrompt="1"/>
          </p:nvPr>
        </p:nvSpPr>
        <p:spPr>
          <a:xfrm>
            <a:off x="3089275" y="1691005"/>
            <a:ext cx="8493125" cy="2891155"/>
          </a:xfrm>
          <a:prstGeom prst="rect">
            <a:avLst/>
          </a:prstGeom>
        </p:spPr>
        <p:txBody>
          <a:bodyPr anchor="ctr" anchorCtr="0"/>
          <a:lstStyle>
            <a:lvl1pPr marL="0" indent="0">
              <a:lnSpc>
                <a:spcPts val="4200"/>
              </a:lnSpc>
              <a:spcBef>
                <a:spcPts val="0"/>
              </a:spcBef>
              <a:buNone/>
              <a:defRPr sz="3900">
                <a:solidFill>
                  <a:schemeClr val="bg1"/>
                </a:solidFill>
              </a:defRPr>
            </a:lvl1pPr>
          </a:lstStyle>
          <a:p>
            <a:pPr lvl="0"/>
            <a:r>
              <a:rPr lang="en-US" dirty="0"/>
              <a:t>Breaker text</a:t>
            </a:r>
            <a:endParaRPr lang="en-GB" dirty="0"/>
          </a:p>
        </p:txBody>
      </p:sp>
    </p:spTree>
    <p:extLst>
      <p:ext uri="{BB962C8B-B14F-4D97-AF65-F5344CB8AC3E}">
        <p14:creationId xmlns:p14="http://schemas.microsoft.com/office/powerpoint/2010/main" val="161534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ue breaker">
    <p:bg>
      <p:bgPr>
        <a:solidFill>
          <a:schemeClr val="accent4"/>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70418F4-1B4A-4D67-BB47-1E7A945A106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811845"/>
            <a:ext cx="2647664" cy="2939034"/>
          </a:xfrm>
          <a:prstGeom prst="rect">
            <a:avLst/>
          </a:prstGeom>
        </p:spPr>
      </p:pic>
      <p:sp>
        <p:nvSpPr>
          <p:cNvPr id="5" name="Text Placeholder 2">
            <a:extLst>
              <a:ext uri="{FF2B5EF4-FFF2-40B4-BE49-F238E27FC236}">
                <a16:creationId xmlns:a16="http://schemas.microsoft.com/office/drawing/2014/main" id="{8E622F8D-506E-4F9A-8554-EC2426AF8DEF}"/>
              </a:ext>
            </a:extLst>
          </p:cNvPr>
          <p:cNvSpPr>
            <a:spLocks noGrp="1"/>
          </p:cNvSpPr>
          <p:nvPr>
            <p:ph type="body" sz="quarter" idx="12"/>
          </p:nvPr>
        </p:nvSpPr>
        <p:spPr>
          <a:xfrm>
            <a:off x="3089275" y="1691005"/>
            <a:ext cx="8493125" cy="2891155"/>
          </a:xfrm>
          <a:prstGeom prst="rect">
            <a:avLst/>
          </a:prstGeom>
        </p:spPr>
        <p:txBody>
          <a:bodyPr anchor="ctr" anchorCtr="0"/>
          <a:lstStyle>
            <a:lvl1pPr marL="0" indent="0">
              <a:lnSpc>
                <a:spcPts val="4200"/>
              </a:lnSpc>
              <a:spcBef>
                <a:spcPts val="0"/>
              </a:spcBef>
              <a:buNone/>
              <a:defRPr sz="3900">
                <a:solidFill>
                  <a:schemeClr val="bg1"/>
                </a:solidFill>
              </a:defRPr>
            </a:lvl1pPr>
          </a:lstStyle>
          <a:p>
            <a:pPr lvl="0"/>
            <a:r>
              <a:rPr lang="en-US"/>
              <a:t>Click to edit Master text styles</a:t>
            </a:r>
          </a:p>
        </p:txBody>
      </p:sp>
      <p:pic>
        <p:nvPicPr>
          <p:cNvPr id="6" name="Picture 5">
            <a:extLst>
              <a:ext uri="{FF2B5EF4-FFF2-40B4-BE49-F238E27FC236}">
                <a16:creationId xmlns:a16="http://schemas.microsoft.com/office/drawing/2014/main" id="{BD69A088-28E2-1847-B93F-375F765005FD}"/>
              </a:ext>
            </a:extLst>
          </p:cNvPr>
          <p:cNvPicPr>
            <a:picLocks noChangeAspect="1"/>
          </p:cNvPicPr>
          <p:nvPr userDrawn="1"/>
        </p:nvPicPr>
        <p:blipFill>
          <a:blip r:embed="rId4"/>
          <a:stretch>
            <a:fillRect/>
          </a:stretch>
        </p:blipFill>
        <p:spPr>
          <a:xfrm>
            <a:off x="438158" y="5983889"/>
            <a:ext cx="3842021" cy="528719"/>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6AD09A6E-D9D6-3048-AC18-FA2240E80C4E}"/>
              </a:ext>
            </a:extLst>
          </p:cNvPr>
          <p:cNvPicPr>
            <a:picLocks noChangeAspect="1"/>
          </p:cNvPicPr>
          <p:nvPr userDrawn="1"/>
        </p:nvPicPr>
        <p:blipFill>
          <a:blip r:embed="rId5"/>
          <a:stretch>
            <a:fillRect/>
          </a:stretch>
        </p:blipFill>
        <p:spPr>
          <a:xfrm>
            <a:off x="8918847" y="5983889"/>
            <a:ext cx="2663553" cy="506023"/>
          </a:xfrm>
          <a:prstGeom prst="rect">
            <a:avLst/>
          </a:prstGeom>
        </p:spPr>
      </p:pic>
      <p:sp>
        <p:nvSpPr>
          <p:cNvPr id="8" name="Rectangle 7">
            <a:extLst>
              <a:ext uri="{FF2B5EF4-FFF2-40B4-BE49-F238E27FC236}">
                <a16:creationId xmlns:a16="http://schemas.microsoft.com/office/drawing/2014/main" id="{2079584C-BC03-E347-A371-B26D4DB812FC}"/>
              </a:ext>
            </a:extLst>
          </p:cNvPr>
          <p:cNvSpPr/>
          <p:nvPr userDrawn="1"/>
        </p:nvSpPr>
        <p:spPr>
          <a:xfrm>
            <a:off x="0" y="5983889"/>
            <a:ext cx="12192000" cy="87411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descr="A close up of a logo&#10;&#10;Description automatically generated">
            <a:extLst>
              <a:ext uri="{FF2B5EF4-FFF2-40B4-BE49-F238E27FC236}">
                <a16:creationId xmlns:a16="http://schemas.microsoft.com/office/drawing/2014/main" id="{AE82A6BF-1C8F-E443-9F84-B9C26EA2473B}"/>
              </a:ext>
            </a:extLst>
          </p:cNvPr>
          <p:cNvPicPr>
            <a:picLocks noChangeAspect="1"/>
          </p:cNvPicPr>
          <p:nvPr userDrawn="1"/>
        </p:nvPicPr>
        <p:blipFill>
          <a:blip r:embed="rId6"/>
          <a:stretch>
            <a:fillRect/>
          </a:stretch>
        </p:blipFill>
        <p:spPr>
          <a:xfrm>
            <a:off x="438157" y="6199467"/>
            <a:ext cx="3017737" cy="518673"/>
          </a:xfrm>
          <a:prstGeom prst="rect">
            <a:avLst/>
          </a:prstGeom>
        </p:spPr>
      </p:pic>
      <p:pic>
        <p:nvPicPr>
          <p:cNvPr id="9" name="Picture 8" descr="Graphical user interface, application&#10;&#10;Description automatically generated with medium confidence">
            <a:extLst>
              <a:ext uri="{FF2B5EF4-FFF2-40B4-BE49-F238E27FC236}">
                <a16:creationId xmlns:a16="http://schemas.microsoft.com/office/drawing/2014/main" id="{ABAEC72A-CD19-4C0B-A942-986D17DD7F20}"/>
              </a:ext>
            </a:extLst>
          </p:cNvPr>
          <p:cNvPicPr>
            <a:picLocks noChangeAspect="1"/>
          </p:cNvPicPr>
          <p:nvPr userDrawn="1"/>
        </p:nvPicPr>
        <p:blipFill>
          <a:blip r:embed="rId7"/>
          <a:stretch>
            <a:fillRect/>
          </a:stretch>
        </p:blipFill>
        <p:spPr>
          <a:xfrm>
            <a:off x="9906965" y="6021353"/>
            <a:ext cx="2005063" cy="836645"/>
          </a:xfrm>
          <a:prstGeom prst="rect">
            <a:avLst/>
          </a:prstGeom>
        </p:spPr>
      </p:pic>
    </p:spTree>
    <p:extLst>
      <p:ext uri="{BB962C8B-B14F-4D97-AF65-F5344CB8AC3E}">
        <p14:creationId xmlns:p14="http://schemas.microsoft.com/office/powerpoint/2010/main" val="257046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tandard pag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B07126-3067-457B-8156-F29B0DCCBCC5}"/>
              </a:ext>
            </a:extLst>
          </p:cNvPr>
          <p:cNvSpPr>
            <a:spLocks noGrp="1"/>
          </p:cNvSpPr>
          <p:nvPr>
            <p:ph sz="quarter" idx="21" hasCustomPrompt="1"/>
          </p:nvPr>
        </p:nvSpPr>
        <p:spPr>
          <a:xfrm>
            <a:off x="472440" y="1239520"/>
            <a:ext cx="11138400" cy="5253353"/>
          </a:xfrm>
          <a:prstGeom prst="rect">
            <a:avLst/>
          </a:prstGeom>
        </p:spPr>
        <p:txBody>
          <a:bodyPr/>
          <a:lstStyle>
            <a:lvl1pPr marL="0" indent="0">
              <a:buNone/>
              <a:defRPr/>
            </a:lvl1pPr>
          </a:lstStyle>
          <a:p>
            <a:pPr lvl="0"/>
            <a:r>
              <a:rPr lang="en-GB"/>
              <a:t> </a:t>
            </a:r>
          </a:p>
        </p:txBody>
      </p:sp>
      <p:sp>
        <p:nvSpPr>
          <p:cNvPr id="2" name="Title 1">
            <a:extLst>
              <a:ext uri="{FF2B5EF4-FFF2-40B4-BE49-F238E27FC236}">
                <a16:creationId xmlns:a16="http://schemas.microsoft.com/office/drawing/2014/main" id="{48139AA5-1B19-4AFA-AC89-8C4950898C62}"/>
              </a:ext>
            </a:extLst>
          </p:cNvPr>
          <p:cNvSpPr>
            <a:spLocks noGrp="1"/>
          </p:cNvSpPr>
          <p:nvPr>
            <p:ph type="title"/>
          </p:nvPr>
        </p:nvSpPr>
        <p:spPr>
          <a:xfrm>
            <a:off x="472440" y="365126"/>
            <a:ext cx="10515600" cy="540000"/>
          </a:xfrm>
        </p:spPr>
        <p:txBody>
          <a:bodyPr/>
          <a:lstStyle/>
          <a:p>
            <a:r>
              <a:rPr lang="en-US"/>
              <a:t>Click to edit Master title style</a:t>
            </a:r>
            <a:endParaRPr lang="en-GB"/>
          </a:p>
        </p:txBody>
      </p:sp>
      <p:sp>
        <p:nvSpPr>
          <p:cNvPr id="7" name="Slide Number Placeholder 3">
            <a:extLst>
              <a:ext uri="{FF2B5EF4-FFF2-40B4-BE49-F238E27FC236}">
                <a16:creationId xmlns:a16="http://schemas.microsoft.com/office/drawing/2014/main" id="{5ACB819A-A468-48D6-B34A-78C8878CA360}"/>
              </a:ext>
            </a:extLst>
          </p:cNvPr>
          <p:cNvSpPr>
            <a:spLocks noGrp="1"/>
          </p:cNvSpPr>
          <p:nvPr>
            <p:ph type="sldNum" sz="quarter" idx="11"/>
          </p:nvPr>
        </p:nvSpPr>
        <p:spPr>
          <a:xfrm>
            <a:off x="10590401" y="6176963"/>
            <a:ext cx="1018972" cy="365125"/>
          </a:xfrm>
          <a:prstGeom prst="rect">
            <a:avLst/>
          </a:prstGeom>
          <a:noFill/>
        </p:spPr>
        <p:txBody>
          <a:bodyPr lIns="0" rIns="0"/>
          <a:lstStyle>
            <a:lvl1pPr>
              <a:defRPr>
                <a:solidFill>
                  <a:srgbClr val="19266B"/>
                </a:solidFill>
              </a:defRPr>
            </a:lvl1pPr>
          </a:lstStyle>
          <a:p>
            <a:pPr algn="r"/>
            <a:fld id="{4C9EA7EF-1E99-714F-B517-07B09FA20797}" type="slidenum">
              <a:rPr lang="en-US" b="0" smtClean="0">
                <a:solidFill>
                  <a:schemeClr val="accent1"/>
                </a:solidFill>
                <a:latin typeface="Calibri Regular" panose="020F0502020204030204" pitchFamily="34" charset="0"/>
              </a:rPr>
              <a:pPr algn="r"/>
              <a:t>‹#›</a:t>
            </a:fld>
            <a:endParaRPr lang="en-US" b="0">
              <a:solidFill>
                <a:schemeClr val="accent1"/>
              </a:solidFill>
              <a:latin typeface="Calibri Regular" panose="020F0502020204030204" pitchFamily="34" charset="0"/>
            </a:endParaRPr>
          </a:p>
        </p:txBody>
      </p:sp>
      <p:pic>
        <p:nvPicPr>
          <p:cNvPr id="15" name="Graphic 14">
            <a:extLst>
              <a:ext uri="{FF2B5EF4-FFF2-40B4-BE49-F238E27FC236}">
                <a16:creationId xmlns:a16="http://schemas.microsoft.com/office/drawing/2014/main" id="{CBC1691C-94D3-4D77-A8BA-C825ED5A9B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74532" y="365126"/>
            <a:ext cx="576000" cy="576000"/>
          </a:xfrm>
          <a:prstGeom prst="rect">
            <a:avLst/>
          </a:prstGeom>
        </p:spPr>
      </p:pic>
    </p:spTree>
    <p:extLst>
      <p:ext uri="{BB962C8B-B14F-4D97-AF65-F5344CB8AC3E}">
        <p14:creationId xmlns:p14="http://schemas.microsoft.com/office/powerpoint/2010/main" val="339594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 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F0846A-1A4F-418F-988B-5C42634FC489}"/>
              </a:ext>
            </a:extLst>
          </p:cNvPr>
          <p:cNvSpPr/>
          <p:nvPr/>
        </p:nvSpPr>
        <p:spPr>
          <a:xfrm>
            <a:off x="1951570" y="5735643"/>
            <a:ext cx="8464551" cy="9858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ECD3990B-3192-4102-A683-F9969551CC63}"/>
              </a:ext>
            </a:extLst>
          </p:cNvPr>
          <p:cNvSpPr>
            <a:spLocks noGrp="1"/>
          </p:cNvSpPr>
          <p:nvPr>
            <p:ph type="dt" sz="half" idx="10"/>
          </p:nvPr>
        </p:nvSpPr>
        <p:spPr/>
        <p:txBody>
          <a:bodyPr/>
          <a:lstStyle>
            <a:lvl1pPr>
              <a:defRPr/>
            </a:lvl1pPr>
          </a:lstStyle>
          <a:p>
            <a:fld id="{C31C3F5E-0A67-4812-B699-7F787E98A0D1}" type="datetimeFigureOut">
              <a:rPr lang="en-GB" smtClean="0"/>
              <a:t>13/04/2023</a:t>
            </a:fld>
            <a:endParaRPr lang="en-GB"/>
          </a:p>
        </p:txBody>
      </p:sp>
      <p:sp>
        <p:nvSpPr>
          <p:cNvPr id="6" name="Footer Placeholder 4">
            <a:extLst>
              <a:ext uri="{FF2B5EF4-FFF2-40B4-BE49-F238E27FC236}">
                <a16:creationId xmlns:a16="http://schemas.microsoft.com/office/drawing/2014/main" id="{271D545E-3B50-423B-9CA1-E902EA0A2A1C}"/>
              </a:ext>
            </a:extLst>
          </p:cNvPr>
          <p:cNvSpPr>
            <a:spLocks noGrp="1"/>
          </p:cNvSpPr>
          <p:nvPr>
            <p:ph type="ftr" sz="quarter" idx="11"/>
          </p:nvPr>
        </p:nvSpPr>
        <p:spPr/>
        <p:txBody>
          <a:bodyPr/>
          <a:lstStyle>
            <a:lvl1pPr>
              <a:defRPr/>
            </a:lvl1pPr>
          </a:lstStyle>
          <a:p>
            <a:endParaRPr lang="en-GB"/>
          </a:p>
        </p:txBody>
      </p:sp>
      <p:sp>
        <p:nvSpPr>
          <p:cNvPr id="7" name="Slide Number Placeholder 5">
            <a:extLst>
              <a:ext uri="{FF2B5EF4-FFF2-40B4-BE49-F238E27FC236}">
                <a16:creationId xmlns:a16="http://schemas.microsoft.com/office/drawing/2014/main" id="{0E7A05AB-D87C-4149-B37F-E5FC7E4D6C9C}"/>
              </a:ext>
            </a:extLst>
          </p:cNvPr>
          <p:cNvSpPr>
            <a:spLocks noGrp="1"/>
          </p:cNvSpPr>
          <p:nvPr>
            <p:ph type="sldNum" sz="quarter" idx="12"/>
          </p:nvPr>
        </p:nvSpPr>
        <p:spPr/>
        <p:txBody>
          <a:bodyPr/>
          <a:lstStyle>
            <a:lvl1pPr>
              <a:defRPr/>
            </a:lvl1pPr>
          </a:lstStyle>
          <a:p>
            <a:fld id="{C7442401-FDAF-4948-A89F-D68ECD5FB904}" type="slidenum">
              <a:rPr lang="en-GB" smtClean="0"/>
              <a:t>‹#›</a:t>
            </a:fld>
            <a:endParaRPr lang="en-GB"/>
          </a:p>
        </p:txBody>
      </p:sp>
    </p:spTree>
    <p:extLst>
      <p:ext uri="{BB962C8B-B14F-4D97-AF65-F5344CB8AC3E}">
        <p14:creationId xmlns:p14="http://schemas.microsoft.com/office/powerpoint/2010/main" val="343543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 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D518F57-E674-4DC9-BC0E-7D774CBD9777}"/>
              </a:ext>
            </a:extLst>
          </p:cNvPr>
          <p:cNvSpPr/>
          <p:nvPr/>
        </p:nvSpPr>
        <p:spPr>
          <a:xfrm>
            <a:off x="1951570" y="5735643"/>
            <a:ext cx="8464551" cy="9858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8"/>
            <a:ext cx="5156200" cy="3907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825628"/>
            <a:ext cx="5156200" cy="3907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Date Placeholder 4">
            <a:extLst>
              <a:ext uri="{FF2B5EF4-FFF2-40B4-BE49-F238E27FC236}">
                <a16:creationId xmlns:a16="http://schemas.microsoft.com/office/drawing/2014/main" id="{28E45453-3E65-4390-A84B-FCA4105343E6}"/>
              </a:ext>
            </a:extLst>
          </p:cNvPr>
          <p:cNvSpPr>
            <a:spLocks noGrp="1"/>
          </p:cNvSpPr>
          <p:nvPr>
            <p:ph type="dt" sz="half" idx="10"/>
          </p:nvPr>
        </p:nvSpPr>
        <p:spPr/>
        <p:txBody>
          <a:bodyPr/>
          <a:lstStyle>
            <a:lvl1pPr>
              <a:defRPr/>
            </a:lvl1pPr>
          </a:lstStyle>
          <a:p>
            <a:fld id="{C31C3F5E-0A67-4812-B699-7F787E98A0D1}" type="datetimeFigureOut">
              <a:rPr lang="en-GB" smtClean="0"/>
              <a:t>13/04/2023</a:t>
            </a:fld>
            <a:endParaRPr lang="en-GB"/>
          </a:p>
        </p:txBody>
      </p:sp>
      <p:sp>
        <p:nvSpPr>
          <p:cNvPr id="7" name="Footer Placeholder 5">
            <a:extLst>
              <a:ext uri="{FF2B5EF4-FFF2-40B4-BE49-F238E27FC236}">
                <a16:creationId xmlns:a16="http://schemas.microsoft.com/office/drawing/2014/main" id="{655CD682-0DCC-4BAE-AC0F-EBA100259BEA}"/>
              </a:ext>
            </a:extLst>
          </p:cNvPr>
          <p:cNvSpPr>
            <a:spLocks noGrp="1"/>
          </p:cNvSpPr>
          <p:nvPr>
            <p:ph type="ftr" sz="quarter" idx="11"/>
          </p:nvPr>
        </p:nvSpPr>
        <p:spPr/>
        <p:txBody>
          <a:bodyPr/>
          <a:lstStyle>
            <a:lvl1pPr>
              <a:defRPr/>
            </a:lvl1pPr>
          </a:lstStyle>
          <a:p>
            <a:endParaRPr lang="en-GB"/>
          </a:p>
        </p:txBody>
      </p:sp>
      <p:sp>
        <p:nvSpPr>
          <p:cNvPr id="8" name="Slide Number Placeholder 6">
            <a:extLst>
              <a:ext uri="{FF2B5EF4-FFF2-40B4-BE49-F238E27FC236}">
                <a16:creationId xmlns:a16="http://schemas.microsoft.com/office/drawing/2014/main" id="{A05F911F-D3D2-4BDA-9D26-2CBD26D5C3EF}"/>
              </a:ext>
            </a:extLst>
          </p:cNvPr>
          <p:cNvSpPr>
            <a:spLocks noGrp="1"/>
          </p:cNvSpPr>
          <p:nvPr>
            <p:ph type="sldNum" sz="quarter" idx="12"/>
          </p:nvPr>
        </p:nvSpPr>
        <p:spPr/>
        <p:txBody>
          <a:bodyPr/>
          <a:lstStyle>
            <a:lvl1pPr>
              <a:defRPr/>
            </a:lvl1pPr>
          </a:lstStyle>
          <a:p>
            <a:fld id="{C7442401-FDAF-4948-A89F-D68ECD5FB904}" type="slidenum">
              <a:rPr lang="en-GB" smtClean="0"/>
              <a:t>‹#›</a:t>
            </a:fld>
            <a:endParaRPr lang="en-GB"/>
          </a:p>
        </p:txBody>
      </p:sp>
    </p:spTree>
    <p:extLst>
      <p:ext uri="{BB962C8B-B14F-4D97-AF65-F5344CB8AC3E}">
        <p14:creationId xmlns:p14="http://schemas.microsoft.com/office/powerpoint/2010/main" val="154130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ag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63F4C76-AF7E-4E5D-B1D1-1176A011A796}"/>
              </a:ext>
            </a:extLst>
          </p:cNvPr>
          <p:cNvSpPr>
            <a:spLocks noGrp="1"/>
          </p:cNvSpPr>
          <p:nvPr>
            <p:ph sz="quarter" idx="23"/>
          </p:nvPr>
        </p:nvSpPr>
        <p:spPr>
          <a:xfrm>
            <a:off x="467136" y="1239521"/>
            <a:ext cx="11211784" cy="52533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EE59FA2B-6139-4417-8BE3-F9E34BB1A51A}"/>
              </a:ext>
            </a:extLst>
          </p:cNvPr>
          <p:cNvSpPr>
            <a:spLocks noGrp="1"/>
          </p:cNvSpPr>
          <p:nvPr>
            <p:ph type="title"/>
          </p:nvPr>
        </p:nvSpPr>
        <p:spPr>
          <a:xfrm>
            <a:off x="472440" y="365124"/>
            <a:ext cx="10515600" cy="540000"/>
          </a:xfrm>
        </p:spPr>
        <p:txBody>
          <a:bodyPr/>
          <a:lstStyle>
            <a:lvl1pPr>
              <a:defRPr>
                <a:solidFill>
                  <a:schemeClr val="accent1"/>
                </a:solidFill>
              </a:defRPr>
            </a:lvl1pPr>
          </a:lstStyle>
          <a:p>
            <a:r>
              <a:rPr lang="en-US"/>
              <a:t>Click to edit Master title style</a:t>
            </a:r>
            <a:endParaRPr lang="en-GB" dirty="0"/>
          </a:p>
        </p:txBody>
      </p:sp>
      <p:pic>
        <p:nvPicPr>
          <p:cNvPr id="15" name="Graphic 14">
            <a:extLst>
              <a:ext uri="{FF2B5EF4-FFF2-40B4-BE49-F238E27FC236}">
                <a16:creationId xmlns:a16="http://schemas.microsoft.com/office/drawing/2014/main" id="{143A153C-2D0D-432B-AA87-4CEC5BCD82F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74532" y="365126"/>
            <a:ext cx="576000" cy="576000"/>
          </a:xfrm>
          <a:prstGeom prst="rect">
            <a:avLst/>
          </a:prstGeom>
        </p:spPr>
      </p:pic>
      <p:sp>
        <p:nvSpPr>
          <p:cNvPr id="4" name="Slide Number Placeholder 3">
            <a:extLst>
              <a:ext uri="{FF2B5EF4-FFF2-40B4-BE49-F238E27FC236}">
                <a16:creationId xmlns:a16="http://schemas.microsoft.com/office/drawing/2014/main" id="{17A6F259-C0BE-4EFF-9017-43D6A556E32A}"/>
              </a:ext>
            </a:extLst>
          </p:cNvPr>
          <p:cNvSpPr>
            <a:spLocks noGrp="1"/>
          </p:cNvSpPr>
          <p:nvPr>
            <p:ph type="sldNum" sz="quarter" idx="24"/>
          </p:nvPr>
        </p:nvSpPr>
        <p:spPr/>
        <p:txBody>
          <a:bodyPr/>
          <a:lstStyle/>
          <a:p>
            <a:fld id="{41C5A579-CF16-4B3F-828F-FC681546EC15}" type="slidenum">
              <a:rPr lang="en-GB" smtClean="0"/>
              <a:pPr/>
              <a:t>‹#›</a:t>
            </a:fld>
            <a:endParaRPr lang="en-GB" dirty="0"/>
          </a:p>
        </p:txBody>
      </p:sp>
    </p:spTree>
    <p:extLst>
      <p:ext uri="{BB962C8B-B14F-4D97-AF65-F5344CB8AC3E}">
        <p14:creationId xmlns:p14="http://schemas.microsoft.com/office/powerpoint/2010/main" val="90815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age - 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FA2B-6139-4417-8BE3-F9E34BB1A51A}"/>
              </a:ext>
            </a:extLst>
          </p:cNvPr>
          <p:cNvSpPr>
            <a:spLocks noGrp="1"/>
          </p:cNvSpPr>
          <p:nvPr>
            <p:ph type="title"/>
          </p:nvPr>
        </p:nvSpPr>
        <p:spPr>
          <a:xfrm>
            <a:off x="472440" y="365124"/>
            <a:ext cx="10515600" cy="540000"/>
          </a:xfrm>
        </p:spPr>
        <p:txBody>
          <a:bodyPr/>
          <a:lstStyle>
            <a:lvl1pPr>
              <a:defRPr>
                <a:solidFill>
                  <a:schemeClr val="accent1"/>
                </a:solidFill>
              </a:defRPr>
            </a:lvl1pPr>
          </a:lstStyle>
          <a:p>
            <a:r>
              <a:rPr lang="en-US"/>
              <a:t>Click to edit Master title style</a:t>
            </a:r>
            <a:endParaRPr lang="en-GB" dirty="0"/>
          </a:p>
        </p:txBody>
      </p:sp>
      <p:sp>
        <p:nvSpPr>
          <p:cNvPr id="18" name="Text Placeholder 6">
            <a:extLst>
              <a:ext uri="{FF2B5EF4-FFF2-40B4-BE49-F238E27FC236}">
                <a16:creationId xmlns:a16="http://schemas.microsoft.com/office/drawing/2014/main" id="{B80AF770-BB95-4234-9B72-C82FF2F3C24F}"/>
              </a:ext>
            </a:extLst>
          </p:cNvPr>
          <p:cNvSpPr>
            <a:spLocks noGrp="1"/>
          </p:cNvSpPr>
          <p:nvPr>
            <p:ph type="body" sz="quarter" idx="20" hasCustomPrompt="1"/>
          </p:nvPr>
        </p:nvSpPr>
        <p:spPr>
          <a:xfrm>
            <a:off x="468604" y="1239520"/>
            <a:ext cx="11210316" cy="561975"/>
          </a:xfrm>
          <a:prstGeom prst="rect">
            <a:avLst/>
          </a:prstGeom>
        </p:spPr>
        <p:txBody>
          <a:bodyPr/>
          <a:lstStyle>
            <a:lvl1pPr marL="0" indent="0">
              <a:lnSpc>
                <a:spcPct val="100000"/>
              </a:lnSpc>
              <a:spcBef>
                <a:spcPts val="0"/>
              </a:spcBef>
              <a:spcAft>
                <a:spcPts val="1400"/>
              </a:spcAft>
              <a:buFontTx/>
              <a:buNone/>
              <a:defRPr sz="2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text</a:t>
            </a:r>
          </a:p>
        </p:txBody>
      </p:sp>
      <p:pic>
        <p:nvPicPr>
          <p:cNvPr id="15" name="Graphic 14">
            <a:extLst>
              <a:ext uri="{FF2B5EF4-FFF2-40B4-BE49-F238E27FC236}">
                <a16:creationId xmlns:a16="http://schemas.microsoft.com/office/drawing/2014/main" id="{143A153C-2D0D-432B-AA87-4CEC5BCD82F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74532" y="365126"/>
            <a:ext cx="576000" cy="576000"/>
          </a:xfrm>
          <a:prstGeom prst="rect">
            <a:avLst/>
          </a:prstGeom>
        </p:spPr>
      </p:pic>
      <p:sp>
        <p:nvSpPr>
          <p:cNvPr id="6" name="Content Placeholder 5">
            <a:extLst>
              <a:ext uri="{FF2B5EF4-FFF2-40B4-BE49-F238E27FC236}">
                <a16:creationId xmlns:a16="http://schemas.microsoft.com/office/drawing/2014/main" id="{49D1298A-B090-4EEE-ABD9-2D9222767B18}"/>
              </a:ext>
            </a:extLst>
          </p:cNvPr>
          <p:cNvSpPr>
            <a:spLocks noGrp="1"/>
          </p:cNvSpPr>
          <p:nvPr>
            <p:ph sz="quarter" idx="23"/>
          </p:nvPr>
        </p:nvSpPr>
        <p:spPr>
          <a:xfrm>
            <a:off x="472438" y="1801495"/>
            <a:ext cx="11206482" cy="46092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Slide Number Placeholder 2">
            <a:extLst>
              <a:ext uri="{FF2B5EF4-FFF2-40B4-BE49-F238E27FC236}">
                <a16:creationId xmlns:a16="http://schemas.microsoft.com/office/drawing/2014/main" id="{5F9F0A9F-E325-4793-9F39-2D55CA4F215D}"/>
              </a:ext>
            </a:extLst>
          </p:cNvPr>
          <p:cNvSpPr>
            <a:spLocks noGrp="1"/>
          </p:cNvSpPr>
          <p:nvPr>
            <p:ph type="sldNum" sz="quarter" idx="24"/>
          </p:nvPr>
        </p:nvSpPr>
        <p:spPr/>
        <p:txBody>
          <a:bodyPr/>
          <a:lstStyle/>
          <a:p>
            <a:fld id="{41C5A579-CF16-4B3F-828F-FC681546EC15}" type="slidenum">
              <a:rPr lang="en-GB" smtClean="0"/>
              <a:pPr/>
              <a:t>‹#›</a:t>
            </a:fld>
            <a:endParaRPr lang="en-GB" dirty="0"/>
          </a:p>
        </p:txBody>
      </p:sp>
    </p:spTree>
    <p:extLst>
      <p:ext uri="{BB962C8B-B14F-4D97-AF65-F5344CB8AC3E}">
        <p14:creationId xmlns:p14="http://schemas.microsoft.com/office/powerpoint/2010/main" val="330066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page - two column">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8101D14-1A4A-4FD6-85C4-DBBE8C14DDDB}"/>
              </a:ext>
            </a:extLst>
          </p:cNvPr>
          <p:cNvSpPr>
            <a:spLocks noGrp="1"/>
          </p:cNvSpPr>
          <p:nvPr>
            <p:ph sz="quarter" idx="25"/>
          </p:nvPr>
        </p:nvSpPr>
        <p:spPr>
          <a:xfrm>
            <a:off x="6196631" y="1801496"/>
            <a:ext cx="5402976" cy="4691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5">
            <a:extLst>
              <a:ext uri="{FF2B5EF4-FFF2-40B4-BE49-F238E27FC236}">
                <a16:creationId xmlns:a16="http://schemas.microsoft.com/office/drawing/2014/main" id="{AA2804C9-ECA8-4A2B-8376-B7DDE3E3E473}"/>
              </a:ext>
            </a:extLst>
          </p:cNvPr>
          <p:cNvSpPr>
            <a:spLocks noGrp="1"/>
          </p:cNvSpPr>
          <p:nvPr>
            <p:ph sz="quarter" idx="24"/>
          </p:nvPr>
        </p:nvSpPr>
        <p:spPr>
          <a:xfrm>
            <a:off x="472440" y="1801495"/>
            <a:ext cx="5412739" cy="47152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EE59FA2B-6139-4417-8BE3-F9E34BB1A51A}"/>
              </a:ext>
            </a:extLst>
          </p:cNvPr>
          <p:cNvSpPr>
            <a:spLocks noGrp="1"/>
          </p:cNvSpPr>
          <p:nvPr>
            <p:ph type="title"/>
          </p:nvPr>
        </p:nvSpPr>
        <p:spPr>
          <a:xfrm>
            <a:off x="472440" y="365124"/>
            <a:ext cx="10515600" cy="540000"/>
          </a:xfrm>
        </p:spPr>
        <p:txBody>
          <a:bodyPr/>
          <a:lstStyle>
            <a:lvl1pPr>
              <a:defRPr>
                <a:solidFill>
                  <a:schemeClr val="accent1"/>
                </a:solidFill>
              </a:defRPr>
            </a:lvl1pPr>
          </a:lstStyle>
          <a:p>
            <a:r>
              <a:rPr lang="en-US"/>
              <a:t>Click to edit Master title style</a:t>
            </a:r>
            <a:endParaRPr lang="en-GB" dirty="0"/>
          </a:p>
        </p:txBody>
      </p:sp>
      <p:sp>
        <p:nvSpPr>
          <p:cNvPr id="19" name="Text Placeholder 6">
            <a:extLst>
              <a:ext uri="{FF2B5EF4-FFF2-40B4-BE49-F238E27FC236}">
                <a16:creationId xmlns:a16="http://schemas.microsoft.com/office/drawing/2014/main" id="{5A286F2D-83B5-4B11-89E9-29B8A01265BD}"/>
              </a:ext>
            </a:extLst>
          </p:cNvPr>
          <p:cNvSpPr>
            <a:spLocks noGrp="1"/>
          </p:cNvSpPr>
          <p:nvPr>
            <p:ph type="body" sz="quarter" idx="20" hasCustomPrompt="1"/>
          </p:nvPr>
        </p:nvSpPr>
        <p:spPr>
          <a:xfrm>
            <a:off x="472440" y="1239520"/>
            <a:ext cx="5412739" cy="561975"/>
          </a:xfrm>
          <a:prstGeom prst="rect">
            <a:avLst/>
          </a:prstGeom>
        </p:spPr>
        <p:txBody>
          <a:bodyPr/>
          <a:lstStyle>
            <a:lvl1pPr marL="0" indent="0">
              <a:lnSpc>
                <a:spcPct val="100000"/>
              </a:lnSpc>
              <a:spcBef>
                <a:spcPts val="0"/>
              </a:spcBef>
              <a:spcAft>
                <a:spcPts val="1400"/>
              </a:spcAft>
              <a:buFontTx/>
              <a:buNone/>
              <a:defRPr sz="2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text</a:t>
            </a:r>
          </a:p>
        </p:txBody>
      </p:sp>
      <p:sp>
        <p:nvSpPr>
          <p:cNvPr id="20" name="Text Placeholder 6">
            <a:extLst>
              <a:ext uri="{FF2B5EF4-FFF2-40B4-BE49-F238E27FC236}">
                <a16:creationId xmlns:a16="http://schemas.microsoft.com/office/drawing/2014/main" id="{75DCE721-73EE-4583-B0E4-F0E99298C21D}"/>
              </a:ext>
            </a:extLst>
          </p:cNvPr>
          <p:cNvSpPr>
            <a:spLocks noGrp="1"/>
          </p:cNvSpPr>
          <p:nvPr>
            <p:ph type="body" sz="quarter" idx="21" hasCustomPrompt="1"/>
          </p:nvPr>
        </p:nvSpPr>
        <p:spPr>
          <a:xfrm>
            <a:off x="6196632" y="1239520"/>
            <a:ext cx="5412742" cy="561975"/>
          </a:xfrm>
          <a:prstGeom prst="rect">
            <a:avLst/>
          </a:prstGeom>
        </p:spPr>
        <p:txBody>
          <a:bodyPr/>
          <a:lstStyle>
            <a:lvl1pPr marL="0" indent="0">
              <a:lnSpc>
                <a:spcPct val="100000"/>
              </a:lnSpc>
              <a:spcBef>
                <a:spcPts val="0"/>
              </a:spcBef>
              <a:spcAft>
                <a:spcPts val="1400"/>
              </a:spcAft>
              <a:buFontTx/>
              <a:buNone/>
              <a:defRPr sz="2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text</a:t>
            </a:r>
          </a:p>
        </p:txBody>
      </p:sp>
      <p:pic>
        <p:nvPicPr>
          <p:cNvPr id="15" name="Graphic 14">
            <a:extLst>
              <a:ext uri="{FF2B5EF4-FFF2-40B4-BE49-F238E27FC236}">
                <a16:creationId xmlns:a16="http://schemas.microsoft.com/office/drawing/2014/main" id="{86BFD452-E1E4-4564-930D-50D6DF28FC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74532" y="365126"/>
            <a:ext cx="576000" cy="576000"/>
          </a:xfrm>
          <a:prstGeom prst="rect">
            <a:avLst/>
          </a:prstGeom>
        </p:spPr>
      </p:pic>
      <p:sp>
        <p:nvSpPr>
          <p:cNvPr id="3" name="Slide Number Placeholder 2">
            <a:extLst>
              <a:ext uri="{FF2B5EF4-FFF2-40B4-BE49-F238E27FC236}">
                <a16:creationId xmlns:a16="http://schemas.microsoft.com/office/drawing/2014/main" id="{E1C49942-D5BA-40B9-824F-24560EBD4353}"/>
              </a:ext>
            </a:extLst>
          </p:cNvPr>
          <p:cNvSpPr>
            <a:spLocks noGrp="1"/>
          </p:cNvSpPr>
          <p:nvPr>
            <p:ph type="sldNum" sz="quarter" idx="26"/>
          </p:nvPr>
        </p:nvSpPr>
        <p:spPr/>
        <p:txBody>
          <a:bodyPr/>
          <a:lstStyle/>
          <a:p>
            <a:fld id="{41C5A579-CF16-4B3F-828F-FC681546EC15}" type="slidenum">
              <a:rPr lang="en-GB" smtClean="0"/>
              <a:pPr/>
              <a:t>‹#›</a:t>
            </a:fld>
            <a:endParaRPr lang="en-GB" dirty="0"/>
          </a:p>
        </p:txBody>
      </p:sp>
    </p:spTree>
    <p:extLst>
      <p:ext uri="{BB962C8B-B14F-4D97-AF65-F5344CB8AC3E}">
        <p14:creationId xmlns:p14="http://schemas.microsoft.com/office/powerpoint/2010/main" val="39693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page - three colum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AA2437B-4BC7-4C58-BB18-547D3594B6A1}"/>
              </a:ext>
            </a:extLst>
          </p:cNvPr>
          <p:cNvSpPr>
            <a:spLocks noGrp="1"/>
          </p:cNvSpPr>
          <p:nvPr>
            <p:ph sz="quarter" idx="26"/>
          </p:nvPr>
        </p:nvSpPr>
        <p:spPr>
          <a:xfrm>
            <a:off x="472441" y="1801496"/>
            <a:ext cx="3452164" cy="46191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EE59FA2B-6139-4417-8BE3-F9E34BB1A51A}"/>
              </a:ext>
            </a:extLst>
          </p:cNvPr>
          <p:cNvSpPr>
            <a:spLocks noGrp="1"/>
          </p:cNvSpPr>
          <p:nvPr>
            <p:ph type="title"/>
          </p:nvPr>
        </p:nvSpPr>
        <p:spPr>
          <a:xfrm>
            <a:off x="472440" y="365124"/>
            <a:ext cx="10515600" cy="540000"/>
          </a:xfrm>
        </p:spPr>
        <p:txBody>
          <a:bodyPr/>
          <a:lstStyle>
            <a:lvl1pPr>
              <a:defRPr>
                <a:solidFill>
                  <a:schemeClr val="accent1"/>
                </a:solidFill>
              </a:defRPr>
            </a:lvl1pPr>
          </a:lstStyle>
          <a:p>
            <a:r>
              <a:rPr lang="en-US"/>
              <a:t>Click to edit Master title style</a:t>
            </a:r>
            <a:endParaRPr lang="en-GB" dirty="0"/>
          </a:p>
        </p:txBody>
      </p:sp>
      <p:sp>
        <p:nvSpPr>
          <p:cNvPr id="7" name="Text Placeholder 6">
            <a:extLst>
              <a:ext uri="{FF2B5EF4-FFF2-40B4-BE49-F238E27FC236}">
                <a16:creationId xmlns:a16="http://schemas.microsoft.com/office/drawing/2014/main" id="{0AD2D4D8-0A1B-4222-A2FA-692FB52B9CE7}"/>
              </a:ext>
            </a:extLst>
          </p:cNvPr>
          <p:cNvSpPr>
            <a:spLocks noGrp="1"/>
          </p:cNvSpPr>
          <p:nvPr userDrawn="1">
            <p:ph type="body" sz="quarter" idx="20" hasCustomPrompt="1"/>
          </p:nvPr>
        </p:nvSpPr>
        <p:spPr>
          <a:xfrm>
            <a:off x="468605" y="1239520"/>
            <a:ext cx="3456000" cy="561975"/>
          </a:xfrm>
          <a:prstGeom prst="rect">
            <a:avLst/>
          </a:prstGeom>
        </p:spPr>
        <p:txBody>
          <a:bodyPr/>
          <a:lstStyle>
            <a:lvl1pPr marL="0" indent="0">
              <a:lnSpc>
                <a:spcPct val="100000"/>
              </a:lnSpc>
              <a:spcBef>
                <a:spcPts val="0"/>
              </a:spcBef>
              <a:spcAft>
                <a:spcPts val="1400"/>
              </a:spcAft>
              <a:buFontTx/>
              <a:buNone/>
              <a:defRPr sz="2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text</a:t>
            </a:r>
          </a:p>
        </p:txBody>
      </p:sp>
      <p:sp>
        <p:nvSpPr>
          <p:cNvPr id="20" name="Text Placeholder 6">
            <a:extLst>
              <a:ext uri="{FF2B5EF4-FFF2-40B4-BE49-F238E27FC236}">
                <a16:creationId xmlns:a16="http://schemas.microsoft.com/office/drawing/2014/main" id="{625FF394-0A9A-4E65-B878-8F26F01429E6}"/>
              </a:ext>
            </a:extLst>
          </p:cNvPr>
          <p:cNvSpPr>
            <a:spLocks noGrp="1"/>
          </p:cNvSpPr>
          <p:nvPr userDrawn="1">
            <p:ph type="body" sz="quarter" idx="21" hasCustomPrompt="1"/>
          </p:nvPr>
        </p:nvSpPr>
        <p:spPr>
          <a:xfrm>
            <a:off x="4305148" y="1239520"/>
            <a:ext cx="3456000" cy="561975"/>
          </a:xfrm>
          <a:prstGeom prst="rect">
            <a:avLst/>
          </a:prstGeom>
        </p:spPr>
        <p:txBody>
          <a:bodyPr/>
          <a:lstStyle>
            <a:lvl1pPr marL="0" indent="0">
              <a:lnSpc>
                <a:spcPct val="100000"/>
              </a:lnSpc>
              <a:spcBef>
                <a:spcPts val="0"/>
              </a:spcBef>
              <a:spcAft>
                <a:spcPts val="1400"/>
              </a:spcAft>
              <a:buFontTx/>
              <a:buNone/>
              <a:defRPr sz="2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text</a:t>
            </a:r>
          </a:p>
        </p:txBody>
      </p:sp>
      <p:sp>
        <p:nvSpPr>
          <p:cNvPr id="21" name="Text Placeholder 6">
            <a:extLst>
              <a:ext uri="{FF2B5EF4-FFF2-40B4-BE49-F238E27FC236}">
                <a16:creationId xmlns:a16="http://schemas.microsoft.com/office/drawing/2014/main" id="{E3793F22-E6BB-493E-BEF1-0E98EE5920E8}"/>
              </a:ext>
            </a:extLst>
          </p:cNvPr>
          <p:cNvSpPr>
            <a:spLocks noGrp="1"/>
          </p:cNvSpPr>
          <p:nvPr userDrawn="1">
            <p:ph type="body" sz="quarter" idx="22" hasCustomPrompt="1"/>
          </p:nvPr>
        </p:nvSpPr>
        <p:spPr>
          <a:xfrm>
            <a:off x="8154097" y="1239520"/>
            <a:ext cx="3456000" cy="561975"/>
          </a:xfrm>
          <a:prstGeom prst="rect">
            <a:avLst/>
          </a:prstGeom>
        </p:spPr>
        <p:txBody>
          <a:bodyPr/>
          <a:lstStyle>
            <a:lvl1pPr marL="0" indent="0">
              <a:lnSpc>
                <a:spcPct val="100000"/>
              </a:lnSpc>
              <a:spcBef>
                <a:spcPts val="0"/>
              </a:spcBef>
              <a:spcAft>
                <a:spcPts val="1400"/>
              </a:spcAft>
              <a:buFontTx/>
              <a:buNone/>
              <a:defRPr sz="2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text</a:t>
            </a:r>
          </a:p>
        </p:txBody>
      </p:sp>
      <p:pic>
        <p:nvPicPr>
          <p:cNvPr id="15" name="Graphic 14">
            <a:extLst>
              <a:ext uri="{FF2B5EF4-FFF2-40B4-BE49-F238E27FC236}">
                <a16:creationId xmlns:a16="http://schemas.microsoft.com/office/drawing/2014/main" id="{641B6293-8616-4B7A-A1A7-F68B991146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74532" y="365126"/>
            <a:ext cx="576000" cy="576000"/>
          </a:xfrm>
          <a:prstGeom prst="rect">
            <a:avLst/>
          </a:prstGeom>
        </p:spPr>
      </p:pic>
      <p:sp>
        <p:nvSpPr>
          <p:cNvPr id="6" name="Content Placeholder 5">
            <a:extLst>
              <a:ext uri="{FF2B5EF4-FFF2-40B4-BE49-F238E27FC236}">
                <a16:creationId xmlns:a16="http://schemas.microsoft.com/office/drawing/2014/main" id="{93E1C5E9-D86D-4939-A530-3A15F7A994F4}"/>
              </a:ext>
            </a:extLst>
          </p:cNvPr>
          <p:cNvSpPr>
            <a:spLocks noGrp="1"/>
          </p:cNvSpPr>
          <p:nvPr>
            <p:ph sz="quarter" idx="27"/>
          </p:nvPr>
        </p:nvSpPr>
        <p:spPr>
          <a:xfrm>
            <a:off x="4305149" y="1801496"/>
            <a:ext cx="3456000" cy="46191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8">
            <a:extLst>
              <a:ext uri="{FF2B5EF4-FFF2-40B4-BE49-F238E27FC236}">
                <a16:creationId xmlns:a16="http://schemas.microsoft.com/office/drawing/2014/main" id="{6FFE057D-372F-4656-814F-2EB408252187}"/>
              </a:ext>
            </a:extLst>
          </p:cNvPr>
          <p:cNvSpPr>
            <a:spLocks noGrp="1"/>
          </p:cNvSpPr>
          <p:nvPr>
            <p:ph sz="quarter" idx="28"/>
          </p:nvPr>
        </p:nvSpPr>
        <p:spPr>
          <a:xfrm>
            <a:off x="8154097" y="1801496"/>
            <a:ext cx="3455276" cy="46191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Slide Number Placeholder 2">
            <a:extLst>
              <a:ext uri="{FF2B5EF4-FFF2-40B4-BE49-F238E27FC236}">
                <a16:creationId xmlns:a16="http://schemas.microsoft.com/office/drawing/2014/main" id="{F9A52BDD-6550-487B-919D-273E23419AD6}"/>
              </a:ext>
            </a:extLst>
          </p:cNvPr>
          <p:cNvSpPr>
            <a:spLocks noGrp="1"/>
          </p:cNvSpPr>
          <p:nvPr>
            <p:ph type="sldNum" sz="quarter" idx="29"/>
          </p:nvPr>
        </p:nvSpPr>
        <p:spPr/>
        <p:txBody>
          <a:bodyPr/>
          <a:lstStyle/>
          <a:p>
            <a:fld id="{41C5A579-CF16-4B3F-828F-FC681546EC15}" type="slidenum">
              <a:rPr lang="en-GB" smtClean="0"/>
              <a:pPr/>
              <a:t>‹#›</a:t>
            </a:fld>
            <a:endParaRPr lang="en-GB" dirty="0"/>
          </a:p>
        </p:txBody>
      </p:sp>
    </p:spTree>
    <p:extLst>
      <p:ext uri="{BB962C8B-B14F-4D97-AF65-F5344CB8AC3E}">
        <p14:creationId xmlns:p14="http://schemas.microsoft.com/office/powerpoint/2010/main" val="151877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 page - ISCF icon ">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F8FD679-0582-42F7-B918-B0C73696D0DC}"/>
              </a:ext>
            </a:extLst>
          </p:cNvPr>
          <p:cNvSpPr>
            <a:spLocks noGrp="1"/>
          </p:cNvSpPr>
          <p:nvPr>
            <p:ph sz="quarter" idx="22"/>
          </p:nvPr>
        </p:nvSpPr>
        <p:spPr>
          <a:xfrm>
            <a:off x="461836" y="1239520"/>
            <a:ext cx="11217084" cy="5253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E59FA2B-6139-4417-8BE3-F9E34BB1A51A}"/>
              </a:ext>
            </a:extLst>
          </p:cNvPr>
          <p:cNvSpPr>
            <a:spLocks noGrp="1"/>
          </p:cNvSpPr>
          <p:nvPr>
            <p:ph type="title"/>
          </p:nvPr>
        </p:nvSpPr>
        <p:spPr>
          <a:xfrm>
            <a:off x="472440" y="365124"/>
            <a:ext cx="10515600" cy="540000"/>
          </a:xfrm>
        </p:spPr>
        <p:txBody>
          <a:bodyPr/>
          <a:lstStyle>
            <a:lvl1pPr>
              <a:defRPr>
                <a:solidFill>
                  <a:schemeClr val="accent1"/>
                </a:solidFill>
              </a:defRPr>
            </a:lvl1pPr>
          </a:lstStyle>
          <a:p>
            <a:r>
              <a:rPr lang="en-US"/>
              <a:t>Click to edit Master title style</a:t>
            </a:r>
            <a:endParaRPr lang="en-GB" dirty="0"/>
          </a:p>
        </p:txBody>
      </p:sp>
      <p:sp>
        <p:nvSpPr>
          <p:cNvPr id="3" name="Slide Number Placeholder 2">
            <a:extLst>
              <a:ext uri="{FF2B5EF4-FFF2-40B4-BE49-F238E27FC236}">
                <a16:creationId xmlns:a16="http://schemas.microsoft.com/office/drawing/2014/main" id="{E9A10273-08C8-4EA8-8F77-615E39E16AA4}"/>
              </a:ext>
            </a:extLst>
          </p:cNvPr>
          <p:cNvSpPr>
            <a:spLocks noGrp="1"/>
          </p:cNvSpPr>
          <p:nvPr>
            <p:ph type="sldNum" sz="quarter" idx="23"/>
          </p:nvPr>
        </p:nvSpPr>
        <p:spPr/>
        <p:txBody>
          <a:bodyPr/>
          <a:lstStyle/>
          <a:p>
            <a:fld id="{41C5A579-CF16-4B3F-828F-FC681546EC15}" type="slidenum">
              <a:rPr lang="en-GB" smtClean="0"/>
              <a:pPr/>
              <a:t>‹#›</a:t>
            </a:fld>
            <a:endParaRPr lang="en-GB" dirty="0"/>
          </a:p>
        </p:txBody>
      </p:sp>
    </p:spTree>
    <p:extLst>
      <p:ext uri="{BB962C8B-B14F-4D97-AF65-F5344CB8AC3E}">
        <p14:creationId xmlns:p14="http://schemas.microsoft.com/office/powerpoint/2010/main" val="302453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rve lef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3F14176-1D9E-47A1-B354-5E5F9479C4BD}"/>
              </a:ext>
            </a:extLst>
          </p:cNvPr>
          <p:cNvSpPr>
            <a:spLocks noGrp="1"/>
          </p:cNvSpPr>
          <p:nvPr>
            <p:ph sz="quarter" idx="25"/>
          </p:nvPr>
        </p:nvSpPr>
        <p:spPr>
          <a:xfrm>
            <a:off x="745466" y="3018156"/>
            <a:ext cx="3592853" cy="26350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Picture Placeholder 2">
            <a:extLst>
              <a:ext uri="{FF2B5EF4-FFF2-40B4-BE49-F238E27FC236}">
                <a16:creationId xmlns:a16="http://schemas.microsoft.com/office/drawing/2014/main" id="{202D227A-B728-4033-91E5-4B8A425592F9}"/>
              </a:ext>
            </a:extLst>
          </p:cNvPr>
          <p:cNvSpPr>
            <a:spLocks noGrp="1"/>
          </p:cNvSpPr>
          <p:nvPr>
            <p:ph type="pic" sz="quarter" idx="23" hasCustomPrompt="1"/>
          </p:nvPr>
        </p:nvSpPr>
        <p:spPr>
          <a:xfrm>
            <a:off x="3637280" y="0"/>
            <a:ext cx="8558530" cy="6858025"/>
          </a:xfrm>
          <a:custGeom>
            <a:avLst/>
            <a:gdLst>
              <a:gd name="connsiteX0" fmla="*/ 0 w 6868160"/>
              <a:gd name="connsiteY0" fmla="*/ 0 h 6864350"/>
              <a:gd name="connsiteX1" fmla="*/ 6868160 w 6868160"/>
              <a:gd name="connsiteY1" fmla="*/ 0 h 6864350"/>
              <a:gd name="connsiteX2" fmla="*/ 6868160 w 6868160"/>
              <a:gd name="connsiteY2" fmla="*/ 6864350 h 6864350"/>
              <a:gd name="connsiteX3" fmla="*/ 0 w 6868160"/>
              <a:gd name="connsiteY3" fmla="*/ 6864350 h 6864350"/>
              <a:gd name="connsiteX4" fmla="*/ 0 w 6868160"/>
              <a:gd name="connsiteY4" fmla="*/ 0 h 6864350"/>
              <a:gd name="connsiteX0" fmla="*/ 1696720 w 8564880"/>
              <a:gd name="connsiteY0" fmla="*/ 0 h 6884670"/>
              <a:gd name="connsiteX1" fmla="*/ 8564880 w 8564880"/>
              <a:gd name="connsiteY1" fmla="*/ 0 h 6884670"/>
              <a:gd name="connsiteX2" fmla="*/ 8564880 w 8564880"/>
              <a:gd name="connsiteY2" fmla="*/ 6864350 h 6884670"/>
              <a:gd name="connsiteX3" fmla="*/ 0 w 8564880"/>
              <a:gd name="connsiteY3" fmla="*/ 6884670 h 6884670"/>
              <a:gd name="connsiteX4" fmla="*/ 1696720 w 8564880"/>
              <a:gd name="connsiteY4" fmla="*/ 0 h 6884670"/>
              <a:gd name="connsiteX0" fmla="*/ 1696720 w 8564880"/>
              <a:gd name="connsiteY0" fmla="*/ 0 h 6884670"/>
              <a:gd name="connsiteX1" fmla="*/ 8564880 w 8564880"/>
              <a:gd name="connsiteY1" fmla="*/ 0 h 6884670"/>
              <a:gd name="connsiteX2" fmla="*/ 8564880 w 8564880"/>
              <a:gd name="connsiteY2" fmla="*/ 6864350 h 6884670"/>
              <a:gd name="connsiteX3" fmla="*/ 0 w 8564880"/>
              <a:gd name="connsiteY3" fmla="*/ 6884670 h 6884670"/>
              <a:gd name="connsiteX4" fmla="*/ 1696720 w 8564880"/>
              <a:gd name="connsiteY4" fmla="*/ 0 h 6884670"/>
              <a:gd name="connsiteX0" fmla="*/ 1696720 w 8564880"/>
              <a:gd name="connsiteY0" fmla="*/ 0 h 6884670"/>
              <a:gd name="connsiteX1" fmla="*/ 8564880 w 8564880"/>
              <a:gd name="connsiteY1" fmla="*/ 0 h 6884670"/>
              <a:gd name="connsiteX2" fmla="*/ 8564880 w 8564880"/>
              <a:gd name="connsiteY2" fmla="*/ 6864350 h 6884670"/>
              <a:gd name="connsiteX3" fmla="*/ 0 w 8564880"/>
              <a:gd name="connsiteY3" fmla="*/ 6884670 h 6884670"/>
              <a:gd name="connsiteX4" fmla="*/ 1696720 w 8564880"/>
              <a:gd name="connsiteY4" fmla="*/ 0 h 6884670"/>
              <a:gd name="connsiteX0" fmla="*/ 1696720 w 8564880"/>
              <a:gd name="connsiteY0" fmla="*/ 0 h 6884670"/>
              <a:gd name="connsiteX1" fmla="*/ 8564880 w 8564880"/>
              <a:gd name="connsiteY1" fmla="*/ 0 h 6884670"/>
              <a:gd name="connsiteX2" fmla="*/ 8564880 w 8564880"/>
              <a:gd name="connsiteY2" fmla="*/ 6864350 h 6884670"/>
              <a:gd name="connsiteX3" fmla="*/ 0 w 8564880"/>
              <a:gd name="connsiteY3" fmla="*/ 6884670 h 6884670"/>
              <a:gd name="connsiteX4" fmla="*/ 1696720 w 8564880"/>
              <a:gd name="connsiteY4" fmla="*/ 0 h 6884670"/>
              <a:gd name="connsiteX0" fmla="*/ 1696720 w 8564880"/>
              <a:gd name="connsiteY0" fmla="*/ 0 h 6884670"/>
              <a:gd name="connsiteX1" fmla="*/ 8564880 w 8564880"/>
              <a:gd name="connsiteY1" fmla="*/ 0 h 6884670"/>
              <a:gd name="connsiteX2" fmla="*/ 8564880 w 8564880"/>
              <a:gd name="connsiteY2" fmla="*/ 6864350 h 6884670"/>
              <a:gd name="connsiteX3" fmla="*/ 0 w 8564880"/>
              <a:gd name="connsiteY3" fmla="*/ 6884670 h 6884670"/>
              <a:gd name="connsiteX4" fmla="*/ 1696720 w 8564880"/>
              <a:gd name="connsiteY4" fmla="*/ 0 h 6884670"/>
              <a:gd name="connsiteX0" fmla="*/ 1696720 w 8564880"/>
              <a:gd name="connsiteY0" fmla="*/ 0 h 6884670"/>
              <a:gd name="connsiteX1" fmla="*/ 8564880 w 8564880"/>
              <a:gd name="connsiteY1" fmla="*/ 0 h 6884670"/>
              <a:gd name="connsiteX2" fmla="*/ 8564880 w 8564880"/>
              <a:gd name="connsiteY2" fmla="*/ 6864350 h 6884670"/>
              <a:gd name="connsiteX3" fmla="*/ 0 w 8564880"/>
              <a:gd name="connsiteY3" fmla="*/ 6884670 h 6884670"/>
              <a:gd name="connsiteX4" fmla="*/ 1696720 w 8564880"/>
              <a:gd name="connsiteY4" fmla="*/ 0 h 6884670"/>
              <a:gd name="connsiteX0" fmla="*/ 1696720 w 8564880"/>
              <a:gd name="connsiteY0" fmla="*/ 0 h 6884670"/>
              <a:gd name="connsiteX1" fmla="*/ 8564880 w 8564880"/>
              <a:gd name="connsiteY1" fmla="*/ 0 h 6884670"/>
              <a:gd name="connsiteX2" fmla="*/ 8564880 w 8564880"/>
              <a:gd name="connsiteY2" fmla="*/ 6864350 h 6884670"/>
              <a:gd name="connsiteX3" fmla="*/ 0 w 8564880"/>
              <a:gd name="connsiteY3" fmla="*/ 6884670 h 6884670"/>
              <a:gd name="connsiteX4" fmla="*/ 1696720 w 8564880"/>
              <a:gd name="connsiteY4" fmla="*/ 0 h 6884670"/>
              <a:gd name="connsiteX0" fmla="*/ 1696720 w 8564880"/>
              <a:gd name="connsiteY0" fmla="*/ 0 h 6884670"/>
              <a:gd name="connsiteX1" fmla="*/ 8564880 w 8564880"/>
              <a:gd name="connsiteY1" fmla="*/ 0 h 6884670"/>
              <a:gd name="connsiteX2" fmla="*/ 8564880 w 8564880"/>
              <a:gd name="connsiteY2" fmla="*/ 6864350 h 6884670"/>
              <a:gd name="connsiteX3" fmla="*/ 0 w 8564880"/>
              <a:gd name="connsiteY3" fmla="*/ 6884670 h 6884670"/>
              <a:gd name="connsiteX4" fmla="*/ 1696720 w 8564880"/>
              <a:gd name="connsiteY4" fmla="*/ 0 h 6884670"/>
              <a:gd name="connsiteX0" fmla="*/ 1696720 w 8564880"/>
              <a:gd name="connsiteY0" fmla="*/ 0 h 6884670"/>
              <a:gd name="connsiteX1" fmla="*/ 8564880 w 8564880"/>
              <a:gd name="connsiteY1" fmla="*/ 0 h 6884670"/>
              <a:gd name="connsiteX2" fmla="*/ 8564880 w 8564880"/>
              <a:gd name="connsiteY2" fmla="*/ 6864350 h 6884670"/>
              <a:gd name="connsiteX3" fmla="*/ 0 w 8564880"/>
              <a:gd name="connsiteY3" fmla="*/ 6884670 h 6884670"/>
              <a:gd name="connsiteX4" fmla="*/ 1696720 w 8564880"/>
              <a:gd name="connsiteY4" fmla="*/ 0 h 6884670"/>
              <a:gd name="connsiteX0" fmla="*/ 1696720 w 8564880"/>
              <a:gd name="connsiteY0" fmla="*/ 0 h 6884670"/>
              <a:gd name="connsiteX1" fmla="*/ 8564880 w 8564880"/>
              <a:gd name="connsiteY1" fmla="*/ 0 h 6884670"/>
              <a:gd name="connsiteX2" fmla="*/ 8564880 w 8564880"/>
              <a:gd name="connsiteY2" fmla="*/ 6864350 h 6884670"/>
              <a:gd name="connsiteX3" fmla="*/ 0 w 8564880"/>
              <a:gd name="connsiteY3" fmla="*/ 6884670 h 6884670"/>
              <a:gd name="connsiteX4" fmla="*/ 1696720 w 8564880"/>
              <a:gd name="connsiteY4" fmla="*/ 0 h 6884670"/>
              <a:gd name="connsiteX0" fmla="*/ 1696720 w 8564880"/>
              <a:gd name="connsiteY0" fmla="*/ 0 h 6884670"/>
              <a:gd name="connsiteX1" fmla="*/ 8564880 w 8564880"/>
              <a:gd name="connsiteY1" fmla="*/ 0 h 6884670"/>
              <a:gd name="connsiteX2" fmla="*/ 8564880 w 8564880"/>
              <a:gd name="connsiteY2" fmla="*/ 6864350 h 6884670"/>
              <a:gd name="connsiteX3" fmla="*/ 0 w 8564880"/>
              <a:gd name="connsiteY3" fmla="*/ 6884670 h 6884670"/>
              <a:gd name="connsiteX4" fmla="*/ 1696720 w 8564880"/>
              <a:gd name="connsiteY4" fmla="*/ 0 h 6884670"/>
              <a:gd name="connsiteX0" fmla="*/ 1686560 w 8554720"/>
              <a:gd name="connsiteY0" fmla="*/ 0 h 6874510"/>
              <a:gd name="connsiteX1" fmla="*/ 8554720 w 8554720"/>
              <a:gd name="connsiteY1" fmla="*/ 0 h 6874510"/>
              <a:gd name="connsiteX2" fmla="*/ 8554720 w 8554720"/>
              <a:gd name="connsiteY2" fmla="*/ 6864350 h 6874510"/>
              <a:gd name="connsiteX3" fmla="*/ 0 w 8554720"/>
              <a:gd name="connsiteY3" fmla="*/ 6874510 h 6874510"/>
              <a:gd name="connsiteX4" fmla="*/ 1686560 w 8554720"/>
              <a:gd name="connsiteY4" fmla="*/ 0 h 6874510"/>
              <a:gd name="connsiteX0" fmla="*/ 1686560 w 8554720"/>
              <a:gd name="connsiteY0" fmla="*/ 0 h 6874510"/>
              <a:gd name="connsiteX1" fmla="*/ 8554720 w 8554720"/>
              <a:gd name="connsiteY1" fmla="*/ 0 h 6874510"/>
              <a:gd name="connsiteX2" fmla="*/ 7609840 w 8554720"/>
              <a:gd name="connsiteY2" fmla="*/ 6029225 h 6874510"/>
              <a:gd name="connsiteX3" fmla="*/ 0 w 8554720"/>
              <a:gd name="connsiteY3" fmla="*/ 6874510 h 6874510"/>
              <a:gd name="connsiteX4" fmla="*/ 1686560 w 8554720"/>
              <a:gd name="connsiteY4" fmla="*/ 0 h 6874510"/>
              <a:gd name="connsiteX0" fmla="*/ 1686560 w 8554720"/>
              <a:gd name="connsiteY0" fmla="*/ 0 h 6874510"/>
              <a:gd name="connsiteX1" fmla="*/ 8554720 w 8554720"/>
              <a:gd name="connsiteY1" fmla="*/ 0 h 6874510"/>
              <a:gd name="connsiteX2" fmla="*/ 8361680 w 8554720"/>
              <a:gd name="connsiteY2" fmla="*/ 6569001 h 6874510"/>
              <a:gd name="connsiteX3" fmla="*/ 0 w 8554720"/>
              <a:gd name="connsiteY3" fmla="*/ 6874510 h 6874510"/>
              <a:gd name="connsiteX4" fmla="*/ 1686560 w 8554720"/>
              <a:gd name="connsiteY4" fmla="*/ 0 h 6874510"/>
              <a:gd name="connsiteX0" fmla="*/ 1686560 w 8558530"/>
              <a:gd name="connsiteY0" fmla="*/ 0 h 6874535"/>
              <a:gd name="connsiteX1" fmla="*/ 8554720 w 8558530"/>
              <a:gd name="connsiteY1" fmla="*/ 0 h 6874535"/>
              <a:gd name="connsiteX2" fmla="*/ 8558530 w 8558530"/>
              <a:gd name="connsiteY2" fmla="*/ 6874535 h 6874535"/>
              <a:gd name="connsiteX3" fmla="*/ 0 w 8558530"/>
              <a:gd name="connsiteY3" fmla="*/ 6874510 h 6874535"/>
              <a:gd name="connsiteX4" fmla="*/ 1686560 w 8558530"/>
              <a:gd name="connsiteY4" fmla="*/ 0 h 687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8530" h="6874535">
                <a:moveTo>
                  <a:pt x="1686560" y="0"/>
                </a:moveTo>
                <a:lnTo>
                  <a:pt x="8554720" y="0"/>
                </a:lnTo>
                <a:lnTo>
                  <a:pt x="8558530" y="6874535"/>
                </a:lnTo>
                <a:lnTo>
                  <a:pt x="0" y="6874510"/>
                </a:lnTo>
                <a:cubicBezTo>
                  <a:pt x="1337733" y="5321300"/>
                  <a:pt x="2167467" y="2660650"/>
                  <a:pt x="1686560" y="0"/>
                </a:cubicBezTo>
                <a:close/>
              </a:path>
            </a:pathLst>
          </a:custGeom>
          <a:solidFill>
            <a:schemeClr val="bg1">
              <a:lumMod val="85000"/>
            </a:schemeClr>
          </a:solidFill>
        </p:spPr>
        <p:txBody>
          <a:bodyPr anchor="ctr" anchorCtr="0"/>
          <a:lstStyle>
            <a:lvl1pPr marL="0" marR="0" indent="0" algn="ctr" defTabSz="914400" rtl="0" eaLnBrk="1" fontAlgn="auto" latinLnBrk="0" hangingPunct="1">
              <a:lnSpc>
                <a:spcPct val="90000"/>
              </a:lnSpc>
              <a:spcBef>
                <a:spcPts val="1000"/>
              </a:spcBef>
              <a:spcAft>
                <a:spcPts val="0"/>
              </a:spcAft>
              <a:buClrTx/>
              <a:buSzTx/>
              <a:buFontTx/>
              <a:buNone/>
              <a:tabLst/>
              <a:defRPr sz="1800"/>
            </a:lvl1pPr>
          </a:lstStyle>
          <a:p>
            <a:r>
              <a:rPr lang="en-GB" dirty="0"/>
              <a:t>Insert picture</a:t>
            </a:r>
          </a:p>
        </p:txBody>
      </p:sp>
      <p:sp>
        <p:nvSpPr>
          <p:cNvPr id="46" name="Picture Placeholder 45">
            <a:extLst>
              <a:ext uri="{FF2B5EF4-FFF2-40B4-BE49-F238E27FC236}">
                <a16:creationId xmlns:a16="http://schemas.microsoft.com/office/drawing/2014/main" id="{D0EA4457-D003-4978-BBE9-1D4CE13648B5}"/>
              </a:ext>
            </a:extLst>
          </p:cNvPr>
          <p:cNvSpPr>
            <a:spLocks noGrp="1"/>
          </p:cNvSpPr>
          <p:nvPr>
            <p:ph type="pic" sz="quarter" idx="24" hasCustomPrompt="1"/>
          </p:nvPr>
        </p:nvSpPr>
        <p:spPr>
          <a:xfrm>
            <a:off x="11074532" y="365126"/>
            <a:ext cx="576000" cy="576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lvl1pPr>
          </a:lstStyle>
          <a:p>
            <a:r>
              <a:rPr lang="en-GB" dirty="0"/>
              <a:t> </a:t>
            </a:r>
          </a:p>
        </p:txBody>
      </p:sp>
      <p:sp>
        <p:nvSpPr>
          <p:cNvPr id="22" name="Text Placeholder 6">
            <a:extLst>
              <a:ext uri="{FF2B5EF4-FFF2-40B4-BE49-F238E27FC236}">
                <a16:creationId xmlns:a16="http://schemas.microsoft.com/office/drawing/2014/main" id="{8F2C3FCC-DDFB-4EAD-ACD5-4C77AE265226}"/>
              </a:ext>
            </a:extLst>
          </p:cNvPr>
          <p:cNvSpPr>
            <a:spLocks noGrp="1"/>
          </p:cNvSpPr>
          <p:nvPr>
            <p:ph type="body" sz="quarter" idx="21" hasCustomPrompt="1"/>
          </p:nvPr>
        </p:nvSpPr>
        <p:spPr>
          <a:xfrm>
            <a:off x="745465" y="2500631"/>
            <a:ext cx="3592854" cy="517525"/>
          </a:xfrm>
          <a:prstGeom prst="rect">
            <a:avLst/>
          </a:prstGeom>
        </p:spPr>
        <p:txBody>
          <a:bodyPr/>
          <a:lstStyle>
            <a:lvl1pPr marL="0" indent="0">
              <a:lnSpc>
                <a:spcPct val="100000"/>
              </a:lnSpc>
              <a:spcBef>
                <a:spcPts val="0"/>
              </a:spcBef>
              <a:spcAft>
                <a:spcPts val="1400"/>
              </a:spcAft>
              <a:buFontTx/>
              <a:buNone/>
              <a:defRPr sz="21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text</a:t>
            </a:r>
          </a:p>
        </p:txBody>
      </p:sp>
      <p:sp>
        <p:nvSpPr>
          <p:cNvPr id="24" name="Picture Placeholder 23">
            <a:extLst>
              <a:ext uri="{FF2B5EF4-FFF2-40B4-BE49-F238E27FC236}">
                <a16:creationId xmlns:a16="http://schemas.microsoft.com/office/drawing/2014/main" id="{39CE5ABC-A8EF-4F14-B8F0-374FBEFDE1C2}"/>
              </a:ext>
            </a:extLst>
          </p:cNvPr>
          <p:cNvSpPr>
            <a:spLocks noGrp="1"/>
          </p:cNvSpPr>
          <p:nvPr>
            <p:ph type="pic" sz="quarter" idx="22" hasCustomPrompt="1"/>
          </p:nvPr>
        </p:nvSpPr>
        <p:spPr>
          <a:xfrm>
            <a:off x="745465" y="1681163"/>
            <a:ext cx="1083335" cy="706437"/>
          </a:xfrm>
          <a:prstGeom prst="rect">
            <a:avLst/>
          </a:prstGeom>
        </p:spPr>
        <p:txBody>
          <a:bodyPr anchor="t" anchorCtr="0"/>
          <a:lstStyle>
            <a:lvl1pPr marL="0" indent="0" algn="ctr">
              <a:buFontTx/>
              <a:buNone/>
              <a:defRPr sz="900"/>
            </a:lvl1pPr>
          </a:lstStyle>
          <a:p>
            <a:r>
              <a:rPr lang="en-GB" dirty="0"/>
              <a:t>Click to add icon</a:t>
            </a:r>
          </a:p>
        </p:txBody>
      </p:sp>
      <p:sp>
        <p:nvSpPr>
          <p:cNvPr id="35" name="Title 34">
            <a:extLst>
              <a:ext uri="{FF2B5EF4-FFF2-40B4-BE49-F238E27FC236}">
                <a16:creationId xmlns:a16="http://schemas.microsoft.com/office/drawing/2014/main" id="{EDBAF38E-4425-41FF-907A-6D52583D6F70}"/>
              </a:ext>
            </a:extLst>
          </p:cNvPr>
          <p:cNvSpPr>
            <a:spLocks noGrp="1"/>
          </p:cNvSpPr>
          <p:nvPr>
            <p:ph type="title"/>
          </p:nvPr>
        </p:nvSpPr>
        <p:spPr>
          <a:xfrm>
            <a:off x="472440" y="365125"/>
            <a:ext cx="4820920" cy="540000"/>
          </a:xfrm>
        </p:spPr>
        <p:txBody>
          <a:bodyPr/>
          <a:lstStyle/>
          <a:p>
            <a:r>
              <a:rPr lang="en-US"/>
              <a:t>Click to edit Master title style</a:t>
            </a:r>
            <a:endParaRPr lang="en-GB" dirty="0"/>
          </a:p>
        </p:txBody>
      </p:sp>
      <p:sp>
        <p:nvSpPr>
          <p:cNvPr id="2" name="Slide Number Placeholder 1">
            <a:extLst>
              <a:ext uri="{FF2B5EF4-FFF2-40B4-BE49-F238E27FC236}">
                <a16:creationId xmlns:a16="http://schemas.microsoft.com/office/drawing/2014/main" id="{2255BA27-A4CD-4EF3-B6A3-06E7AC39A878}"/>
              </a:ext>
            </a:extLst>
          </p:cNvPr>
          <p:cNvSpPr>
            <a:spLocks noGrp="1"/>
          </p:cNvSpPr>
          <p:nvPr>
            <p:ph type="sldNum" sz="quarter" idx="26"/>
          </p:nvPr>
        </p:nvSpPr>
        <p:spPr/>
        <p:txBody>
          <a:bodyPr/>
          <a:lstStyle/>
          <a:p>
            <a:fld id="{41C5A579-CF16-4B3F-828F-FC681546EC15}" type="slidenum">
              <a:rPr lang="en-GB" smtClean="0"/>
              <a:pPr/>
              <a:t>‹#›</a:t>
            </a:fld>
            <a:endParaRPr lang="en-GB" dirty="0"/>
          </a:p>
        </p:txBody>
      </p:sp>
    </p:spTree>
    <p:extLst>
      <p:ext uri="{BB962C8B-B14F-4D97-AF65-F5344CB8AC3E}">
        <p14:creationId xmlns:p14="http://schemas.microsoft.com/office/powerpoint/2010/main" val="112865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rcle lef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2D67FB-479B-4764-8498-129CEC6BCED9}"/>
              </a:ext>
            </a:extLst>
          </p:cNvPr>
          <p:cNvSpPr>
            <a:spLocks noGrp="1"/>
          </p:cNvSpPr>
          <p:nvPr>
            <p:ph sz="quarter" idx="24"/>
          </p:nvPr>
        </p:nvSpPr>
        <p:spPr>
          <a:xfrm>
            <a:off x="6645493" y="2414076"/>
            <a:ext cx="4963877" cy="3534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Picture Placeholder 4">
            <a:extLst>
              <a:ext uri="{FF2B5EF4-FFF2-40B4-BE49-F238E27FC236}">
                <a16:creationId xmlns:a16="http://schemas.microsoft.com/office/drawing/2014/main" id="{0490F06E-313B-4151-9727-6470F0DBD81A}"/>
              </a:ext>
            </a:extLst>
          </p:cNvPr>
          <p:cNvSpPr>
            <a:spLocks noGrp="1"/>
          </p:cNvSpPr>
          <p:nvPr>
            <p:ph type="pic" sz="quarter" idx="22" hasCustomPrompt="1"/>
          </p:nvPr>
        </p:nvSpPr>
        <p:spPr>
          <a:xfrm>
            <a:off x="864013" y="1086710"/>
            <a:ext cx="4989600" cy="4989600"/>
          </a:xfrm>
          <a:prstGeom prst="ellipse">
            <a:avLst/>
          </a:prstGeom>
          <a:solidFill>
            <a:schemeClr val="bg1">
              <a:lumMod val="85000"/>
            </a:schemeClr>
          </a:solidFill>
        </p:spPr>
        <p:txBody>
          <a:bodyPr anchor="ctr" anchorCtr="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Insert picture (crop as square before inserting)</a:t>
            </a:r>
          </a:p>
          <a:p>
            <a:endParaRPr lang="en-GB" dirty="0"/>
          </a:p>
        </p:txBody>
      </p:sp>
      <p:sp>
        <p:nvSpPr>
          <p:cNvPr id="22" name="Text Placeholder 6">
            <a:extLst>
              <a:ext uri="{FF2B5EF4-FFF2-40B4-BE49-F238E27FC236}">
                <a16:creationId xmlns:a16="http://schemas.microsoft.com/office/drawing/2014/main" id="{8F2C3FCC-DDFB-4EAD-ACD5-4C77AE265226}"/>
              </a:ext>
            </a:extLst>
          </p:cNvPr>
          <p:cNvSpPr>
            <a:spLocks noGrp="1"/>
          </p:cNvSpPr>
          <p:nvPr>
            <p:ph type="body" sz="quarter" idx="21" hasCustomPrompt="1"/>
          </p:nvPr>
        </p:nvSpPr>
        <p:spPr>
          <a:xfrm>
            <a:off x="6645494" y="1860551"/>
            <a:ext cx="4963879" cy="517525"/>
          </a:xfrm>
          <a:prstGeom prst="rect">
            <a:avLst/>
          </a:prstGeom>
        </p:spPr>
        <p:txBody>
          <a:bodyPr>
            <a:normAutofit/>
          </a:bodyPr>
          <a:lstStyle>
            <a:lvl1pPr marL="0" indent="0">
              <a:lnSpc>
                <a:spcPct val="100000"/>
              </a:lnSpc>
              <a:spcBef>
                <a:spcPts val="0"/>
              </a:spcBef>
              <a:spcAft>
                <a:spcPts val="1400"/>
              </a:spcAft>
              <a:buFontTx/>
              <a:buNone/>
              <a:defRPr sz="2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text</a:t>
            </a:r>
          </a:p>
        </p:txBody>
      </p:sp>
      <p:sp>
        <p:nvSpPr>
          <p:cNvPr id="25" name="Title 1">
            <a:extLst>
              <a:ext uri="{FF2B5EF4-FFF2-40B4-BE49-F238E27FC236}">
                <a16:creationId xmlns:a16="http://schemas.microsoft.com/office/drawing/2014/main" id="{7A8EB843-53DE-43E8-8C40-F946DE6D4919}"/>
              </a:ext>
            </a:extLst>
          </p:cNvPr>
          <p:cNvSpPr>
            <a:spLocks noGrp="1"/>
          </p:cNvSpPr>
          <p:nvPr>
            <p:ph type="title"/>
          </p:nvPr>
        </p:nvSpPr>
        <p:spPr>
          <a:xfrm>
            <a:off x="472440" y="365125"/>
            <a:ext cx="6263640" cy="540000"/>
          </a:xfrm>
        </p:spPr>
        <p:txBody>
          <a:bodyPr/>
          <a:lstStyle>
            <a:lvl1pPr>
              <a:defRPr>
                <a:solidFill>
                  <a:schemeClr val="accent1"/>
                </a:solidFill>
              </a:defRPr>
            </a:lvl1pPr>
          </a:lstStyle>
          <a:p>
            <a:r>
              <a:rPr lang="en-US"/>
              <a:t>Click to edit Master title style</a:t>
            </a:r>
            <a:endParaRPr lang="en-GB" dirty="0"/>
          </a:p>
        </p:txBody>
      </p:sp>
      <p:pic>
        <p:nvPicPr>
          <p:cNvPr id="26" name="Graphic 25">
            <a:extLst>
              <a:ext uri="{FF2B5EF4-FFF2-40B4-BE49-F238E27FC236}">
                <a16:creationId xmlns:a16="http://schemas.microsoft.com/office/drawing/2014/main" id="{CB72FA22-A7E9-4247-978C-8A2EA8E3D8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74532" y="365126"/>
            <a:ext cx="576000" cy="576000"/>
          </a:xfrm>
          <a:prstGeom prst="rect">
            <a:avLst/>
          </a:prstGeom>
        </p:spPr>
      </p:pic>
      <p:sp>
        <p:nvSpPr>
          <p:cNvPr id="2" name="Graphic 8">
            <a:extLst>
              <a:ext uri="{FF2B5EF4-FFF2-40B4-BE49-F238E27FC236}">
                <a16:creationId xmlns:a16="http://schemas.microsoft.com/office/drawing/2014/main" id="{65F43AC2-96BA-4875-A6C0-28461A0482EE}"/>
              </a:ext>
            </a:extLst>
          </p:cNvPr>
          <p:cNvSpPr/>
          <p:nvPr/>
        </p:nvSpPr>
        <p:spPr>
          <a:xfrm>
            <a:off x="5229010" y="1561997"/>
            <a:ext cx="848773" cy="4015835"/>
          </a:xfrm>
          <a:custGeom>
            <a:avLst/>
            <a:gdLst>
              <a:gd name="connsiteX0" fmla="*/ 0 w 848772"/>
              <a:gd name="connsiteY0" fmla="*/ 0 h 4015835"/>
              <a:gd name="connsiteX1" fmla="*/ 854955 w 848772"/>
              <a:gd name="connsiteY1" fmla="*/ 2008792 h 4015835"/>
              <a:gd name="connsiteX2" fmla="*/ 0 w 848772"/>
              <a:gd name="connsiteY2" fmla="*/ 4017583 h 4015835"/>
            </a:gdLst>
            <a:ahLst/>
            <a:cxnLst>
              <a:cxn ang="0">
                <a:pos x="connsiteX0" y="connsiteY0"/>
              </a:cxn>
              <a:cxn ang="0">
                <a:pos x="connsiteX1" y="connsiteY1"/>
              </a:cxn>
              <a:cxn ang="0">
                <a:pos x="connsiteX2" y="connsiteY2"/>
              </a:cxn>
            </a:cxnLst>
            <a:rect l="l" t="t" r="r" b="b"/>
            <a:pathLst>
              <a:path w="848772" h="4015835">
                <a:moveTo>
                  <a:pt x="0" y="0"/>
                </a:moveTo>
                <a:cubicBezTo>
                  <a:pt x="536120" y="557796"/>
                  <a:pt x="854955" y="1253688"/>
                  <a:pt x="854955" y="2008792"/>
                </a:cubicBezTo>
                <a:cubicBezTo>
                  <a:pt x="854955" y="2763908"/>
                  <a:pt x="536120" y="3459788"/>
                  <a:pt x="0" y="4017583"/>
                </a:cubicBezTo>
              </a:path>
            </a:pathLst>
          </a:custGeom>
          <a:noFill/>
          <a:ln w="12142" cap="rnd">
            <a:solidFill>
              <a:srgbClr val="2A367F"/>
            </a:solidFill>
            <a:prstDash val="solid"/>
            <a:miter/>
          </a:ln>
        </p:spPr>
        <p:txBody>
          <a:bodyPr rtlCol="0" anchor="ctr"/>
          <a:lstStyle/>
          <a:p>
            <a:endParaRPr lang="en-GB"/>
          </a:p>
        </p:txBody>
      </p:sp>
      <p:sp>
        <p:nvSpPr>
          <p:cNvPr id="3" name="Slide Number Placeholder 2">
            <a:extLst>
              <a:ext uri="{FF2B5EF4-FFF2-40B4-BE49-F238E27FC236}">
                <a16:creationId xmlns:a16="http://schemas.microsoft.com/office/drawing/2014/main" id="{92E1A45A-FD18-456B-9D2D-D62BD718E9D6}"/>
              </a:ext>
            </a:extLst>
          </p:cNvPr>
          <p:cNvSpPr>
            <a:spLocks noGrp="1"/>
          </p:cNvSpPr>
          <p:nvPr>
            <p:ph type="sldNum" sz="quarter" idx="25"/>
          </p:nvPr>
        </p:nvSpPr>
        <p:spPr/>
        <p:txBody>
          <a:bodyPr/>
          <a:lstStyle/>
          <a:p>
            <a:fld id="{41C5A579-CF16-4B3F-828F-FC681546EC15}" type="slidenum">
              <a:rPr lang="en-GB" smtClean="0"/>
              <a:pPr/>
              <a:t>‹#›</a:t>
            </a:fld>
            <a:endParaRPr lang="en-GB" dirty="0"/>
          </a:p>
        </p:txBody>
      </p:sp>
    </p:spTree>
    <p:extLst>
      <p:ext uri="{BB962C8B-B14F-4D97-AF65-F5344CB8AC3E}">
        <p14:creationId xmlns:p14="http://schemas.microsoft.com/office/powerpoint/2010/main" val="21749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ircle righ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B6948C7-70CE-42AE-AB47-8E91549A2542}"/>
              </a:ext>
            </a:extLst>
          </p:cNvPr>
          <p:cNvSpPr>
            <a:spLocks noGrp="1"/>
          </p:cNvSpPr>
          <p:nvPr>
            <p:ph sz="quarter" idx="24"/>
          </p:nvPr>
        </p:nvSpPr>
        <p:spPr>
          <a:xfrm>
            <a:off x="976963" y="2414078"/>
            <a:ext cx="4706799" cy="3534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Picture Placeholder 4">
            <a:extLst>
              <a:ext uri="{FF2B5EF4-FFF2-40B4-BE49-F238E27FC236}">
                <a16:creationId xmlns:a16="http://schemas.microsoft.com/office/drawing/2014/main" id="{0490F06E-313B-4151-9727-6470F0DBD81A}"/>
              </a:ext>
            </a:extLst>
          </p:cNvPr>
          <p:cNvSpPr>
            <a:spLocks noGrp="1"/>
          </p:cNvSpPr>
          <p:nvPr>
            <p:ph type="pic" sz="quarter" idx="22" hasCustomPrompt="1"/>
          </p:nvPr>
        </p:nvSpPr>
        <p:spPr>
          <a:xfrm>
            <a:off x="6197924" y="1086710"/>
            <a:ext cx="4989600" cy="4989600"/>
          </a:xfrm>
          <a:prstGeom prst="ellipse">
            <a:avLst/>
          </a:prstGeom>
          <a:solidFill>
            <a:schemeClr val="bg1">
              <a:lumMod val="85000"/>
            </a:schemeClr>
          </a:solidFill>
        </p:spPr>
        <p:txBody>
          <a:bodyPr anchor="ctr" anchorCtr="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Insert picture (crop as square before inserting)</a:t>
            </a:r>
          </a:p>
          <a:p>
            <a:endParaRPr lang="en-GB" dirty="0"/>
          </a:p>
        </p:txBody>
      </p:sp>
      <p:sp>
        <p:nvSpPr>
          <p:cNvPr id="22" name="Text Placeholder 6">
            <a:extLst>
              <a:ext uri="{FF2B5EF4-FFF2-40B4-BE49-F238E27FC236}">
                <a16:creationId xmlns:a16="http://schemas.microsoft.com/office/drawing/2014/main" id="{8F2C3FCC-DDFB-4EAD-ACD5-4C77AE265226}"/>
              </a:ext>
            </a:extLst>
          </p:cNvPr>
          <p:cNvSpPr>
            <a:spLocks noGrp="1"/>
          </p:cNvSpPr>
          <p:nvPr>
            <p:ph type="body" sz="quarter" idx="21" hasCustomPrompt="1"/>
          </p:nvPr>
        </p:nvSpPr>
        <p:spPr>
          <a:xfrm>
            <a:off x="976964" y="1860551"/>
            <a:ext cx="4706798" cy="517525"/>
          </a:xfrm>
          <a:prstGeom prst="rect">
            <a:avLst/>
          </a:prstGeom>
        </p:spPr>
        <p:txBody>
          <a:bodyPr>
            <a:normAutofit/>
          </a:bodyPr>
          <a:lstStyle>
            <a:lvl1pPr marL="0" indent="0">
              <a:lnSpc>
                <a:spcPct val="100000"/>
              </a:lnSpc>
              <a:spcBef>
                <a:spcPts val="0"/>
              </a:spcBef>
              <a:spcAft>
                <a:spcPts val="1400"/>
              </a:spcAft>
              <a:buFontTx/>
              <a:buNone/>
              <a:defRPr sz="2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text</a:t>
            </a:r>
          </a:p>
        </p:txBody>
      </p:sp>
      <p:sp>
        <p:nvSpPr>
          <p:cNvPr id="25" name="Title 1">
            <a:extLst>
              <a:ext uri="{FF2B5EF4-FFF2-40B4-BE49-F238E27FC236}">
                <a16:creationId xmlns:a16="http://schemas.microsoft.com/office/drawing/2014/main" id="{7A8EB843-53DE-43E8-8C40-F946DE6D4919}"/>
              </a:ext>
            </a:extLst>
          </p:cNvPr>
          <p:cNvSpPr>
            <a:spLocks noGrp="1"/>
          </p:cNvSpPr>
          <p:nvPr>
            <p:ph type="title"/>
          </p:nvPr>
        </p:nvSpPr>
        <p:spPr>
          <a:xfrm>
            <a:off x="472440" y="365125"/>
            <a:ext cx="6263640" cy="540000"/>
          </a:xfrm>
        </p:spPr>
        <p:txBody>
          <a:bodyPr/>
          <a:lstStyle>
            <a:lvl1pPr>
              <a:defRPr>
                <a:solidFill>
                  <a:schemeClr val="accent1"/>
                </a:solidFill>
              </a:defRPr>
            </a:lvl1pPr>
          </a:lstStyle>
          <a:p>
            <a:r>
              <a:rPr lang="en-US"/>
              <a:t>Click to edit Master title style</a:t>
            </a:r>
            <a:endParaRPr lang="en-GB" dirty="0"/>
          </a:p>
        </p:txBody>
      </p:sp>
      <p:pic>
        <p:nvPicPr>
          <p:cNvPr id="26" name="Graphic 25">
            <a:extLst>
              <a:ext uri="{FF2B5EF4-FFF2-40B4-BE49-F238E27FC236}">
                <a16:creationId xmlns:a16="http://schemas.microsoft.com/office/drawing/2014/main" id="{CB72FA22-A7E9-4247-978C-8A2EA8E3D8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74532" y="365126"/>
            <a:ext cx="576000" cy="576000"/>
          </a:xfrm>
          <a:prstGeom prst="rect">
            <a:avLst/>
          </a:prstGeom>
        </p:spPr>
      </p:pic>
      <p:sp>
        <p:nvSpPr>
          <p:cNvPr id="2" name="Graphic 8">
            <a:extLst>
              <a:ext uri="{FF2B5EF4-FFF2-40B4-BE49-F238E27FC236}">
                <a16:creationId xmlns:a16="http://schemas.microsoft.com/office/drawing/2014/main" id="{65F43AC2-96BA-4875-A6C0-28461A0482EE}"/>
              </a:ext>
            </a:extLst>
          </p:cNvPr>
          <p:cNvSpPr/>
          <p:nvPr/>
        </p:nvSpPr>
        <p:spPr>
          <a:xfrm flipH="1">
            <a:off x="5975192" y="1561997"/>
            <a:ext cx="835200" cy="4015835"/>
          </a:xfrm>
          <a:custGeom>
            <a:avLst/>
            <a:gdLst>
              <a:gd name="connsiteX0" fmla="*/ 0 w 848772"/>
              <a:gd name="connsiteY0" fmla="*/ 0 h 4015835"/>
              <a:gd name="connsiteX1" fmla="*/ 854955 w 848772"/>
              <a:gd name="connsiteY1" fmla="*/ 2008792 h 4015835"/>
              <a:gd name="connsiteX2" fmla="*/ 0 w 848772"/>
              <a:gd name="connsiteY2" fmla="*/ 4017583 h 4015835"/>
            </a:gdLst>
            <a:ahLst/>
            <a:cxnLst>
              <a:cxn ang="0">
                <a:pos x="connsiteX0" y="connsiteY0"/>
              </a:cxn>
              <a:cxn ang="0">
                <a:pos x="connsiteX1" y="connsiteY1"/>
              </a:cxn>
              <a:cxn ang="0">
                <a:pos x="connsiteX2" y="connsiteY2"/>
              </a:cxn>
            </a:cxnLst>
            <a:rect l="l" t="t" r="r" b="b"/>
            <a:pathLst>
              <a:path w="848772" h="4015835">
                <a:moveTo>
                  <a:pt x="0" y="0"/>
                </a:moveTo>
                <a:cubicBezTo>
                  <a:pt x="536120" y="557796"/>
                  <a:pt x="854955" y="1253688"/>
                  <a:pt x="854955" y="2008792"/>
                </a:cubicBezTo>
                <a:cubicBezTo>
                  <a:pt x="854955" y="2763908"/>
                  <a:pt x="536120" y="3459788"/>
                  <a:pt x="0" y="4017583"/>
                </a:cubicBezTo>
              </a:path>
            </a:pathLst>
          </a:custGeom>
          <a:noFill/>
          <a:ln w="12142" cap="rnd">
            <a:solidFill>
              <a:srgbClr val="2A367F"/>
            </a:solidFill>
            <a:prstDash val="solid"/>
            <a:miter/>
          </a:ln>
        </p:spPr>
        <p:txBody>
          <a:bodyPr rtlCol="0" anchor="ctr"/>
          <a:lstStyle/>
          <a:p>
            <a:endParaRPr lang="en-GB"/>
          </a:p>
        </p:txBody>
      </p:sp>
      <p:sp>
        <p:nvSpPr>
          <p:cNvPr id="3" name="Slide Number Placeholder 2">
            <a:extLst>
              <a:ext uri="{FF2B5EF4-FFF2-40B4-BE49-F238E27FC236}">
                <a16:creationId xmlns:a16="http://schemas.microsoft.com/office/drawing/2014/main" id="{29F2330E-ED7A-43C4-9E8C-FA31B4F40486}"/>
              </a:ext>
            </a:extLst>
          </p:cNvPr>
          <p:cNvSpPr>
            <a:spLocks noGrp="1"/>
          </p:cNvSpPr>
          <p:nvPr>
            <p:ph type="sldNum" sz="quarter" idx="25"/>
          </p:nvPr>
        </p:nvSpPr>
        <p:spPr/>
        <p:txBody>
          <a:bodyPr/>
          <a:lstStyle/>
          <a:p>
            <a:fld id="{41C5A579-CF16-4B3F-828F-FC681546EC15}" type="slidenum">
              <a:rPr lang="en-GB" smtClean="0"/>
              <a:pPr/>
              <a:t>‹#›</a:t>
            </a:fld>
            <a:endParaRPr lang="en-GB" dirty="0"/>
          </a:p>
        </p:txBody>
      </p:sp>
    </p:spTree>
    <p:extLst>
      <p:ext uri="{BB962C8B-B14F-4D97-AF65-F5344CB8AC3E}">
        <p14:creationId xmlns:p14="http://schemas.microsoft.com/office/powerpoint/2010/main" val="126832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376F21-D801-48CE-9ADA-2C21B832CD99}"/>
              </a:ext>
            </a:extLst>
          </p:cNvPr>
          <p:cNvSpPr>
            <a:spLocks noGrp="1"/>
          </p:cNvSpPr>
          <p:nvPr>
            <p:ph type="title"/>
          </p:nvPr>
        </p:nvSpPr>
        <p:spPr>
          <a:xfrm>
            <a:off x="472440" y="365125"/>
            <a:ext cx="10515600" cy="540000"/>
          </a:xfrm>
          <a:prstGeom prst="rect">
            <a:avLst/>
          </a:prstGeom>
        </p:spPr>
        <p:txBody>
          <a:bodyPr vert="horz" lIns="91440" tIns="45720" rIns="91440" bIns="45720" rtlCol="0" anchor="t">
            <a:normAutofit/>
          </a:bodyPr>
          <a:lstStyle/>
          <a:p>
            <a:r>
              <a:rPr lang="en-US"/>
              <a:t>Click to edit Master title style</a:t>
            </a:r>
            <a:endParaRPr lang="en-GB" dirty="0"/>
          </a:p>
        </p:txBody>
      </p:sp>
      <p:sp>
        <p:nvSpPr>
          <p:cNvPr id="4" name="Text Placeholder 3">
            <a:extLst>
              <a:ext uri="{FF2B5EF4-FFF2-40B4-BE49-F238E27FC236}">
                <a16:creationId xmlns:a16="http://schemas.microsoft.com/office/drawing/2014/main" id="{EE5DBEF9-470D-46D7-A3F7-68A9B1D78F56}"/>
              </a:ext>
            </a:extLst>
          </p:cNvPr>
          <p:cNvSpPr>
            <a:spLocks noGrp="1"/>
          </p:cNvSpPr>
          <p:nvPr>
            <p:ph type="body" idx="1"/>
          </p:nvPr>
        </p:nvSpPr>
        <p:spPr>
          <a:xfrm>
            <a:off x="472440" y="1239521"/>
            <a:ext cx="11165840" cy="5167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5956BAEE-F12C-4D6F-BD1A-FE997AA69D51}"/>
              </a:ext>
            </a:extLst>
          </p:cNvPr>
          <p:cNvSpPr>
            <a:spLocks noGrp="1"/>
          </p:cNvSpPr>
          <p:nvPr>
            <p:ph type="sldNum" sz="quarter" idx="4"/>
          </p:nvPr>
        </p:nvSpPr>
        <p:spPr>
          <a:xfrm>
            <a:off x="10617200" y="6163628"/>
            <a:ext cx="1061720" cy="365125"/>
          </a:xfrm>
          <a:prstGeom prst="rect">
            <a:avLst/>
          </a:prstGeom>
        </p:spPr>
        <p:txBody>
          <a:bodyPr vert="horz" lIns="91440" tIns="45720" rIns="91440" bIns="45720" rtlCol="0" anchor="ctr"/>
          <a:lstStyle>
            <a:lvl1pPr algn="r">
              <a:defRPr sz="1800">
                <a:solidFill>
                  <a:schemeClr val="accent1"/>
                </a:solidFill>
              </a:defRPr>
            </a:lvl1pPr>
          </a:lstStyle>
          <a:p>
            <a:fld id="{41C5A579-CF16-4B3F-828F-FC681546EC15}" type="slidenum">
              <a:rPr lang="en-GB" smtClean="0"/>
              <a:pPr/>
              <a:t>‹#›</a:t>
            </a:fld>
            <a:endParaRPr lang="en-GB" dirty="0"/>
          </a:p>
        </p:txBody>
      </p:sp>
    </p:spTree>
    <p:extLst>
      <p:ext uri="{BB962C8B-B14F-4D97-AF65-F5344CB8AC3E}">
        <p14:creationId xmlns:p14="http://schemas.microsoft.com/office/powerpoint/2010/main" val="905510599"/>
      </p:ext>
    </p:extLst>
  </p:cSld>
  <p:clrMap bg1="lt1" tx1="dk1" bg2="lt2" tx2="dk2" accent1="accent1" accent2="accent2" accent3="accent3" accent4="accent4" accent5="accent5" accent6="accent6" hlink="hlink" folHlink="folHlink"/>
  <p:sldLayoutIdLst>
    <p:sldLayoutId id="2147483697" r:id="rId1"/>
    <p:sldLayoutId id="2147483706" r:id="rId2"/>
    <p:sldLayoutId id="2147483694" r:id="rId3"/>
    <p:sldLayoutId id="2147483699" r:id="rId4"/>
    <p:sldLayoutId id="2147483700" r:id="rId5"/>
    <p:sldLayoutId id="2147483707" r:id="rId6"/>
    <p:sldLayoutId id="2147483703" r:id="rId7"/>
    <p:sldLayoutId id="2147483704" r:id="rId8"/>
    <p:sldLayoutId id="2147483705" r:id="rId9"/>
    <p:sldLayoutId id="2147483708" r:id="rId10"/>
    <p:sldLayoutId id="2147483701" r:id="rId11"/>
    <p:sldLayoutId id="2147483709" r:id="rId12"/>
    <p:sldLayoutId id="2147483710" r:id="rId13"/>
    <p:sldLayoutId id="2147483711"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cap="all" baseline="0">
          <a:solidFill>
            <a:schemeClr val="accent1"/>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1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0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hyperlink" Target="https://psycnet.apa.org/doi/10.1037/h0071325" TargetMode="External"/><Relationship Id="rId2" Type="http://schemas.openxmlformats.org/officeDocument/2006/relationships/hyperlink" Target="https://doi.org/10.1080/14786440109462720" TargetMode="External"/><Relationship Id="rId1" Type="http://schemas.openxmlformats.org/officeDocument/2006/relationships/slideLayout" Target="../slideLayouts/slideLayout2.xml"/><Relationship Id="rId4" Type="http://schemas.openxmlformats.org/officeDocument/2006/relationships/hyperlink" Target="https://doi.org/10.1098/rsta.2015.020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56.pn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9218E-1BD5-F621-0A41-547AF8D593F7}"/>
              </a:ext>
            </a:extLst>
          </p:cNvPr>
          <p:cNvSpPr>
            <a:spLocks noGrp="1"/>
          </p:cNvSpPr>
          <p:nvPr>
            <p:ph type="body" sz="quarter" idx="12"/>
          </p:nvPr>
        </p:nvSpPr>
        <p:spPr/>
        <p:txBody>
          <a:bodyPr/>
          <a:lstStyle/>
          <a:p>
            <a:endParaRPr lang="en-GB" dirty="0"/>
          </a:p>
          <a:p>
            <a:r>
              <a:rPr lang="en-GB" dirty="0"/>
              <a:t>Principal component analysis (PCA)</a:t>
            </a:r>
          </a:p>
        </p:txBody>
      </p:sp>
    </p:spTree>
    <p:extLst>
      <p:ext uri="{BB962C8B-B14F-4D97-AF65-F5344CB8AC3E}">
        <p14:creationId xmlns:p14="http://schemas.microsoft.com/office/powerpoint/2010/main" val="3235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2F22-A300-6BB1-C7A8-F6CB2F93B608}"/>
              </a:ext>
            </a:extLst>
          </p:cNvPr>
          <p:cNvSpPr>
            <a:spLocks noGrp="1"/>
          </p:cNvSpPr>
          <p:nvPr>
            <p:ph type="title"/>
          </p:nvPr>
        </p:nvSpPr>
        <p:spPr/>
        <p:txBody>
          <a:bodyPr/>
          <a:lstStyle/>
          <a:p>
            <a:r>
              <a:rPr lang="en-GB" dirty="0"/>
              <a:t>Classification: Example</a:t>
            </a:r>
          </a:p>
        </p:txBody>
      </p:sp>
      <p:pic>
        <p:nvPicPr>
          <p:cNvPr id="6" name="Content Placeholder 7">
            <a:extLst>
              <a:ext uri="{FF2B5EF4-FFF2-40B4-BE49-F238E27FC236}">
                <a16:creationId xmlns:a16="http://schemas.microsoft.com/office/drawing/2014/main" id="{1FBA447A-3BDD-D2CF-A6E3-CAACE1500425}"/>
              </a:ext>
            </a:extLst>
          </p:cNvPr>
          <p:cNvPicPr>
            <a:picLocks noGrp="1" noChangeAspect="1"/>
          </p:cNvPicPr>
          <p:nvPr>
            <p:ph sz="half" idx="2"/>
          </p:nvPr>
        </p:nvPicPr>
        <p:blipFill rotWithShape="1">
          <a:blip r:embed="rId3"/>
          <a:srcRect l="7964" t="17445" r="5990" b="3753"/>
          <a:stretch/>
        </p:blipFill>
        <p:spPr>
          <a:xfrm>
            <a:off x="6731726" y="3811625"/>
            <a:ext cx="3494249" cy="2554340"/>
          </a:xfrm>
        </p:spPr>
      </p:pic>
      <p:pic>
        <p:nvPicPr>
          <p:cNvPr id="8" name="Content Placeholder 4">
            <a:extLst>
              <a:ext uri="{FF2B5EF4-FFF2-40B4-BE49-F238E27FC236}">
                <a16:creationId xmlns:a16="http://schemas.microsoft.com/office/drawing/2014/main" id="{8677E9E6-AC7A-69E2-AE1B-DF8FCB7BE8D3}"/>
              </a:ext>
            </a:extLst>
          </p:cNvPr>
          <p:cNvPicPr>
            <a:picLocks noChangeAspect="1"/>
          </p:cNvPicPr>
          <p:nvPr/>
        </p:nvPicPr>
        <p:blipFill>
          <a:blip r:embed="rId4"/>
          <a:stretch>
            <a:fillRect/>
          </a:stretch>
        </p:blipFill>
        <p:spPr bwMode="auto">
          <a:xfrm>
            <a:off x="6019800" y="727699"/>
            <a:ext cx="5038581" cy="290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5">
            <a:extLst>
              <a:ext uri="{FF2B5EF4-FFF2-40B4-BE49-F238E27FC236}">
                <a16:creationId xmlns:a16="http://schemas.microsoft.com/office/drawing/2014/main" id="{49F7259B-4F35-5F8D-EA56-EEB07B674536}"/>
              </a:ext>
            </a:extLst>
          </p:cNvPr>
          <p:cNvSpPr>
            <a:spLocks noGrp="1"/>
          </p:cNvSpPr>
          <p:nvPr>
            <p:ph sz="half" idx="1"/>
          </p:nvPr>
        </p:nvSpPr>
        <p:spPr>
          <a:xfrm>
            <a:off x="558053" y="1358538"/>
            <a:ext cx="5461747" cy="4833256"/>
          </a:xfrm>
        </p:spPr>
        <p:txBody>
          <a:bodyPr>
            <a:normAutofit/>
          </a:bodyPr>
          <a:lstStyle/>
          <a:p>
            <a:r>
              <a:rPr lang="en-GB" dirty="0"/>
              <a:t>Implemented in </a:t>
            </a:r>
            <a:r>
              <a:rPr lang="en-GB" dirty="0" err="1"/>
              <a:t>iPython</a:t>
            </a:r>
            <a:r>
              <a:rPr lang="en-GB" dirty="0"/>
              <a:t> notebook</a:t>
            </a:r>
          </a:p>
          <a:p>
            <a:r>
              <a:rPr lang="en-GB" dirty="0"/>
              <a:t>Training data:</a:t>
            </a:r>
          </a:p>
          <a:p>
            <a:pPr lvl="1"/>
            <a:r>
              <a:rPr lang="en-GB" dirty="0"/>
              <a:t>Manual labelling of PCA scores</a:t>
            </a:r>
          </a:p>
          <a:p>
            <a:pPr lvl="1"/>
            <a:r>
              <a:rPr lang="en-GB" dirty="0"/>
              <a:t>Subset of data (e.g. 10%) </a:t>
            </a:r>
          </a:p>
          <a:p>
            <a:pPr lvl="1"/>
            <a:r>
              <a:rPr lang="en-GB" dirty="0"/>
              <a:t>Randomised</a:t>
            </a:r>
          </a:p>
          <a:p>
            <a:pPr lvl="1"/>
            <a:r>
              <a:rPr lang="en-GB" dirty="0"/>
              <a:t>Duration: ~ minutes</a:t>
            </a:r>
          </a:p>
          <a:p>
            <a:pPr lvl="1"/>
            <a:endParaRPr lang="en-GB" dirty="0"/>
          </a:p>
          <a:p>
            <a:pPr lvl="1"/>
            <a:endParaRPr lang="en-GB" dirty="0"/>
          </a:p>
          <a:p>
            <a:r>
              <a:rPr lang="en-GB" dirty="0"/>
              <a:t>Apply classifier:</a:t>
            </a:r>
          </a:p>
          <a:p>
            <a:pPr lvl="1"/>
            <a:r>
              <a:rPr lang="en-GB" dirty="0"/>
              <a:t>All spectra in CV scan</a:t>
            </a:r>
          </a:p>
          <a:p>
            <a:pPr lvl="1"/>
            <a:r>
              <a:rPr lang="en-GB" dirty="0"/>
              <a:t>Duration: &lt; 1 second</a:t>
            </a:r>
            <a:endParaRPr lang="en-GB" sz="1400" dirty="0"/>
          </a:p>
          <a:p>
            <a:pPr lvl="1"/>
            <a:endParaRPr lang="en-GB" sz="1600" dirty="0"/>
          </a:p>
        </p:txBody>
      </p:sp>
      <p:sp>
        <p:nvSpPr>
          <p:cNvPr id="10" name="Oval 9">
            <a:extLst>
              <a:ext uri="{FF2B5EF4-FFF2-40B4-BE49-F238E27FC236}">
                <a16:creationId xmlns:a16="http://schemas.microsoft.com/office/drawing/2014/main" id="{CB97734E-5E31-D329-514D-8FE64FF7A849}"/>
              </a:ext>
            </a:extLst>
          </p:cNvPr>
          <p:cNvSpPr/>
          <p:nvPr/>
        </p:nvSpPr>
        <p:spPr>
          <a:xfrm>
            <a:off x="10423985" y="2321650"/>
            <a:ext cx="181247" cy="165462"/>
          </a:xfrm>
          <a:prstGeom prst="ellipse">
            <a:avLst/>
          </a:prstGeom>
          <a:solidFill>
            <a:srgbClr val="FF7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9673005-8FF9-9D56-8613-170C8B02C7BF}"/>
              </a:ext>
            </a:extLst>
          </p:cNvPr>
          <p:cNvSpPr txBox="1"/>
          <p:nvPr/>
        </p:nvSpPr>
        <p:spPr>
          <a:xfrm>
            <a:off x="6949442" y="6315310"/>
            <a:ext cx="3089908" cy="369332"/>
          </a:xfrm>
          <a:prstGeom prst="rect">
            <a:avLst/>
          </a:prstGeom>
          <a:noFill/>
        </p:spPr>
        <p:txBody>
          <a:bodyPr wrap="square" rtlCol="0">
            <a:spAutoFit/>
          </a:bodyPr>
          <a:lstStyle/>
          <a:p>
            <a:pPr algn="ctr"/>
            <a:r>
              <a:rPr lang="en-GB" dirty="0"/>
              <a:t>Principal component 1</a:t>
            </a:r>
          </a:p>
        </p:txBody>
      </p:sp>
      <p:sp>
        <p:nvSpPr>
          <p:cNvPr id="12" name="TextBox 11">
            <a:extLst>
              <a:ext uri="{FF2B5EF4-FFF2-40B4-BE49-F238E27FC236}">
                <a16:creationId xmlns:a16="http://schemas.microsoft.com/office/drawing/2014/main" id="{310FD674-DB4E-1BC6-8C0D-45D3513B8A8D}"/>
              </a:ext>
            </a:extLst>
          </p:cNvPr>
          <p:cNvSpPr txBox="1"/>
          <p:nvPr/>
        </p:nvSpPr>
        <p:spPr>
          <a:xfrm rot="16200000">
            <a:off x="5282017" y="4817044"/>
            <a:ext cx="2380169" cy="369332"/>
          </a:xfrm>
          <a:prstGeom prst="rect">
            <a:avLst/>
          </a:prstGeom>
          <a:noFill/>
        </p:spPr>
        <p:txBody>
          <a:bodyPr wrap="square" rtlCol="0">
            <a:spAutoFit/>
          </a:bodyPr>
          <a:lstStyle/>
          <a:p>
            <a:pPr algn="ctr"/>
            <a:r>
              <a:rPr lang="en-GB" dirty="0"/>
              <a:t>Principal component 2</a:t>
            </a:r>
          </a:p>
        </p:txBody>
      </p:sp>
      <p:sp>
        <p:nvSpPr>
          <p:cNvPr id="13" name="TextBox 12">
            <a:extLst>
              <a:ext uri="{FF2B5EF4-FFF2-40B4-BE49-F238E27FC236}">
                <a16:creationId xmlns:a16="http://schemas.microsoft.com/office/drawing/2014/main" id="{FBC36026-D9C7-068F-A5ED-67AEA440D75C}"/>
              </a:ext>
            </a:extLst>
          </p:cNvPr>
          <p:cNvSpPr txBox="1"/>
          <p:nvPr/>
        </p:nvSpPr>
        <p:spPr>
          <a:xfrm>
            <a:off x="6455566" y="438784"/>
            <a:ext cx="2083524" cy="369332"/>
          </a:xfrm>
          <a:prstGeom prst="rect">
            <a:avLst/>
          </a:prstGeom>
          <a:noFill/>
        </p:spPr>
        <p:txBody>
          <a:bodyPr wrap="square" rtlCol="0">
            <a:spAutoFit/>
          </a:bodyPr>
          <a:lstStyle/>
          <a:p>
            <a:r>
              <a:rPr lang="en-GB" dirty="0"/>
              <a:t>Raw S</a:t>
            </a:r>
            <a:r>
              <a:rPr lang="en-GB" baseline="-25000" dirty="0"/>
              <a:t>8</a:t>
            </a:r>
            <a:r>
              <a:rPr lang="en-GB" dirty="0"/>
              <a:t> spectrum</a:t>
            </a:r>
          </a:p>
        </p:txBody>
      </p:sp>
      <p:sp>
        <p:nvSpPr>
          <p:cNvPr id="14" name="TextBox 13">
            <a:extLst>
              <a:ext uri="{FF2B5EF4-FFF2-40B4-BE49-F238E27FC236}">
                <a16:creationId xmlns:a16="http://schemas.microsoft.com/office/drawing/2014/main" id="{1A6CB63A-1E0C-442F-9FE0-8D28E0274D01}"/>
              </a:ext>
            </a:extLst>
          </p:cNvPr>
          <p:cNvSpPr txBox="1"/>
          <p:nvPr/>
        </p:nvSpPr>
        <p:spPr>
          <a:xfrm>
            <a:off x="8584476" y="4093972"/>
            <a:ext cx="2083524" cy="646331"/>
          </a:xfrm>
          <a:prstGeom prst="rect">
            <a:avLst/>
          </a:prstGeom>
          <a:noFill/>
        </p:spPr>
        <p:txBody>
          <a:bodyPr wrap="square" rtlCol="0">
            <a:spAutoFit/>
          </a:bodyPr>
          <a:lstStyle/>
          <a:p>
            <a:r>
              <a:rPr lang="en-GB" dirty="0"/>
              <a:t>Identified S</a:t>
            </a:r>
            <a:r>
              <a:rPr lang="en-GB" baseline="-25000" dirty="0"/>
              <a:t>8</a:t>
            </a:r>
            <a:r>
              <a:rPr lang="en-GB" dirty="0"/>
              <a:t> </a:t>
            </a:r>
          </a:p>
          <a:p>
            <a:r>
              <a:rPr lang="en-GB" dirty="0"/>
              <a:t>spectra</a:t>
            </a:r>
          </a:p>
        </p:txBody>
      </p:sp>
      <p:sp>
        <p:nvSpPr>
          <p:cNvPr id="15" name="Oval 14">
            <a:extLst>
              <a:ext uri="{FF2B5EF4-FFF2-40B4-BE49-F238E27FC236}">
                <a16:creationId xmlns:a16="http://schemas.microsoft.com/office/drawing/2014/main" id="{9DBDF6A3-0A03-2B10-EE7B-485DA8B8552D}"/>
              </a:ext>
            </a:extLst>
          </p:cNvPr>
          <p:cNvSpPr/>
          <p:nvPr/>
        </p:nvSpPr>
        <p:spPr>
          <a:xfrm>
            <a:off x="8494397" y="4726947"/>
            <a:ext cx="1557201" cy="1202335"/>
          </a:xfrm>
          <a:prstGeom prst="ellipse">
            <a:avLst/>
          </a:prstGeom>
          <a:noFill/>
          <a:ln w="38100">
            <a:solidFill>
              <a:srgbClr val="FF7F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8019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443F2FBE-ED00-2EBD-A5A5-B680C9DD4AB0}"/>
              </a:ext>
            </a:extLst>
          </p:cNvPr>
          <p:cNvPicPr>
            <a:picLocks noGrp="1" noChangeAspect="1"/>
          </p:cNvPicPr>
          <p:nvPr>
            <p:ph sz="quarter" idx="25"/>
          </p:nvPr>
        </p:nvPicPr>
        <p:blipFill>
          <a:blip r:embed="rId2"/>
          <a:stretch>
            <a:fillRect/>
          </a:stretch>
        </p:blipFill>
        <p:spPr>
          <a:xfrm>
            <a:off x="6246172" y="2190524"/>
            <a:ext cx="5303531" cy="3913640"/>
          </a:xfrm>
        </p:spPr>
      </p:pic>
      <p:pic>
        <p:nvPicPr>
          <p:cNvPr id="8" name="Content Placeholder 7">
            <a:extLst>
              <a:ext uri="{FF2B5EF4-FFF2-40B4-BE49-F238E27FC236}">
                <a16:creationId xmlns:a16="http://schemas.microsoft.com/office/drawing/2014/main" id="{75A453E7-14BB-D79E-97B3-2B06B9FB77F3}"/>
              </a:ext>
            </a:extLst>
          </p:cNvPr>
          <p:cNvPicPr>
            <a:picLocks noGrp="1" noChangeAspect="1"/>
          </p:cNvPicPr>
          <p:nvPr>
            <p:ph sz="quarter" idx="24"/>
          </p:nvPr>
        </p:nvPicPr>
        <p:blipFill>
          <a:blip r:embed="rId3"/>
          <a:stretch>
            <a:fillRect/>
          </a:stretch>
        </p:blipFill>
        <p:spPr>
          <a:xfrm>
            <a:off x="527203" y="2202430"/>
            <a:ext cx="5303531" cy="3913640"/>
          </a:xfrm>
        </p:spPr>
      </p:pic>
      <p:sp>
        <p:nvSpPr>
          <p:cNvPr id="2" name="Title 1">
            <a:extLst>
              <a:ext uri="{FF2B5EF4-FFF2-40B4-BE49-F238E27FC236}">
                <a16:creationId xmlns:a16="http://schemas.microsoft.com/office/drawing/2014/main" id="{C9506AB7-02E7-8624-D87D-AABCC38E084F}"/>
              </a:ext>
            </a:extLst>
          </p:cNvPr>
          <p:cNvSpPr>
            <a:spLocks noGrp="1"/>
          </p:cNvSpPr>
          <p:nvPr>
            <p:ph type="title"/>
          </p:nvPr>
        </p:nvSpPr>
        <p:spPr/>
        <p:txBody>
          <a:bodyPr/>
          <a:lstStyle/>
          <a:p>
            <a:r>
              <a:rPr lang="en-GB" dirty="0"/>
              <a:t>Label optimisation and error resilience</a:t>
            </a:r>
          </a:p>
        </p:txBody>
      </p:sp>
      <p:sp>
        <p:nvSpPr>
          <p:cNvPr id="11" name="Text Placeholder 10">
            <a:extLst>
              <a:ext uri="{FF2B5EF4-FFF2-40B4-BE49-F238E27FC236}">
                <a16:creationId xmlns:a16="http://schemas.microsoft.com/office/drawing/2014/main" id="{85092512-13A3-FDA0-ACD8-E3B811540972}"/>
              </a:ext>
            </a:extLst>
          </p:cNvPr>
          <p:cNvSpPr>
            <a:spLocks noGrp="1"/>
          </p:cNvSpPr>
          <p:nvPr>
            <p:ph type="body" sz="quarter" idx="20"/>
          </p:nvPr>
        </p:nvSpPr>
        <p:spPr/>
        <p:txBody>
          <a:bodyPr/>
          <a:lstStyle/>
          <a:p>
            <a:r>
              <a:rPr lang="en-GB" dirty="0"/>
              <a:t>Test/ train size accuracy</a:t>
            </a:r>
          </a:p>
        </p:txBody>
      </p:sp>
      <p:sp>
        <p:nvSpPr>
          <p:cNvPr id="12" name="Text Placeholder 11">
            <a:extLst>
              <a:ext uri="{FF2B5EF4-FFF2-40B4-BE49-F238E27FC236}">
                <a16:creationId xmlns:a16="http://schemas.microsoft.com/office/drawing/2014/main" id="{A4517C1D-9501-9318-2F9A-87BADE57A0FF}"/>
              </a:ext>
            </a:extLst>
          </p:cNvPr>
          <p:cNvSpPr>
            <a:spLocks noGrp="1"/>
          </p:cNvSpPr>
          <p:nvPr>
            <p:ph type="body" sz="quarter" idx="21"/>
          </p:nvPr>
        </p:nvSpPr>
        <p:spPr/>
        <p:txBody>
          <a:bodyPr/>
          <a:lstStyle/>
          <a:p>
            <a:r>
              <a:rPr lang="en-GB" dirty="0"/>
              <a:t>Introducing erroneous labels</a:t>
            </a:r>
          </a:p>
        </p:txBody>
      </p:sp>
      <p:sp>
        <p:nvSpPr>
          <p:cNvPr id="6" name="Slide Number Placeholder 5">
            <a:extLst>
              <a:ext uri="{FF2B5EF4-FFF2-40B4-BE49-F238E27FC236}">
                <a16:creationId xmlns:a16="http://schemas.microsoft.com/office/drawing/2014/main" id="{B68D0E88-EB0C-450F-7470-414840EFF410}"/>
              </a:ext>
            </a:extLst>
          </p:cNvPr>
          <p:cNvSpPr>
            <a:spLocks noGrp="1"/>
          </p:cNvSpPr>
          <p:nvPr>
            <p:ph type="sldNum" sz="quarter" idx="26"/>
          </p:nvPr>
        </p:nvSpPr>
        <p:spPr/>
        <p:txBody>
          <a:bodyPr/>
          <a:lstStyle/>
          <a:p>
            <a:fld id="{C7442401-FDAF-4948-A89F-D68ECD5FB904}" type="slidenum">
              <a:rPr lang="en-GB" smtClean="0"/>
              <a:t>11</a:t>
            </a:fld>
            <a:endParaRPr lang="en-GB"/>
          </a:p>
        </p:txBody>
      </p:sp>
    </p:spTree>
    <p:extLst>
      <p:ext uri="{BB962C8B-B14F-4D97-AF65-F5344CB8AC3E}">
        <p14:creationId xmlns:p14="http://schemas.microsoft.com/office/powerpoint/2010/main" val="405197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0EB5-E687-2DFE-DF2B-467BA8744517}"/>
              </a:ext>
            </a:extLst>
          </p:cNvPr>
          <p:cNvSpPr>
            <a:spLocks noGrp="1"/>
          </p:cNvSpPr>
          <p:nvPr>
            <p:ph type="title"/>
          </p:nvPr>
        </p:nvSpPr>
        <p:spPr/>
        <p:txBody>
          <a:bodyPr/>
          <a:lstStyle/>
          <a:p>
            <a:r>
              <a:rPr lang="en-GB" dirty="0"/>
              <a:t>Classification: Results</a:t>
            </a:r>
          </a:p>
        </p:txBody>
      </p:sp>
      <p:sp>
        <p:nvSpPr>
          <p:cNvPr id="3" name="Text Placeholder 2">
            <a:extLst>
              <a:ext uri="{FF2B5EF4-FFF2-40B4-BE49-F238E27FC236}">
                <a16:creationId xmlns:a16="http://schemas.microsoft.com/office/drawing/2014/main" id="{20EA89C0-4BA0-D282-5DD0-B5888773DBC9}"/>
              </a:ext>
            </a:extLst>
          </p:cNvPr>
          <p:cNvSpPr>
            <a:spLocks noGrp="1"/>
          </p:cNvSpPr>
          <p:nvPr>
            <p:ph type="body" sz="quarter" idx="20"/>
          </p:nvPr>
        </p:nvSpPr>
        <p:spPr/>
        <p:txBody>
          <a:bodyPr/>
          <a:lstStyle/>
          <a:p>
            <a:r>
              <a:rPr lang="en-GB" dirty="0"/>
              <a:t>All data points displayed</a:t>
            </a:r>
          </a:p>
        </p:txBody>
      </p:sp>
      <p:sp>
        <p:nvSpPr>
          <p:cNvPr id="4" name="Text Placeholder 3">
            <a:extLst>
              <a:ext uri="{FF2B5EF4-FFF2-40B4-BE49-F238E27FC236}">
                <a16:creationId xmlns:a16="http://schemas.microsoft.com/office/drawing/2014/main" id="{19A0F377-E304-9373-25AB-66DCA10D6120}"/>
              </a:ext>
            </a:extLst>
          </p:cNvPr>
          <p:cNvSpPr>
            <a:spLocks noGrp="1"/>
          </p:cNvSpPr>
          <p:nvPr>
            <p:ph type="body" sz="quarter" idx="21"/>
          </p:nvPr>
        </p:nvSpPr>
        <p:spPr/>
        <p:txBody>
          <a:bodyPr/>
          <a:lstStyle/>
          <a:p>
            <a:r>
              <a:rPr lang="en-GB" dirty="0"/>
              <a:t>KNN classifier applied</a:t>
            </a:r>
          </a:p>
        </p:txBody>
      </p:sp>
      <p:pic>
        <p:nvPicPr>
          <p:cNvPr id="9" name="Content Placeholder 38" descr="Chart, scatter chart&#10;&#10;Description automatically generated">
            <a:extLst>
              <a:ext uri="{FF2B5EF4-FFF2-40B4-BE49-F238E27FC236}">
                <a16:creationId xmlns:a16="http://schemas.microsoft.com/office/drawing/2014/main" id="{96DA5965-E6D3-A712-A706-14399C386DC8}"/>
              </a:ext>
            </a:extLst>
          </p:cNvPr>
          <p:cNvPicPr>
            <a:picLocks noGrp="1" noChangeAspect="1"/>
          </p:cNvPicPr>
          <p:nvPr>
            <p:ph sz="quarter" idx="24"/>
          </p:nvPr>
        </p:nvPicPr>
        <p:blipFill>
          <a:blip r:embed="rId3">
            <a:extLst>
              <a:ext uri="{28A0092B-C50C-407E-A947-70E740481C1C}">
                <a14:useLocalDpi xmlns:a14="http://schemas.microsoft.com/office/drawing/2010/main" val="0"/>
              </a:ext>
            </a:extLst>
          </a:blip>
          <a:stretch>
            <a:fillRect/>
          </a:stretch>
        </p:blipFill>
        <p:spPr bwMode="auto">
          <a:xfrm>
            <a:off x="1213005" y="2010406"/>
            <a:ext cx="3931928" cy="42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13" descr="Chart, scatter chart&#10;&#10;Description automatically generated">
            <a:extLst>
              <a:ext uri="{FF2B5EF4-FFF2-40B4-BE49-F238E27FC236}">
                <a16:creationId xmlns:a16="http://schemas.microsoft.com/office/drawing/2014/main" id="{B9557B30-B97A-5EDF-8FC2-321EF0CF6642}"/>
              </a:ext>
            </a:extLst>
          </p:cNvPr>
          <p:cNvPicPr>
            <a:picLocks noGrp="1" noChangeAspect="1"/>
          </p:cNvPicPr>
          <p:nvPr>
            <p:ph sz="quarter" idx="25"/>
          </p:nvPr>
        </p:nvPicPr>
        <p:blipFill>
          <a:blip r:embed="rId4">
            <a:extLst>
              <a:ext uri="{28A0092B-C50C-407E-A947-70E740481C1C}">
                <a14:useLocalDpi xmlns:a14="http://schemas.microsoft.com/office/drawing/2010/main" val="0"/>
              </a:ext>
            </a:extLst>
          </a:blip>
          <a:stretch>
            <a:fillRect/>
          </a:stretch>
        </p:blipFill>
        <p:spPr>
          <a:xfrm>
            <a:off x="6840534" y="1916203"/>
            <a:ext cx="4114808" cy="4462281"/>
          </a:xfrm>
          <a:prstGeom prst="rect">
            <a:avLst/>
          </a:prstGeom>
        </p:spPr>
      </p:pic>
    </p:spTree>
    <p:extLst>
      <p:ext uri="{BB962C8B-B14F-4D97-AF65-F5344CB8AC3E}">
        <p14:creationId xmlns:p14="http://schemas.microsoft.com/office/powerpoint/2010/main" val="81806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4ABC01-D983-36C4-B8D1-5F1C23315676}"/>
              </a:ext>
            </a:extLst>
          </p:cNvPr>
          <p:cNvSpPr>
            <a:spLocks noGrp="1"/>
          </p:cNvSpPr>
          <p:nvPr>
            <p:ph sz="quarter" idx="23"/>
          </p:nvPr>
        </p:nvSpPr>
        <p:spPr/>
        <p:txBody>
          <a:bodyPr/>
          <a:lstStyle/>
          <a:p>
            <a:pPr marL="285750" indent="-285750">
              <a:buFont typeface="Arial" panose="020B0604020202020204" pitchFamily="34" charset="0"/>
              <a:buChar char="•"/>
            </a:pPr>
            <a:r>
              <a:rPr lang="en-GB" b="0" i="0" dirty="0">
                <a:solidFill>
                  <a:srgbClr val="333333"/>
                </a:solidFill>
                <a:effectLst/>
                <a:latin typeface="Open Sans" panose="020B0604020202020204" pitchFamily="34" charset="0"/>
              </a:rPr>
              <a:t>Karl Pearson F.R.S. (1901) LIII. </a:t>
            </a:r>
            <a:r>
              <a:rPr lang="en-GB" b="0" i="1" dirty="0">
                <a:solidFill>
                  <a:srgbClr val="333333"/>
                </a:solidFill>
                <a:effectLst/>
                <a:latin typeface="Open Sans" panose="020B0604020202020204" pitchFamily="34" charset="0"/>
              </a:rPr>
              <a:t>On lines and planes of closest fit to systems of points in space</a:t>
            </a:r>
            <a:r>
              <a:rPr lang="en-GB" b="0" i="0" dirty="0">
                <a:solidFill>
                  <a:srgbClr val="333333"/>
                </a:solidFill>
                <a:effectLst/>
                <a:latin typeface="Open Sans" panose="020B0604020202020204" pitchFamily="34" charset="0"/>
              </a:rPr>
              <a:t>, The London, Edinburgh, and Dublin Philosophical Magazine and Journal of Science, 2:11, 559-572, DOI: </a:t>
            </a:r>
            <a:r>
              <a:rPr lang="en-GB" b="0" i="0" u="sng" dirty="0">
                <a:solidFill>
                  <a:srgbClr val="333333"/>
                </a:solidFill>
                <a:effectLst/>
                <a:latin typeface="Open Sans" panose="020B0604020202020204" pitchFamily="34" charset="0"/>
                <a:hlinkClick r:id="rId2"/>
              </a:rPr>
              <a:t>10.1080/14786440109462720</a:t>
            </a:r>
            <a:endParaRPr lang="en-GB" b="0" i="0" u="sng" dirty="0">
              <a:solidFill>
                <a:srgbClr val="333333"/>
              </a:solidFill>
              <a:effectLst/>
              <a:latin typeface="Open Sans" panose="020B0604020202020204" pitchFamily="34" charset="0"/>
            </a:endParaRPr>
          </a:p>
          <a:p>
            <a:pPr marL="285750" indent="-285750">
              <a:buFont typeface="Arial" panose="020B0604020202020204" pitchFamily="34" charset="0"/>
              <a:buChar char="•"/>
            </a:pPr>
            <a:endParaRPr lang="en-GB" u="sng" dirty="0">
              <a:solidFill>
                <a:srgbClr val="333333"/>
              </a:solidFill>
              <a:latin typeface="Open Sans" panose="020B0604020202020204" pitchFamily="34" charset="0"/>
            </a:endParaRPr>
          </a:p>
          <a:p>
            <a:pPr marL="285750" indent="-285750">
              <a:buFont typeface="Arial" panose="020B0604020202020204" pitchFamily="34" charset="0"/>
              <a:buChar char="•"/>
            </a:pPr>
            <a:r>
              <a:rPr lang="en-GB" b="0" i="0" dirty="0">
                <a:solidFill>
                  <a:srgbClr val="333333"/>
                </a:solidFill>
                <a:effectLst/>
                <a:latin typeface="Arial" panose="020B0604020202020204" pitchFamily="34" charset="0"/>
              </a:rPr>
              <a:t>Hotelling, H. (1933). Analysis of a complex of statistical variables into principal components. </a:t>
            </a:r>
            <a:r>
              <a:rPr lang="en-GB" b="0" i="1" dirty="0">
                <a:solidFill>
                  <a:srgbClr val="333333"/>
                </a:solidFill>
                <a:effectLst/>
                <a:latin typeface="Arial" panose="020B0604020202020204" pitchFamily="34" charset="0"/>
              </a:rPr>
              <a:t>Journal of Educational Psychology, 24</a:t>
            </a:r>
            <a:r>
              <a:rPr lang="en-GB" b="0" i="0" dirty="0">
                <a:solidFill>
                  <a:srgbClr val="333333"/>
                </a:solidFill>
                <a:effectLst/>
                <a:latin typeface="Arial" panose="020B0604020202020204" pitchFamily="34" charset="0"/>
              </a:rPr>
              <a:t>(6), 417–441. </a:t>
            </a:r>
            <a:r>
              <a:rPr lang="en-GB" b="0" i="0" u="none" strike="noStrike" dirty="0">
                <a:solidFill>
                  <a:srgbClr val="2C72B7"/>
                </a:solidFill>
                <a:effectLst/>
                <a:latin typeface="Arial" panose="020B0604020202020204" pitchFamily="34" charset="0"/>
                <a:hlinkClick r:id="rId3"/>
              </a:rPr>
              <a:t>https://doi.org/10.1037/h0071325</a:t>
            </a:r>
            <a:endParaRPr lang="en-GB" b="0" i="0" u="sng" strike="noStrike" dirty="0">
              <a:solidFill>
                <a:srgbClr val="333333"/>
              </a:solidFill>
              <a:effectLst/>
              <a:latin typeface="Open Sans" panose="020B0604020202020204" pitchFamily="34" charset="0"/>
            </a:endParaRPr>
          </a:p>
          <a:p>
            <a:pPr marL="285750" indent="-285750">
              <a:buFont typeface="Arial" panose="020B0604020202020204" pitchFamily="34" charset="0"/>
              <a:buChar char="•"/>
            </a:pPr>
            <a:endParaRPr lang="en-GB" u="sng" dirty="0">
              <a:solidFill>
                <a:srgbClr val="333333"/>
              </a:solidFill>
              <a:latin typeface="Open Sans" panose="020B0604020202020204" pitchFamily="34" charset="0"/>
            </a:endParaRPr>
          </a:p>
          <a:p>
            <a:pPr marL="265113" indent="-265113" algn="l">
              <a:buFont typeface="Arial" panose="020B0604020202020204" pitchFamily="34" charset="0"/>
              <a:buChar char="•"/>
            </a:pPr>
            <a:r>
              <a:rPr lang="en-GB" b="0" i="0" u="none" strike="noStrike" dirty="0">
                <a:solidFill>
                  <a:srgbClr val="333132"/>
                </a:solidFill>
                <a:effectLst/>
                <a:latin typeface="Proxima Nova Subset"/>
              </a:rPr>
              <a:t> Jolliffe, Ian T.</a:t>
            </a:r>
            <a:r>
              <a:rPr lang="en-GB" b="0" i="0" dirty="0">
                <a:solidFill>
                  <a:srgbClr val="333132"/>
                </a:solidFill>
                <a:effectLst/>
                <a:latin typeface="Proxima Nova Subset"/>
              </a:rPr>
              <a:t> and </a:t>
            </a:r>
            <a:r>
              <a:rPr lang="en-GB" b="0" i="0" u="none" strike="noStrike" dirty="0" err="1">
                <a:solidFill>
                  <a:srgbClr val="333132"/>
                </a:solidFill>
                <a:effectLst/>
                <a:latin typeface="Proxima Nova Subset"/>
              </a:rPr>
              <a:t>Cadima</a:t>
            </a:r>
            <a:r>
              <a:rPr lang="en-GB" b="0" i="0" u="none" strike="noStrike" dirty="0">
                <a:solidFill>
                  <a:srgbClr val="333132"/>
                </a:solidFill>
                <a:effectLst/>
                <a:latin typeface="Proxima Nova Subset"/>
              </a:rPr>
              <a:t>, Jorge (2016) </a:t>
            </a:r>
            <a:r>
              <a:rPr lang="en-GB" b="0" i="0" dirty="0">
                <a:solidFill>
                  <a:srgbClr val="333132"/>
                </a:solidFill>
                <a:effectLst/>
                <a:latin typeface="Proxima Nova Subset"/>
              </a:rPr>
              <a:t>Principal component analysis: a review and recent developments </a:t>
            </a:r>
            <a:r>
              <a:rPr lang="en-GB" b="0" i="1" dirty="0">
                <a:solidFill>
                  <a:srgbClr val="333132"/>
                </a:solidFill>
                <a:effectLst/>
                <a:latin typeface="Proxima Nova Subset"/>
              </a:rPr>
              <a:t>Phil. Trans. R. Soc. A.</a:t>
            </a:r>
            <a:r>
              <a:rPr lang="en-GB" b="1" i="0" dirty="0">
                <a:solidFill>
                  <a:srgbClr val="333132"/>
                </a:solidFill>
                <a:effectLst/>
                <a:latin typeface="Proxima Nova Subset"/>
              </a:rPr>
              <a:t>374</a:t>
            </a:r>
            <a:r>
              <a:rPr lang="en-GB" b="0" i="0" u="sng" dirty="0">
                <a:solidFill>
                  <a:srgbClr val="333333"/>
                </a:solidFill>
                <a:effectLst/>
                <a:latin typeface="Open Sans" panose="020B0604020202020204" pitchFamily="34" charset="0"/>
              </a:rPr>
              <a:t> </a:t>
            </a:r>
            <a:r>
              <a:rPr lang="en-GB" i="0" u="none" strike="noStrike" dirty="0">
                <a:solidFill>
                  <a:srgbClr val="BA0C2F"/>
                </a:solidFill>
                <a:effectLst/>
                <a:latin typeface="Proxima Nova Subset"/>
                <a:hlinkClick r:id="rId4"/>
              </a:rPr>
              <a:t>https://doi.org/10.1098/rsta.2015.0202</a:t>
            </a:r>
            <a:endParaRPr lang="en-GB" dirty="0"/>
          </a:p>
        </p:txBody>
      </p:sp>
      <p:sp>
        <p:nvSpPr>
          <p:cNvPr id="3" name="Title 2">
            <a:extLst>
              <a:ext uri="{FF2B5EF4-FFF2-40B4-BE49-F238E27FC236}">
                <a16:creationId xmlns:a16="http://schemas.microsoft.com/office/drawing/2014/main" id="{37026C40-BBE3-876F-7F1D-7C73A3FBE1D2}"/>
              </a:ext>
            </a:extLst>
          </p:cNvPr>
          <p:cNvSpPr>
            <a:spLocks noGrp="1"/>
          </p:cNvSpPr>
          <p:nvPr>
            <p:ph type="title"/>
          </p:nvPr>
        </p:nvSpPr>
        <p:spPr/>
        <p:txBody>
          <a:bodyPr/>
          <a:lstStyle/>
          <a:p>
            <a:r>
              <a:rPr lang="en-GB" dirty="0"/>
              <a:t>Useful resources</a:t>
            </a:r>
          </a:p>
        </p:txBody>
      </p:sp>
      <p:sp>
        <p:nvSpPr>
          <p:cNvPr id="4" name="Slide Number Placeholder 3">
            <a:extLst>
              <a:ext uri="{FF2B5EF4-FFF2-40B4-BE49-F238E27FC236}">
                <a16:creationId xmlns:a16="http://schemas.microsoft.com/office/drawing/2014/main" id="{5B2C4D95-4660-EE4C-BE4B-360700B8A56C}"/>
              </a:ext>
            </a:extLst>
          </p:cNvPr>
          <p:cNvSpPr>
            <a:spLocks noGrp="1"/>
          </p:cNvSpPr>
          <p:nvPr>
            <p:ph type="sldNum" sz="quarter" idx="24"/>
          </p:nvPr>
        </p:nvSpPr>
        <p:spPr/>
        <p:txBody>
          <a:bodyPr/>
          <a:lstStyle/>
          <a:p>
            <a:fld id="{41C5A579-CF16-4B3F-828F-FC681546EC15}" type="slidenum">
              <a:rPr lang="en-GB" smtClean="0"/>
              <a:pPr/>
              <a:t>2</a:t>
            </a:fld>
            <a:endParaRPr lang="en-GB" dirty="0"/>
          </a:p>
        </p:txBody>
      </p:sp>
    </p:spTree>
    <p:extLst>
      <p:ext uri="{BB962C8B-B14F-4D97-AF65-F5344CB8AC3E}">
        <p14:creationId xmlns:p14="http://schemas.microsoft.com/office/powerpoint/2010/main" val="404475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3CBCAB-3A4F-D6C8-AE53-526D9CF5A2CA}"/>
              </a:ext>
            </a:extLst>
          </p:cNvPr>
          <p:cNvSpPr>
            <a:spLocks noGrp="1"/>
          </p:cNvSpPr>
          <p:nvPr>
            <p:ph sz="quarter" idx="23"/>
          </p:nvPr>
        </p:nvSpPr>
        <p:spPr>
          <a:xfrm>
            <a:off x="467136" y="1239521"/>
            <a:ext cx="11211784" cy="1101701"/>
          </a:xfrm>
        </p:spPr>
        <p:txBody>
          <a:bodyPr/>
          <a:lstStyle/>
          <a:p>
            <a:pPr marL="285750" indent="-285750">
              <a:buFont typeface="Arial" panose="020B0604020202020204" pitchFamily="34" charset="0"/>
              <a:buChar char="•"/>
            </a:pPr>
            <a:r>
              <a:rPr lang="en-GB" dirty="0"/>
              <a:t>Aim: reduce a dataset with many variables by fewer variables that represent the majority of the key features</a:t>
            </a:r>
          </a:p>
          <a:p>
            <a:pPr marL="971550" lvl="1" indent="-285750"/>
            <a:r>
              <a:rPr lang="en-GB" dirty="0"/>
              <a:t>Seek correlation between measured variables</a:t>
            </a:r>
          </a:p>
          <a:p>
            <a:pPr marL="971550" lvl="1" indent="-285750"/>
            <a:r>
              <a:rPr lang="en-GB" dirty="0"/>
              <a:t>Aid visualisation and identify trends</a:t>
            </a:r>
          </a:p>
        </p:txBody>
      </p:sp>
      <p:sp>
        <p:nvSpPr>
          <p:cNvPr id="3" name="Title 2">
            <a:extLst>
              <a:ext uri="{FF2B5EF4-FFF2-40B4-BE49-F238E27FC236}">
                <a16:creationId xmlns:a16="http://schemas.microsoft.com/office/drawing/2014/main" id="{E2552187-DD3D-39A2-5DC4-A115645C3944}"/>
              </a:ext>
            </a:extLst>
          </p:cNvPr>
          <p:cNvSpPr>
            <a:spLocks noGrp="1"/>
          </p:cNvSpPr>
          <p:nvPr>
            <p:ph type="title"/>
          </p:nvPr>
        </p:nvSpPr>
        <p:spPr/>
        <p:txBody>
          <a:bodyPr/>
          <a:lstStyle/>
          <a:p>
            <a:r>
              <a:rPr lang="en-GB" dirty="0"/>
              <a:t>Principal component analysis</a:t>
            </a:r>
          </a:p>
        </p:txBody>
      </p:sp>
      <p:sp>
        <p:nvSpPr>
          <p:cNvPr id="4" name="Slide Number Placeholder 3">
            <a:extLst>
              <a:ext uri="{FF2B5EF4-FFF2-40B4-BE49-F238E27FC236}">
                <a16:creationId xmlns:a16="http://schemas.microsoft.com/office/drawing/2014/main" id="{41F12138-292B-9064-5AE2-08EEA91715EF}"/>
              </a:ext>
            </a:extLst>
          </p:cNvPr>
          <p:cNvSpPr>
            <a:spLocks noGrp="1"/>
          </p:cNvSpPr>
          <p:nvPr>
            <p:ph type="sldNum" sz="quarter" idx="24"/>
          </p:nvPr>
        </p:nvSpPr>
        <p:spPr/>
        <p:txBody>
          <a:bodyPr/>
          <a:lstStyle/>
          <a:p>
            <a:fld id="{41C5A579-CF16-4B3F-828F-FC681546EC15}" type="slidenum">
              <a:rPr lang="en-GB" smtClean="0"/>
              <a:pPr/>
              <a:t>3</a:t>
            </a:fld>
            <a:endParaRPr lang="en-GB" dirty="0"/>
          </a:p>
        </p:txBody>
      </p:sp>
      <p:pic>
        <p:nvPicPr>
          <p:cNvPr id="1026" name="Picture 2" descr="Data_proc_schematic_cube_xyshift">
            <a:extLst>
              <a:ext uri="{FF2B5EF4-FFF2-40B4-BE49-F238E27FC236}">
                <a16:creationId xmlns:a16="http://schemas.microsoft.com/office/drawing/2014/main" id="{1C5B48D8-4CC4-CA79-BB87-BCA82768A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70" y="3367644"/>
            <a:ext cx="2319790" cy="19288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0C8477AE-1318-93BB-F7DB-CE2A6AA5F7BB}"/>
              </a:ext>
            </a:extLst>
          </p:cNvPr>
          <p:cNvGraphicFramePr>
            <a:graphicFrameLocks noGrp="1"/>
          </p:cNvGraphicFramePr>
          <p:nvPr>
            <p:extLst>
              <p:ext uri="{D42A27DB-BD31-4B8C-83A1-F6EECF244321}">
                <p14:modId xmlns:p14="http://schemas.microsoft.com/office/powerpoint/2010/main" val="1655929419"/>
              </p:ext>
            </p:extLst>
          </p:nvPr>
        </p:nvGraphicFramePr>
        <p:xfrm>
          <a:off x="4070889" y="3433923"/>
          <a:ext cx="2847430" cy="1702676"/>
        </p:xfrm>
        <a:graphic>
          <a:graphicData uri="http://schemas.openxmlformats.org/drawingml/2006/table">
            <a:tbl>
              <a:tblPr firstRow="1" bandRow="1">
                <a:tableStyleId>{5940675A-B579-460E-94D1-54222C63F5DA}</a:tableStyleId>
              </a:tblPr>
              <a:tblGrid>
                <a:gridCol w="569486">
                  <a:extLst>
                    <a:ext uri="{9D8B030D-6E8A-4147-A177-3AD203B41FA5}">
                      <a16:colId xmlns:a16="http://schemas.microsoft.com/office/drawing/2014/main" val="908148421"/>
                    </a:ext>
                  </a:extLst>
                </a:gridCol>
                <a:gridCol w="569486">
                  <a:extLst>
                    <a:ext uri="{9D8B030D-6E8A-4147-A177-3AD203B41FA5}">
                      <a16:colId xmlns:a16="http://schemas.microsoft.com/office/drawing/2014/main" val="3734536482"/>
                    </a:ext>
                  </a:extLst>
                </a:gridCol>
                <a:gridCol w="569486">
                  <a:extLst>
                    <a:ext uri="{9D8B030D-6E8A-4147-A177-3AD203B41FA5}">
                      <a16:colId xmlns:a16="http://schemas.microsoft.com/office/drawing/2014/main" val="3740416301"/>
                    </a:ext>
                  </a:extLst>
                </a:gridCol>
                <a:gridCol w="569486">
                  <a:extLst>
                    <a:ext uri="{9D8B030D-6E8A-4147-A177-3AD203B41FA5}">
                      <a16:colId xmlns:a16="http://schemas.microsoft.com/office/drawing/2014/main" val="3721025714"/>
                    </a:ext>
                  </a:extLst>
                </a:gridCol>
                <a:gridCol w="569486">
                  <a:extLst>
                    <a:ext uri="{9D8B030D-6E8A-4147-A177-3AD203B41FA5}">
                      <a16:colId xmlns:a16="http://schemas.microsoft.com/office/drawing/2014/main" val="918024918"/>
                    </a:ext>
                  </a:extLst>
                </a:gridCol>
              </a:tblGrid>
              <a:tr h="425669">
                <a:tc>
                  <a:txBody>
                    <a:bodyPr/>
                    <a:lstStyle/>
                    <a:p>
                      <a:r>
                        <a:rPr lang="en-GB" dirty="0"/>
                        <a:t>p</a:t>
                      </a:r>
                      <a:r>
                        <a:rPr lang="en-GB" baseline="-25000" dirty="0"/>
                        <a:t>1</a:t>
                      </a:r>
                      <a:endParaRPr lang="en-GB" dirty="0"/>
                    </a:p>
                  </a:txBody>
                  <a:tcPr/>
                </a:tc>
                <a:tc>
                  <a:txBody>
                    <a:bodyPr/>
                    <a:lstStyle/>
                    <a:p>
                      <a:r>
                        <a:rPr lang="en-GB" dirty="0"/>
                        <a:t>…</a:t>
                      </a:r>
                    </a:p>
                  </a:txBody>
                  <a:tcPr/>
                </a:tc>
                <a:tc>
                  <a:txBody>
                    <a:bodyPr/>
                    <a:lstStyle/>
                    <a:p>
                      <a:r>
                        <a:rPr lang="en-GB" dirty="0" err="1"/>
                        <a:t>p</a:t>
                      </a:r>
                      <a:r>
                        <a:rPr lang="en-GB" baseline="-25000" dirty="0" err="1"/>
                        <a:t>j</a:t>
                      </a:r>
                      <a:endParaRPr lang="en-GB" dirty="0"/>
                    </a:p>
                  </a:txBody>
                  <a:tcPr/>
                </a:tc>
                <a:tc>
                  <a:txBody>
                    <a:bodyPr/>
                    <a:lstStyle/>
                    <a:p>
                      <a:r>
                        <a:rPr lang="en-GB" dirty="0"/>
                        <a:t>…</a:t>
                      </a:r>
                    </a:p>
                  </a:txBody>
                  <a:tcPr/>
                </a:tc>
                <a:tc>
                  <a:txBody>
                    <a:bodyPr/>
                    <a:lstStyle/>
                    <a:p>
                      <a:r>
                        <a:rPr lang="en-GB" dirty="0" err="1"/>
                        <a:t>p</a:t>
                      </a:r>
                      <a:r>
                        <a:rPr lang="en-GB" baseline="-25000" dirty="0" err="1"/>
                        <a:t>J</a:t>
                      </a:r>
                      <a:endParaRPr lang="en-GB" dirty="0"/>
                    </a:p>
                  </a:txBody>
                  <a:tcPr/>
                </a:tc>
                <a:extLst>
                  <a:ext uri="{0D108BD9-81ED-4DB2-BD59-A6C34878D82A}">
                    <a16:rowId xmlns:a16="http://schemas.microsoft.com/office/drawing/2014/main" val="3309571940"/>
                  </a:ext>
                </a:extLst>
              </a:tr>
              <a:tr h="425669">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528632033"/>
                  </a:ext>
                </a:extLst>
              </a:tr>
              <a:tr h="425669">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299135441"/>
                  </a:ext>
                </a:extLst>
              </a:tr>
              <a:tr h="425669">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2831548733"/>
                  </a:ext>
                </a:extLst>
              </a:tr>
            </a:tbl>
          </a:graphicData>
        </a:graphic>
      </p:graphicFrame>
      <p:pic>
        <p:nvPicPr>
          <p:cNvPr id="7" name="Picture 6" descr="Shape&#10;&#10;Description automatically generated">
            <a:extLst>
              <a:ext uri="{FF2B5EF4-FFF2-40B4-BE49-F238E27FC236}">
                <a16:creationId xmlns:a16="http://schemas.microsoft.com/office/drawing/2014/main" id="{6A87C16E-A924-7177-29BF-7F997AB93402}"/>
              </a:ext>
            </a:extLst>
          </p:cNvPr>
          <p:cNvPicPr>
            <a:picLocks noChangeAspect="1"/>
          </p:cNvPicPr>
          <p:nvPr/>
        </p:nvPicPr>
        <p:blipFill>
          <a:blip r:embed="rId4"/>
          <a:stretch>
            <a:fillRect/>
          </a:stretch>
        </p:blipFill>
        <p:spPr>
          <a:xfrm>
            <a:off x="7801704" y="2169459"/>
            <a:ext cx="3877216" cy="4105848"/>
          </a:xfrm>
          <a:prstGeom prst="rect">
            <a:avLst/>
          </a:prstGeom>
        </p:spPr>
      </p:pic>
      <p:sp>
        <p:nvSpPr>
          <p:cNvPr id="8" name="TextBox 7">
            <a:extLst>
              <a:ext uri="{FF2B5EF4-FFF2-40B4-BE49-F238E27FC236}">
                <a16:creationId xmlns:a16="http://schemas.microsoft.com/office/drawing/2014/main" id="{3DFA0290-5A16-466E-3065-4989D2531215}"/>
              </a:ext>
            </a:extLst>
          </p:cNvPr>
          <p:cNvSpPr txBox="1"/>
          <p:nvPr/>
        </p:nvSpPr>
        <p:spPr>
          <a:xfrm>
            <a:off x="275407" y="2675618"/>
            <a:ext cx="3027505" cy="369332"/>
          </a:xfrm>
          <a:prstGeom prst="rect">
            <a:avLst/>
          </a:prstGeom>
          <a:noFill/>
        </p:spPr>
        <p:txBody>
          <a:bodyPr wrap="square" rtlCol="0">
            <a:spAutoFit/>
          </a:bodyPr>
          <a:lstStyle/>
          <a:p>
            <a:r>
              <a:rPr lang="en-GB" b="1" dirty="0"/>
              <a:t>Raman map</a:t>
            </a:r>
          </a:p>
        </p:txBody>
      </p:sp>
      <p:sp>
        <p:nvSpPr>
          <p:cNvPr id="10" name="TextBox 9">
            <a:extLst>
              <a:ext uri="{FF2B5EF4-FFF2-40B4-BE49-F238E27FC236}">
                <a16:creationId xmlns:a16="http://schemas.microsoft.com/office/drawing/2014/main" id="{EB4F31C4-DBDB-9218-D70C-C31D9FFC97CC}"/>
              </a:ext>
            </a:extLst>
          </p:cNvPr>
          <p:cNvSpPr txBox="1"/>
          <p:nvPr/>
        </p:nvSpPr>
        <p:spPr>
          <a:xfrm>
            <a:off x="3568097" y="2643352"/>
            <a:ext cx="3027505" cy="369332"/>
          </a:xfrm>
          <a:prstGeom prst="rect">
            <a:avLst/>
          </a:prstGeom>
          <a:noFill/>
        </p:spPr>
        <p:txBody>
          <a:bodyPr wrap="square" rtlCol="0">
            <a:spAutoFit/>
          </a:bodyPr>
          <a:lstStyle/>
          <a:p>
            <a:r>
              <a:rPr lang="en-GB" b="1" dirty="0"/>
              <a:t>(n x p) array</a:t>
            </a:r>
          </a:p>
        </p:txBody>
      </p:sp>
      <p:sp>
        <p:nvSpPr>
          <p:cNvPr id="11" name="TextBox 10">
            <a:extLst>
              <a:ext uri="{FF2B5EF4-FFF2-40B4-BE49-F238E27FC236}">
                <a16:creationId xmlns:a16="http://schemas.microsoft.com/office/drawing/2014/main" id="{B393D16A-D260-08C4-16D4-B8B98D8664D3}"/>
              </a:ext>
            </a:extLst>
          </p:cNvPr>
          <p:cNvSpPr txBox="1"/>
          <p:nvPr/>
        </p:nvSpPr>
        <p:spPr>
          <a:xfrm rot="16200000">
            <a:off x="-630507" y="4100595"/>
            <a:ext cx="1811829" cy="369332"/>
          </a:xfrm>
          <a:prstGeom prst="rect">
            <a:avLst/>
          </a:prstGeom>
          <a:noFill/>
        </p:spPr>
        <p:txBody>
          <a:bodyPr wrap="square" rtlCol="0">
            <a:spAutoFit/>
          </a:bodyPr>
          <a:lstStyle/>
          <a:p>
            <a:r>
              <a:rPr lang="en-GB" dirty="0"/>
              <a:t>p wavenumbers</a:t>
            </a:r>
          </a:p>
        </p:txBody>
      </p:sp>
      <p:sp>
        <p:nvSpPr>
          <p:cNvPr id="12" name="TextBox 11">
            <a:extLst>
              <a:ext uri="{FF2B5EF4-FFF2-40B4-BE49-F238E27FC236}">
                <a16:creationId xmlns:a16="http://schemas.microsoft.com/office/drawing/2014/main" id="{EF00458E-B30E-F755-24D7-6CF513786320}"/>
              </a:ext>
            </a:extLst>
          </p:cNvPr>
          <p:cNvSpPr txBox="1"/>
          <p:nvPr/>
        </p:nvSpPr>
        <p:spPr>
          <a:xfrm rot="16200000">
            <a:off x="2629578" y="3938444"/>
            <a:ext cx="2230822" cy="369332"/>
          </a:xfrm>
          <a:prstGeom prst="rect">
            <a:avLst/>
          </a:prstGeom>
          <a:noFill/>
        </p:spPr>
        <p:txBody>
          <a:bodyPr wrap="square" rtlCol="0">
            <a:spAutoFit/>
          </a:bodyPr>
          <a:lstStyle/>
          <a:p>
            <a:r>
              <a:rPr lang="en-GB" b="1" dirty="0"/>
              <a:t>n spectra (n = </a:t>
            </a:r>
            <a:r>
              <a:rPr lang="en-GB" b="1" dirty="0" err="1"/>
              <a:t>xy</a:t>
            </a:r>
            <a:r>
              <a:rPr lang="en-GB" b="1" dirty="0"/>
              <a:t>)</a:t>
            </a:r>
          </a:p>
        </p:txBody>
      </p:sp>
      <p:sp>
        <p:nvSpPr>
          <p:cNvPr id="13" name="TextBox 12">
            <a:extLst>
              <a:ext uri="{FF2B5EF4-FFF2-40B4-BE49-F238E27FC236}">
                <a16:creationId xmlns:a16="http://schemas.microsoft.com/office/drawing/2014/main" id="{ADACBFE9-2438-186C-B29D-5406157E23B6}"/>
              </a:ext>
            </a:extLst>
          </p:cNvPr>
          <p:cNvSpPr txBox="1"/>
          <p:nvPr/>
        </p:nvSpPr>
        <p:spPr>
          <a:xfrm>
            <a:off x="4708518" y="2977749"/>
            <a:ext cx="2230822" cy="369332"/>
          </a:xfrm>
          <a:prstGeom prst="rect">
            <a:avLst/>
          </a:prstGeom>
          <a:noFill/>
        </p:spPr>
        <p:txBody>
          <a:bodyPr wrap="square" rtlCol="0">
            <a:spAutoFit/>
          </a:bodyPr>
          <a:lstStyle/>
          <a:p>
            <a:r>
              <a:rPr lang="en-GB" b="1" dirty="0"/>
              <a:t>p wavenumbers</a:t>
            </a:r>
          </a:p>
        </p:txBody>
      </p:sp>
      <p:sp>
        <p:nvSpPr>
          <p:cNvPr id="14" name="TextBox 13">
            <a:extLst>
              <a:ext uri="{FF2B5EF4-FFF2-40B4-BE49-F238E27FC236}">
                <a16:creationId xmlns:a16="http://schemas.microsoft.com/office/drawing/2014/main" id="{A6322388-C8D9-1F99-39FD-6FB3B9CE066B}"/>
              </a:ext>
            </a:extLst>
          </p:cNvPr>
          <p:cNvSpPr txBox="1"/>
          <p:nvPr/>
        </p:nvSpPr>
        <p:spPr>
          <a:xfrm>
            <a:off x="8987511" y="2227809"/>
            <a:ext cx="561907" cy="461665"/>
          </a:xfrm>
          <a:prstGeom prst="rect">
            <a:avLst/>
          </a:prstGeom>
          <a:solidFill>
            <a:schemeClr val="bg2"/>
          </a:solidFill>
        </p:spPr>
        <p:txBody>
          <a:bodyPr wrap="square" rtlCol="0">
            <a:spAutoFit/>
          </a:bodyPr>
          <a:lstStyle/>
          <a:p>
            <a:r>
              <a:rPr lang="en-GB" sz="2400" dirty="0"/>
              <a:t>p</a:t>
            </a:r>
            <a:r>
              <a:rPr lang="en-GB" sz="2400" baseline="-25000" dirty="0"/>
              <a:t>2</a:t>
            </a:r>
            <a:endParaRPr lang="en-GB" sz="2400" dirty="0"/>
          </a:p>
        </p:txBody>
      </p:sp>
      <p:sp>
        <p:nvSpPr>
          <p:cNvPr id="15" name="TextBox 14">
            <a:extLst>
              <a:ext uri="{FF2B5EF4-FFF2-40B4-BE49-F238E27FC236}">
                <a16:creationId xmlns:a16="http://schemas.microsoft.com/office/drawing/2014/main" id="{C56D0B38-7FE4-68C8-A440-5096EE609BFB}"/>
              </a:ext>
            </a:extLst>
          </p:cNvPr>
          <p:cNvSpPr txBox="1"/>
          <p:nvPr/>
        </p:nvSpPr>
        <p:spPr>
          <a:xfrm>
            <a:off x="10867106" y="3704878"/>
            <a:ext cx="561907" cy="461665"/>
          </a:xfrm>
          <a:prstGeom prst="rect">
            <a:avLst/>
          </a:prstGeom>
          <a:solidFill>
            <a:schemeClr val="bg2"/>
          </a:solidFill>
        </p:spPr>
        <p:txBody>
          <a:bodyPr wrap="square" rtlCol="0">
            <a:spAutoFit/>
          </a:bodyPr>
          <a:lstStyle/>
          <a:p>
            <a:r>
              <a:rPr lang="en-GB" sz="2400" dirty="0"/>
              <a:t>p</a:t>
            </a:r>
            <a:r>
              <a:rPr lang="en-GB" sz="2400" baseline="-25000" dirty="0"/>
              <a:t>1</a:t>
            </a:r>
            <a:endParaRPr lang="en-GB" sz="2400" dirty="0"/>
          </a:p>
        </p:txBody>
      </p:sp>
      <p:sp>
        <p:nvSpPr>
          <p:cNvPr id="17" name="Oval 16">
            <a:extLst>
              <a:ext uri="{FF2B5EF4-FFF2-40B4-BE49-F238E27FC236}">
                <a16:creationId xmlns:a16="http://schemas.microsoft.com/office/drawing/2014/main" id="{D85DAF59-8361-E77D-2E19-E82B0F394038}"/>
              </a:ext>
            </a:extLst>
          </p:cNvPr>
          <p:cNvSpPr/>
          <p:nvPr/>
        </p:nvSpPr>
        <p:spPr>
          <a:xfrm>
            <a:off x="4000272" y="3367644"/>
            <a:ext cx="637629" cy="1967264"/>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CB44515F-9828-DF69-8D0A-CC2C0C95010F}"/>
              </a:ext>
            </a:extLst>
          </p:cNvPr>
          <p:cNvSpPr/>
          <p:nvPr/>
        </p:nvSpPr>
        <p:spPr>
          <a:xfrm>
            <a:off x="10757785" y="3704580"/>
            <a:ext cx="637629" cy="570747"/>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a:extLst>
              <a:ext uri="{FF2B5EF4-FFF2-40B4-BE49-F238E27FC236}">
                <a16:creationId xmlns:a16="http://schemas.microsoft.com/office/drawing/2014/main" id="{79B38D4A-D71C-0BF4-3F52-51499471225F}"/>
              </a:ext>
            </a:extLst>
          </p:cNvPr>
          <p:cNvGrpSpPr/>
          <p:nvPr/>
        </p:nvGrpSpPr>
        <p:grpSpPr>
          <a:xfrm>
            <a:off x="2547168" y="5755391"/>
            <a:ext cx="3686257" cy="927045"/>
            <a:chOff x="2707699" y="5348262"/>
            <a:chExt cx="3686257" cy="927045"/>
          </a:xfrm>
        </p:grpSpPr>
        <p:pic>
          <p:nvPicPr>
            <p:cNvPr id="20" name="Graphic 19" descr="Warning with solid fill">
              <a:extLst>
                <a:ext uri="{FF2B5EF4-FFF2-40B4-BE49-F238E27FC236}">
                  <a16:creationId xmlns:a16="http://schemas.microsoft.com/office/drawing/2014/main" id="{34457720-3AA4-3FD7-B33E-C2871EDCA0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07699" y="5360907"/>
              <a:ext cx="914400" cy="914400"/>
            </a:xfrm>
            <a:prstGeom prst="rect">
              <a:avLst/>
            </a:prstGeom>
          </p:spPr>
        </p:pic>
        <p:sp>
          <p:nvSpPr>
            <p:cNvPr id="21" name="TextBox 20">
              <a:extLst>
                <a:ext uri="{FF2B5EF4-FFF2-40B4-BE49-F238E27FC236}">
                  <a16:creationId xmlns:a16="http://schemas.microsoft.com/office/drawing/2014/main" id="{4028724D-9312-4B80-014D-EB127A0E19FD}"/>
                </a:ext>
              </a:extLst>
            </p:cNvPr>
            <p:cNvSpPr txBox="1"/>
            <p:nvPr/>
          </p:nvSpPr>
          <p:spPr>
            <a:xfrm>
              <a:off x="3546527" y="5348262"/>
              <a:ext cx="2847429" cy="923330"/>
            </a:xfrm>
            <a:prstGeom prst="rect">
              <a:avLst/>
            </a:prstGeom>
            <a:noFill/>
          </p:spPr>
          <p:txBody>
            <a:bodyPr wrap="square" rtlCol="0">
              <a:spAutoFit/>
            </a:bodyPr>
            <a:lstStyle/>
            <a:p>
              <a:r>
                <a:rPr lang="en-GB" b="1" dirty="0"/>
                <a:t>PCA results do not account for position or surrounding spectra</a:t>
              </a:r>
            </a:p>
          </p:txBody>
        </p:sp>
      </p:grpSp>
      <p:cxnSp>
        <p:nvCxnSpPr>
          <p:cNvPr id="24" name="Straight Arrow Connector 23">
            <a:extLst>
              <a:ext uri="{FF2B5EF4-FFF2-40B4-BE49-F238E27FC236}">
                <a16:creationId xmlns:a16="http://schemas.microsoft.com/office/drawing/2014/main" id="{05367B8F-CCE3-B2A8-EB50-71F05949C2FB}"/>
              </a:ext>
            </a:extLst>
          </p:cNvPr>
          <p:cNvCxnSpPr>
            <a:stCxn id="20" idx="0"/>
            <a:endCxn id="12" idx="1"/>
          </p:cNvCxnSpPr>
          <p:nvPr/>
        </p:nvCxnSpPr>
        <p:spPr>
          <a:xfrm flipV="1">
            <a:off x="3004368" y="5238521"/>
            <a:ext cx="740621" cy="52951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64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14962600-3267-ED6E-67C3-7988289EC9E9}"/>
                  </a:ext>
                </a:extLst>
              </p:cNvPr>
              <p:cNvGraphicFramePr>
                <a:graphicFrameLocks noGrp="1"/>
              </p:cNvGraphicFramePr>
              <p:nvPr>
                <p:ph sz="quarter" idx="23"/>
                <p:extLst>
                  <p:ext uri="{D42A27DB-BD31-4B8C-83A1-F6EECF244321}">
                    <p14:modId xmlns:p14="http://schemas.microsoft.com/office/powerpoint/2010/main" val="762618013"/>
                  </p:ext>
                </p:extLst>
              </p:nvPr>
            </p:nvGraphicFramePr>
            <p:xfrm>
              <a:off x="472440" y="857231"/>
              <a:ext cx="6365000" cy="5537594"/>
            </p:xfrm>
            <a:graphic>
              <a:graphicData uri="http://schemas.openxmlformats.org/drawingml/2006/table">
                <a:tbl>
                  <a:tblPr firstRow="1" bandRow="1">
                    <a:tableStyleId>{5C22544A-7EE6-4342-B048-85BDC9FD1C3A}</a:tableStyleId>
                  </a:tblPr>
                  <a:tblGrid>
                    <a:gridCol w="1004723">
                      <a:extLst>
                        <a:ext uri="{9D8B030D-6E8A-4147-A177-3AD203B41FA5}">
                          <a16:colId xmlns:a16="http://schemas.microsoft.com/office/drawing/2014/main" val="1951557529"/>
                        </a:ext>
                      </a:extLst>
                    </a:gridCol>
                    <a:gridCol w="2291255">
                      <a:extLst>
                        <a:ext uri="{9D8B030D-6E8A-4147-A177-3AD203B41FA5}">
                          <a16:colId xmlns:a16="http://schemas.microsoft.com/office/drawing/2014/main" val="3098189862"/>
                        </a:ext>
                      </a:extLst>
                    </a:gridCol>
                    <a:gridCol w="3069022">
                      <a:extLst>
                        <a:ext uri="{9D8B030D-6E8A-4147-A177-3AD203B41FA5}">
                          <a16:colId xmlns:a16="http://schemas.microsoft.com/office/drawing/2014/main" val="589864362"/>
                        </a:ext>
                      </a:extLst>
                    </a:gridCol>
                  </a:tblGrid>
                  <a:tr h="653448">
                    <a:tc>
                      <a:txBody>
                        <a:bodyPr/>
                        <a:lstStyle/>
                        <a:p>
                          <a:r>
                            <a:rPr lang="en-GB" sz="1600" dirty="0"/>
                            <a:t>Symbol</a:t>
                          </a:r>
                        </a:p>
                      </a:txBody>
                      <a:tcPr/>
                    </a:tc>
                    <a:tc>
                      <a:txBody>
                        <a:bodyPr/>
                        <a:lstStyle/>
                        <a:p>
                          <a:r>
                            <a:rPr lang="en-GB" sz="1600" dirty="0"/>
                            <a:t>Refers to…</a:t>
                          </a:r>
                        </a:p>
                      </a:txBody>
                      <a:tcPr/>
                    </a:tc>
                    <a:tc>
                      <a:txBody>
                        <a:bodyPr/>
                        <a:lstStyle/>
                        <a:p>
                          <a:r>
                            <a:rPr lang="en-GB" sz="1600" dirty="0"/>
                            <a:t>Interpretation</a:t>
                          </a:r>
                        </a:p>
                      </a:txBody>
                      <a:tcPr/>
                    </a:tc>
                    <a:extLst>
                      <a:ext uri="{0D108BD9-81ED-4DB2-BD59-A6C34878D82A}">
                        <a16:rowId xmlns:a16="http://schemas.microsoft.com/office/drawing/2014/main" val="1706523981"/>
                      </a:ext>
                    </a:extLst>
                  </a:tr>
                  <a:tr h="880918">
                    <a:tc>
                      <a:txBody>
                        <a:bodyPr/>
                        <a:lstStyle/>
                        <a:p>
                          <a:pPr/>
                          <a14:m>
                            <m:oMathPara xmlns:m="http://schemas.openxmlformats.org/officeDocument/2006/math">
                              <m:oMathParaPr>
                                <m:jc m:val="centerGroup"/>
                              </m:oMathParaPr>
                              <m:oMath xmlns:m="http://schemas.openxmlformats.org/officeDocument/2006/math">
                                <m:r>
                                  <a:rPr lang="en-GB" sz="1600" b="1" i="0" smtClean="0">
                                    <a:latin typeface="Cambria Math" panose="02040503050406030204" pitchFamily="18" charset="0"/>
                                  </a:rPr>
                                  <m:t>𝐗</m:t>
                                </m:r>
                              </m:oMath>
                            </m:oMathPara>
                          </a14:m>
                          <a:endParaRPr lang="en-GB" sz="1600" b="1" i="0" dirty="0"/>
                        </a:p>
                      </a:txBody>
                      <a:tcPr/>
                    </a:tc>
                    <a:tc>
                      <a:txBody>
                        <a:bodyPr/>
                        <a:lstStyle/>
                        <a:p>
                          <a:r>
                            <a:rPr lang="en-GB" sz="1600" dirty="0"/>
                            <a:t>(n x p) dataset</a:t>
                          </a:r>
                        </a:p>
                      </a:txBody>
                      <a:tcPr/>
                    </a:tc>
                    <a:tc>
                      <a:txBody>
                        <a:bodyPr/>
                        <a:lstStyle/>
                        <a:p>
                          <a:r>
                            <a:rPr lang="en-GB" sz="1600" dirty="0"/>
                            <a:t>Normalised dataset </a:t>
                          </a:r>
                        </a:p>
                        <a:p>
                          <a:r>
                            <a:rPr lang="en-GB" sz="1600" dirty="0"/>
                            <a:t>Rows (n) = samples</a:t>
                          </a:r>
                        </a:p>
                        <a:p>
                          <a:r>
                            <a:rPr lang="en-GB" sz="1600" dirty="0"/>
                            <a:t>Columns (p) = wavenumbers</a:t>
                          </a:r>
                        </a:p>
                      </a:txBody>
                      <a:tcPr/>
                    </a:tc>
                    <a:extLst>
                      <a:ext uri="{0D108BD9-81ED-4DB2-BD59-A6C34878D82A}">
                        <a16:rowId xmlns:a16="http://schemas.microsoft.com/office/drawing/2014/main" val="2311795584"/>
                      </a:ext>
                    </a:extLst>
                  </a:tr>
                  <a:tr h="6534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1" i="0" smtClean="0">
                                    <a:latin typeface="Cambria Math" panose="02040503050406030204" pitchFamily="18" charset="0"/>
                                  </a:rPr>
                                  <m:t>𝐒</m:t>
                                </m:r>
                              </m:oMath>
                            </m:oMathPara>
                          </a14:m>
                          <a:endParaRPr lang="en-GB" sz="1600" b="1" i="0" dirty="0"/>
                        </a:p>
                      </a:txBody>
                      <a:tcPr/>
                    </a:tc>
                    <a:tc>
                      <a:txBody>
                        <a:bodyPr/>
                        <a:lstStyle/>
                        <a:p>
                          <a:r>
                            <a:rPr lang="en-GB" sz="1600" dirty="0"/>
                            <a:t>(p x p) matrix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Covariance of </a:t>
                          </a:r>
                          <a14:m>
                            <m:oMath xmlns:m="http://schemas.openxmlformats.org/officeDocument/2006/math">
                              <m:r>
                                <a:rPr lang="en-GB" sz="1600" b="1" i="0" smtClean="0">
                                  <a:latin typeface="Cambria Math" panose="02040503050406030204" pitchFamily="18" charset="0"/>
                                </a:rPr>
                                <m:t>𝐗</m:t>
                              </m:r>
                            </m:oMath>
                          </a14:m>
                          <a:endParaRPr lang="en-GB" sz="1600" b="1" i="0" dirty="0"/>
                        </a:p>
                      </a:txBody>
                      <a:tcPr/>
                    </a:tc>
                    <a:extLst>
                      <a:ext uri="{0D108BD9-81ED-4DB2-BD59-A6C34878D82A}">
                        <a16:rowId xmlns:a16="http://schemas.microsoft.com/office/drawing/2014/main" val="2612679967"/>
                      </a:ext>
                    </a:extLst>
                  </a:tr>
                  <a:tr h="880918">
                    <a:tc>
                      <a:txBody>
                        <a:bodyPr/>
                        <a:lstStyle/>
                        <a:p>
                          <a:pPr/>
                          <a14:m>
                            <m:oMathPara xmlns:m="http://schemas.openxmlformats.org/officeDocument/2006/math">
                              <m:oMathParaPr>
                                <m:jc m:val="centerGroup"/>
                              </m:oMathParaPr>
                              <m:oMath xmlns:m="http://schemas.openxmlformats.org/officeDocument/2006/math">
                                <m:r>
                                  <a:rPr lang="en-GB" sz="1600" b="1" i="0" smtClean="0">
                                    <a:latin typeface="Cambria Math" panose="02040503050406030204" pitchFamily="18" charset="0"/>
                                  </a:rPr>
                                  <m:t>𝐚</m:t>
                                </m:r>
                              </m:oMath>
                            </m:oMathPara>
                          </a14:m>
                          <a:endParaRPr lang="en-GB" sz="1600" b="1" i="0" dirty="0"/>
                        </a:p>
                      </a:txBody>
                      <a:tcPr/>
                    </a:tc>
                    <a:tc>
                      <a:txBody>
                        <a:bodyPr/>
                        <a:lstStyle/>
                        <a:p>
                          <a:r>
                            <a:rPr lang="en-GB" sz="1600" dirty="0"/>
                            <a:t>(p x 1) vector</a:t>
                          </a:r>
                        </a:p>
                      </a:txBody>
                      <a:tcPr/>
                    </a:tc>
                    <a:tc>
                      <a:txBody>
                        <a:bodyPr/>
                        <a:lstStyle/>
                        <a:p>
                          <a:r>
                            <a:rPr lang="en-GB" sz="1600" dirty="0"/>
                            <a:t>‘quasi-spectrum’ from previous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Eigenvector of </a:t>
                          </a:r>
                          <a14:m>
                            <m:oMath xmlns:m="http://schemas.openxmlformats.org/officeDocument/2006/math">
                              <m:r>
                                <a:rPr lang="en-GB" sz="1600" b="1" i="0" smtClean="0">
                                  <a:latin typeface="Cambria Math" panose="02040503050406030204" pitchFamily="18" charset="0"/>
                                </a:rPr>
                                <m:t>𝐒</m:t>
                              </m:r>
                            </m:oMath>
                          </a14:m>
                          <a:endParaRPr lang="en-GB" sz="1600" b="1" i="0" dirty="0"/>
                        </a:p>
                      </a:txBody>
                      <a:tcPr/>
                    </a:tc>
                    <a:extLst>
                      <a:ext uri="{0D108BD9-81ED-4DB2-BD59-A6C34878D82A}">
                        <a16:rowId xmlns:a16="http://schemas.microsoft.com/office/drawing/2014/main" val="1020710130"/>
                      </a:ext>
                    </a:extLst>
                  </a:tr>
                  <a:tr h="8809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1" i="0" smtClean="0">
                                    <a:latin typeface="Cambria Math" panose="02040503050406030204" pitchFamily="18" charset="0"/>
                                  </a:rPr>
                                  <m:t>𝐚</m:t>
                                </m:r>
                                <m:r>
                                  <a:rPr lang="en-GB" sz="1600" b="1" i="0" smtClean="0">
                                    <a:latin typeface="Cambria Math" panose="02040503050406030204" pitchFamily="18" charset="0"/>
                                  </a:rPr>
                                  <m:t>(</m:t>
                                </m:r>
                                <m:r>
                                  <m:rPr>
                                    <m:sty m:val="p"/>
                                  </m:rPr>
                                  <a:rPr lang="en-GB" sz="1600" b="0" i="0" smtClean="0">
                                    <a:latin typeface="Cambria Math" panose="02040503050406030204" pitchFamily="18" charset="0"/>
                                  </a:rPr>
                                  <m:t>n</m:t>
                                </m:r>
                                <m:r>
                                  <a:rPr lang="en-GB" sz="1600" b="1" i="0" smtClean="0">
                                    <a:latin typeface="Cambria Math" panose="02040503050406030204" pitchFamily="18" charset="0"/>
                                  </a:rPr>
                                  <m:t>)</m:t>
                                </m:r>
                              </m:oMath>
                            </m:oMathPara>
                          </a14:m>
                          <a:endParaRPr lang="en-GB" sz="1600" b="1" i="0" dirty="0"/>
                        </a:p>
                        <a:p>
                          <a:endParaRPr lang="en-GB" sz="1600" b="1"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Element of </a:t>
                          </a:r>
                          <a14:m>
                            <m:oMath xmlns:m="http://schemas.openxmlformats.org/officeDocument/2006/math">
                              <m:r>
                                <a:rPr lang="en-GB" sz="1600" b="1" i="0" smtClean="0">
                                  <a:latin typeface="Cambria Math" panose="02040503050406030204" pitchFamily="18" charset="0"/>
                                </a:rPr>
                                <m:t>𝐚</m:t>
                              </m:r>
                            </m:oMath>
                          </a14:m>
                          <a:endParaRPr lang="en-GB" sz="1600" b="1" i="0" dirty="0"/>
                        </a:p>
                        <a:p>
                          <a:r>
                            <a:rPr lang="en-GB" sz="1600" i="1" dirty="0"/>
                            <a:t>Loading</a:t>
                          </a:r>
                        </a:p>
                      </a:txBody>
                      <a:tcPr/>
                    </a:tc>
                    <a:tc>
                      <a:txBody>
                        <a:bodyPr/>
                        <a:lstStyle/>
                        <a:p>
                          <a:r>
                            <a:rPr lang="en-GB" sz="1600" dirty="0"/>
                            <a:t>Contribution of correlation at wavenumber (n) to the variance in the dataset</a:t>
                          </a:r>
                        </a:p>
                      </a:txBody>
                      <a:tcPr/>
                    </a:tc>
                    <a:extLst>
                      <a:ext uri="{0D108BD9-81ED-4DB2-BD59-A6C34878D82A}">
                        <a16:rowId xmlns:a16="http://schemas.microsoft.com/office/drawing/2014/main" val="2646074951"/>
                      </a:ext>
                    </a:extLst>
                  </a:tr>
                  <a:tr h="880918">
                    <a:tc>
                      <a:txBody>
                        <a:bodyPr/>
                        <a:lstStyle/>
                        <a:p>
                          <a:pPr/>
                          <a14:m>
                            <m:oMathPara xmlns:m="http://schemas.openxmlformats.org/officeDocument/2006/math">
                              <m:oMathParaPr>
                                <m:jc m:val="centerGroup"/>
                              </m:oMathParaPr>
                              <m:oMath xmlns:m="http://schemas.openxmlformats.org/officeDocument/2006/math">
                                <m:r>
                                  <a:rPr lang="en-GB" sz="1600" b="1" i="0" smtClean="0">
                                    <a:latin typeface="Cambria Math" panose="02040503050406030204" pitchFamily="18" charset="0"/>
                                  </a:rPr>
                                  <m:t>𝐗𝐚</m:t>
                                </m:r>
                              </m:oMath>
                            </m:oMathPara>
                          </a14:m>
                          <a:endParaRPr lang="en-GB" sz="1600" b="1" i="0" dirty="0"/>
                        </a:p>
                      </a:txBody>
                      <a:tcPr/>
                    </a:tc>
                    <a:tc>
                      <a:txBody>
                        <a:bodyPr/>
                        <a:lstStyle/>
                        <a:p>
                          <a:r>
                            <a:rPr lang="en-GB" sz="1600" dirty="0"/>
                            <a:t>(n x 1) vector</a:t>
                          </a:r>
                        </a:p>
                        <a:p>
                          <a:r>
                            <a:rPr lang="en-GB" sz="1600" i="1" dirty="0"/>
                            <a:t>Principal component (PC)</a:t>
                          </a:r>
                        </a:p>
                      </a:txBody>
                      <a:tcPr/>
                    </a:tc>
                    <a:tc>
                      <a:txBody>
                        <a:bodyPr/>
                        <a:lstStyle/>
                        <a:p>
                          <a:r>
                            <a:rPr lang="en-GB" sz="1600" dirty="0"/>
                            <a:t>Projection of data onto ‘quasi-spectrum’</a:t>
                          </a:r>
                        </a:p>
                      </a:txBody>
                      <a:tcPr/>
                    </a:tc>
                    <a:extLst>
                      <a:ext uri="{0D108BD9-81ED-4DB2-BD59-A6C34878D82A}">
                        <a16:rowId xmlns:a16="http://schemas.microsoft.com/office/drawing/2014/main" val="3552736558"/>
                      </a:ext>
                    </a:extLst>
                  </a:tr>
                  <a:tr h="707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1" i="0" smtClean="0">
                                    <a:latin typeface="Cambria Math" panose="02040503050406030204" pitchFamily="18" charset="0"/>
                                  </a:rPr>
                                  <m:t>𝐗𝐚</m:t>
                                </m:r>
                                <m:r>
                                  <a:rPr lang="en-GB" sz="1600" b="1" i="0" smtClean="0">
                                    <a:latin typeface="Cambria Math" panose="02040503050406030204" pitchFamily="18" charset="0"/>
                                  </a:rPr>
                                  <m:t>(</m:t>
                                </m:r>
                                <m:r>
                                  <m:rPr>
                                    <m:sty m:val="p"/>
                                  </m:rPr>
                                  <a:rPr lang="en-GB" sz="1600" b="0" i="0" smtClean="0">
                                    <a:latin typeface="Cambria Math" panose="02040503050406030204" pitchFamily="18" charset="0"/>
                                  </a:rPr>
                                  <m:t>n</m:t>
                                </m:r>
                                <m:r>
                                  <a:rPr lang="en-GB" sz="1600" b="1" i="0" smtClean="0">
                                    <a:latin typeface="Cambria Math" panose="02040503050406030204" pitchFamily="18" charset="0"/>
                                  </a:rPr>
                                  <m:t>)</m:t>
                                </m:r>
                              </m:oMath>
                            </m:oMathPara>
                          </a14:m>
                          <a:endParaRPr lang="en-GB" sz="1600" b="1" i="0" dirty="0"/>
                        </a:p>
                        <a:p>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Element of </a:t>
                          </a:r>
                          <a14:m>
                            <m:oMath xmlns:m="http://schemas.openxmlformats.org/officeDocument/2006/math">
                              <m:r>
                                <a:rPr lang="en-GB" sz="1600" b="1" i="0" smtClean="0">
                                  <a:latin typeface="Cambria Math" panose="02040503050406030204" pitchFamily="18" charset="0"/>
                                </a:rPr>
                                <m:t>𝐗𝐚</m:t>
                              </m:r>
                            </m:oMath>
                          </a14:m>
                          <a:r>
                            <a:rPr lang="en-GB" sz="1600" b="1" i="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i="1" dirty="0"/>
                            <a:t>Score</a:t>
                          </a:r>
                          <a:endParaRPr lang="en-GB" sz="1600" dirty="0"/>
                        </a:p>
                      </a:txBody>
                      <a:tcPr/>
                    </a:tc>
                    <a:tc>
                      <a:txBody>
                        <a:bodyPr/>
                        <a:lstStyle/>
                        <a:p>
                          <a:r>
                            <a:rPr lang="en-GB" sz="1600" dirty="0"/>
                            <a:t>Contribution of PC to the spectrum </a:t>
                          </a:r>
                          <a:r>
                            <a:rPr lang="en-GB" sz="1600" i="1" dirty="0"/>
                            <a:t>n</a:t>
                          </a:r>
                          <a:endParaRPr lang="en-GB" sz="1600" dirty="0"/>
                        </a:p>
                      </a:txBody>
                      <a:tcPr/>
                    </a:tc>
                    <a:extLst>
                      <a:ext uri="{0D108BD9-81ED-4DB2-BD59-A6C34878D82A}">
                        <a16:rowId xmlns:a16="http://schemas.microsoft.com/office/drawing/2014/main" val="2509500859"/>
                      </a:ext>
                    </a:extLst>
                  </a:tr>
                </a:tbl>
              </a:graphicData>
            </a:graphic>
          </p:graphicFrame>
        </mc:Choice>
        <mc:Fallback xmlns="">
          <p:graphicFrame>
            <p:nvGraphicFramePr>
              <p:cNvPr id="7" name="Table 7">
                <a:extLst>
                  <a:ext uri="{FF2B5EF4-FFF2-40B4-BE49-F238E27FC236}">
                    <a16:creationId xmlns:a16="http://schemas.microsoft.com/office/drawing/2014/main" id="{14962600-3267-ED6E-67C3-7988289EC9E9}"/>
                  </a:ext>
                </a:extLst>
              </p:cNvPr>
              <p:cNvGraphicFramePr>
                <a:graphicFrameLocks noGrp="1"/>
              </p:cNvGraphicFramePr>
              <p:nvPr>
                <p:ph sz="quarter" idx="23"/>
                <p:extLst>
                  <p:ext uri="{D42A27DB-BD31-4B8C-83A1-F6EECF244321}">
                    <p14:modId xmlns:p14="http://schemas.microsoft.com/office/powerpoint/2010/main" val="762618013"/>
                  </p:ext>
                </p:extLst>
              </p:nvPr>
            </p:nvGraphicFramePr>
            <p:xfrm>
              <a:off x="472440" y="857231"/>
              <a:ext cx="6365000" cy="5537594"/>
            </p:xfrm>
            <a:graphic>
              <a:graphicData uri="http://schemas.openxmlformats.org/drawingml/2006/table">
                <a:tbl>
                  <a:tblPr firstRow="1" bandRow="1">
                    <a:tableStyleId>{5C22544A-7EE6-4342-B048-85BDC9FD1C3A}</a:tableStyleId>
                  </a:tblPr>
                  <a:tblGrid>
                    <a:gridCol w="1004723">
                      <a:extLst>
                        <a:ext uri="{9D8B030D-6E8A-4147-A177-3AD203B41FA5}">
                          <a16:colId xmlns:a16="http://schemas.microsoft.com/office/drawing/2014/main" val="1951557529"/>
                        </a:ext>
                      </a:extLst>
                    </a:gridCol>
                    <a:gridCol w="2291255">
                      <a:extLst>
                        <a:ext uri="{9D8B030D-6E8A-4147-A177-3AD203B41FA5}">
                          <a16:colId xmlns:a16="http://schemas.microsoft.com/office/drawing/2014/main" val="3098189862"/>
                        </a:ext>
                      </a:extLst>
                    </a:gridCol>
                    <a:gridCol w="3069022">
                      <a:extLst>
                        <a:ext uri="{9D8B030D-6E8A-4147-A177-3AD203B41FA5}">
                          <a16:colId xmlns:a16="http://schemas.microsoft.com/office/drawing/2014/main" val="589864362"/>
                        </a:ext>
                      </a:extLst>
                    </a:gridCol>
                  </a:tblGrid>
                  <a:tr h="653448">
                    <a:tc>
                      <a:txBody>
                        <a:bodyPr/>
                        <a:lstStyle/>
                        <a:p>
                          <a:r>
                            <a:rPr lang="en-GB" sz="1600" dirty="0"/>
                            <a:t>Symbol</a:t>
                          </a:r>
                        </a:p>
                      </a:txBody>
                      <a:tcPr/>
                    </a:tc>
                    <a:tc>
                      <a:txBody>
                        <a:bodyPr/>
                        <a:lstStyle/>
                        <a:p>
                          <a:r>
                            <a:rPr lang="en-GB" sz="1600" dirty="0"/>
                            <a:t>Refers to…</a:t>
                          </a:r>
                        </a:p>
                      </a:txBody>
                      <a:tcPr/>
                    </a:tc>
                    <a:tc>
                      <a:txBody>
                        <a:bodyPr/>
                        <a:lstStyle/>
                        <a:p>
                          <a:r>
                            <a:rPr lang="en-GB" sz="1600" dirty="0"/>
                            <a:t>Interpretation</a:t>
                          </a:r>
                        </a:p>
                      </a:txBody>
                      <a:tcPr/>
                    </a:tc>
                    <a:extLst>
                      <a:ext uri="{0D108BD9-81ED-4DB2-BD59-A6C34878D82A}">
                        <a16:rowId xmlns:a16="http://schemas.microsoft.com/office/drawing/2014/main" val="1706523981"/>
                      </a:ext>
                    </a:extLst>
                  </a:tr>
                  <a:tr h="880918">
                    <a:tc>
                      <a:txBody>
                        <a:bodyPr/>
                        <a:lstStyle/>
                        <a:p>
                          <a:endParaRPr lang="en-US"/>
                        </a:p>
                      </a:txBody>
                      <a:tcPr>
                        <a:blipFill>
                          <a:blip r:embed="rId2"/>
                          <a:stretch>
                            <a:fillRect l="-606" t="-75172" r="-535758" b="-455172"/>
                          </a:stretch>
                        </a:blipFill>
                      </a:tcPr>
                    </a:tc>
                    <a:tc>
                      <a:txBody>
                        <a:bodyPr/>
                        <a:lstStyle/>
                        <a:p>
                          <a:r>
                            <a:rPr lang="en-GB" sz="1600" dirty="0"/>
                            <a:t>(n x p) dataset</a:t>
                          </a:r>
                        </a:p>
                      </a:txBody>
                      <a:tcPr/>
                    </a:tc>
                    <a:tc>
                      <a:txBody>
                        <a:bodyPr/>
                        <a:lstStyle/>
                        <a:p>
                          <a:r>
                            <a:rPr lang="en-GB" sz="1600" dirty="0"/>
                            <a:t>Normalised dataset </a:t>
                          </a:r>
                        </a:p>
                        <a:p>
                          <a:r>
                            <a:rPr lang="en-GB" sz="1600" dirty="0"/>
                            <a:t>Rows (n) = samples</a:t>
                          </a:r>
                        </a:p>
                        <a:p>
                          <a:r>
                            <a:rPr lang="en-GB" sz="1600" dirty="0"/>
                            <a:t>Columns (p) = wavenumbers</a:t>
                          </a:r>
                        </a:p>
                      </a:txBody>
                      <a:tcPr/>
                    </a:tc>
                    <a:extLst>
                      <a:ext uri="{0D108BD9-81ED-4DB2-BD59-A6C34878D82A}">
                        <a16:rowId xmlns:a16="http://schemas.microsoft.com/office/drawing/2014/main" val="2311795584"/>
                      </a:ext>
                    </a:extLst>
                  </a:tr>
                  <a:tr h="653448">
                    <a:tc>
                      <a:txBody>
                        <a:bodyPr/>
                        <a:lstStyle/>
                        <a:p>
                          <a:endParaRPr lang="en-US"/>
                        </a:p>
                      </a:txBody>
                      <a:tcPr>
                        <a:blipFill>
                          <a:blip r:embed="rId2"/>
                          <a:stretch>
                            <a:fillRect l="-606" t="-235185" r="-535758" b="-511111"/>
                          </a:stretch>
                        </a:blipFill>
                      </a:tcPr>
                    </a:tc>
                    <a:tc>
                      <a:txBody>
                        <a:bodyPr/>
                        <a:lstStyle/>
                        <a:p>
                          <a:r>
                            <a:rPr lang="en-GB" sz="1600" dirty="0"/>
                            <a:t>(p x p) matrix</a:t>
                          </a:r>
                        </a:p>
                      </a:txBody>
                      <a:tcPr/>
                    </a:tc>
                    <a:tc>
                      <a:txBody>
                        <a:bodyPr/>
                        <a:lstStyle/>
                        <a:p>
                          <a:endParaRPr lang="en-US"/>
                        </a:p>
                      </a:txBody>
                      <a:tcPr>
                        <a:blipFill>
                          <a:blip r:embed="rId2"/>
                          <a:stretch>
                            <a:fillRect l="-107540" t="-235185" r="-794" b="-511111"/>
                          </a:stretch>
                        </a:blipFill>
                      </a:tcPr>
                    </a:tc>
                    <a:extLst>
                      <a:ext uri="{0D108BD9-81ED-4DB2-BD59-A6C34878D82A}">
                        <a16:rowId xmlns:a16="http://schemas.microsoft.com/office/drawing/2014/main" val="2612679967"/>
                      </a:ext>
                    </a:extLst>
                  </a:tr>
                  <a:tr h="880918">
                    <a:tc>
                      <a:txBody>
                        <a:bodyPr/>
                        <a:lstStyle/>
                        <a:p>
                          <a:endParaRPr lang="en-US"/>
                        </a:p>
                      </a:txBody>
                      <a:tcPr>
                        <a:blipFill>
                          <a:blip r:embed="rId2"/>
                          <a:stretch>
                            <a:fillRect l="-606" t="-251389" r="-535758" b="-283333"/>
                          </a:stretch>
                        </a:blipFill>
                      </a:tcPr>
                    </a:tc>
                    <a:tc>
                      <a:txBody>
                        <a:bodyPr/>
                        <a:lstStyle/>
                        <a:p>
                          <a:r>
                            <a:rPr lang="en-GB" sz="1600" dirty="0"/>
                            <a:t>(p x 1) vector</a:t>
                          </a:r>
                        </a:p>
                      </a:txBody>
                      <a:tcPr/>
                    </a:tc>
                    <a:tc>
                      <a:txBody>
                        <a:bodyPr/>
                        <a:lstStyle/>
                        <a:p>
                          <a:endParaRPr lang="en-US"/>
                        </a:p>
                      </a:txBody>
                      <a:tcPr>
                        <a:blipFill>
                          <a:blip r:embed="rId2"/>
                          <a:stretch>
                            <a:fillRect l="-107540" t="-251389" r="-794" b="-283333"/>
                          </a:stretch>
                        </a:blipFill>
                      </a:tcPr>
                    </a:tc>
                    <a:extLst>
                      <a:ext uri="{0D108BD9-81ED-4DB2-BD59-A6C34878D82A}">
                        <a16:rowId xmlns:a16="http://schemas.microsoft.com/office/drawing/2014/main" val="1020710130"/>
                      </a:ext>
                    </a:extLst>
                  </a:tr>
                  <a:tr h="880918">
                    <a:tc>
                      <a:txBody>
                        <a:bodyPr/>
                        <a:lstStyle/>
                        <a:p>
                          <a:endParaRPr lang="en-US"/>
                        </a:p>
                      </a:txBody>
                      <a:tcPr>
                        <a:blipFill>
                          <a:blip r:embed="rId2"/>
                          <a:stretch>
                            <a:fillRect l="-606" t="-348966" r="-535758" b="-181379"/>
                          </a:stretch>
                        </a:blipFill>
                      </a:tcPr>
                    </a:tc>
                    <a:tc>
                      <a:txBody>
                        <a:bodyPr/>
                        <a:lstStyle/>
                        <a:p>
                          <a:endParaRPr lang="en-US"/>
                        </a:p>
                      </a:txBody>
                      <a:tcPr>
                        <a:blipFill>
                          <a:blip r:embed="rId2"/>
                          <a:stretch>
                            <a:fillRect l="-44149" t="-348966" r="-135106" b="-181379"/>
                          </a:stretch>
                        </a:blipFill>
                      </a:tcPr>
                    </a:tc>
                    <a:tc>
                      <a:txBody>
                        <a:bodyPr/>
                        <a:lstStyle/>
                        <a:p>
                          <a:r>
                            <a:rPr lang="en-GB" sz="1600" dirty="0"/>
                            <a:t>Contribution of correlation at wavenumber (n) to the variance in the dataset</a:t>
                          </a:r>
                        </a:p>
                      </a:txBody>
                      <a:tcPr/>
                    </a:tc>
                    <a:extLst>
                      <a:ext uri="{0D108BD9-81ED-4DB2-BD59-A6C34878D82A}">
                        <a16:rowId xmlns:a16="http://schemas.microsoft.com/office/drawing/2014/main" val="2646074951"/>
                      </a:ext>
                    </a:extLst>
                  </a:tr>
                  <a:tr h="880918">
                    <a:tc>
                      <a:txBody>
                        <a:bodyPr/>
                        <a:lstStyle/>
                        <a:p>
                          <a:endParaRPr lang="en-US"/>
                        </a:p>
                      </a:txBody>
                      <a:tcPr>
                        <a:blipFill>
                          <a:blip r:embed="rId2"/>
                          <a:stretch>
                            <a:fillRect l="-606" t="-448966" r="-535758" b="-81379"/>
                          </a:stretch>
                        </a:blipFill>
                      </a:tcPr>
                    </a:tc>
                    <a:tc>
                      <a:txBody>
                        <a:bodyPr/>
                        <a:lstStyle/>
                        <a:p>
                          <a:r>
                            <a:rPr lang="en-GB" sz="1600" dirty="0"/>
                            <a:t>(n x 1) vector</a:t>
                          </a:r>
                        </a:p>
                        <a:p>
                          <a:r>
                            <a:rPr lang="en-GB" sz="1600" i="1" dirty="0"/>
                            <a:t>Principal component (PC)</a:t>
                          </a:r>
                        </a:p>
                      </a:txBody>
                      <a:tcPr/>
                    </a:tc>
                    <a:tc>
                      <a:txBody>
                        <a:bodyPr/>
                        <a:lstStyle/>
                        <a:p>
                          <a:r>
                            <a:rPr lang="en-GB" sz="1600" dirty="0"/>
                            <a:t>Projection of data onto ‘quasi-spectrum’</a:t>
                          </a:r>
                        </a:p>
                      </a:txBody>
                      <a:tcPr/>
                    </a:tc>
                    <a:extLst>
                      <a:ext uri="{0D108BD9-81ED-4DB2-BD59-A6C34878D82A}">
                        <a16:rowId xmlns:a16="http://schemas.microsoft.com/office/drawing/2014/main" val="3552736558"/>
                      </a:ext>
                    </a:extLst>
                  </a:tr>
                  <a:tr h="707026">
                    <a:tc>
                      <a:txBody>
                        <a:bodyPr/>
                        <a:lstStyle/>
                        <a:p>
                          <a:endParaRPr lang="en-US"/>
                        </a:p>
                      </a:txBody>
                      <a:tcPr>
                        <a:blipFill>
                          <a:blip r:embed="rId2"/>
                          <a:stretch>
                            <a:fillRect l="-606" t="-686207" r="-535758" b="-1724"/>
                          </a:stretch>
                        </a:blipFill>
                      </a:tcPr>
                    </a:tc>
                    <a:tc>
                      <a:txBody>
                        <a:bodyPr/>
                        <a:lstStyle/>
                        <a:p>
                          <a:endParaRPr lang="en-US"/>
                        </a:p>
                      </a:txBody>
                      <a:tcPr>
                        <a:blipFill>
                          <a:blip r:embed="rId2"/>
                          <a:stretch>
                            <a:fillRect l="-44149" t="-686207" r="-135106" b="-1724"/>
                          </a:stretch>
                        </a:blipFill>
                      </a:tcPr>
                    </a:tc>
                    <a:tc>
                      <a:txBody>
                        <a:bodyPr/>
                        <a:lstStyle/>
                        <a:p>
                          <a:r>
                            <a:rPr lang="en-GB" sz="1600" dirty="0"/>
                            <a:t>Contribution of PC to the spectrum </a:t>
                          </a:r>
                          <a:r>
                            <a:rPr lang="en-GB" sz="1600" i="1" dirty="0"/>
                            <a:t>n</a:t>
                          </a:r>
                          <a:endParaRPr lang="en-GB" sz="1600" dirty="0"/>
                        </a:p>
                      </a:txBody>
                      <a:tcPr/>
                    </a:tc>
                    <a:extLst>
                      <a:ext uri="{0D108BD9-81ED-4DB2-BD59-A6C34878D82A}">
                        <a16:rowId xmlns:a16="http://schemas.microsoft.com/office/drawing/2014/main" val="2509500859"/>
                      </a:ext>
                    </a:extLst>
                  </a:tr>
                </a:tbl>
              </a:graphicData>
            </a:graphic>
          </p:graphicFrame>
        </mc:Fallback>
      </mc:AlternateContent>
      <p:sp>
        <p:nvSpPr>
          <p:cNvPr id="3" name="Title 2">
            <a:extLst>
              <a:ext uri="{FF2B5EF4-FFF2-40B4-BE49-F238E27FC236}">
                <a16:creationId xmlns:a16="http://schemas.microsoft.com/office/drawing/2014/main" id="{DB3EFCC8-8664-6064-C0B7-0931D4387794}"/>
              </a:ext>
            </a:extLst>
          </p:cNvPr>
          <p:cNvSpPr>
            <a:spLocks noGrp="1"/>
          </p:cNvSpPr>
          <p:nvPr>
            <p:ph type="title"/>
          </p:nvPr>
        </p:nvSpPr>
        <p:spPr>
          <a:xfrm>
            <a:off x="472440" y="317231"/>
            <a:ext cx="10515600" cy="540000"/>
          </a:xfrm>
        </p:spPr>
        <p:txBody>
          <a:bodyPr/>
          <a:lstStyle/>
          <a:p>
            <a:r>
              <a:rPr lang="en-GB" dirty="0"/>
              <a:t>Principal component analysis: terminology reference</a:t>
            </a:r>
          </a:p>
        </p:txBody>
      </p:sp>
      <p:sp>
        <p:nvSpPr>
          <p:cNvPr id="4" name="Slide Number Placeholder 3">
            <a:extLst>
              <a:ext uri="{FF2B5EF4-FFF2-40B4-BE49-F238E27FC236}">
                <a16:creationId xmlns:a16="http://schemas.microsoft.com/office/drawing/2014/main" id="{78DA97AD-9C22-A2BE-9DBB-80C563B6E8FC}"/>
              </a:ext>
            </a:extLst>
          </p:cNvPr>
          <p:cNvSpPr>
            <a:spLocks noGrp="1"/>
          </p:cNvSpPr>
          <p:nvPr>
            <p:ph type="sldNum" sz="quarter" idx="24"/>
          </p:nvPr>
        </p:nvSpPr>
        <p:spPr/>
        <p:txBody>
          <a:bodyPr/>
          <a:lstStyle/>
          <a:p>
            <a:fld id="{41C5A579-CF16-4B3F-828F-FC681546EC15}" type="slidenum">
              <a:rPr lang="en-GB" smtClean="0"/>
              <a:pPr/>
              <a:t>4</a:t>
            </a:fld>
            <a:endParaRPr lang="en-GB"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E8BB92-83C7-B634-0C07-B1380953712C}"/>
                  </a:ext>
                </a:extLst>
              </p:cNvPr>
              <p:cNvSpPr txBox="1"/>
              <p:nvPr/>
            </p:nvSpPr>
            <p:spPr>
              <a:xfrm>
                <a:off x="7174158" y="1067454"/>
                <a:ext cx="2259145"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𝐗</m:t>
                      </m:r>
                      <m:r>
                        <a:rPr lang="en-GB" b="1" i="1" smtClean="0">
                          <a:latin typeface="Cambria Math" panose="02040503050406030204" pitchFamily="18" charset="0"/>
                        </a:rPr>
                        <m:t>=</m:t>
                      </m:r>
                      <m:d>
                        <m:dPr>
                          <m:ctrlPr>
                            <a:rPr lang="en-GB" b="1" i="1" smtClean="0">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1, 1</m:t>
                                    </m:r>
                                  </m:sub>
                                </m:sSub>
                              </m:e>
                              <m:e>
                                <m:r>
                                  <a:rPr lang="en-GB" i="1">
                                    <a:latin typeface="Cambria Math" panose="02040503050406030204" pitchFamily="18" charset="0"/>
                                  </a:rPr>
                                  <m:t>… </m:t>
                                </m:r>
                              </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1, </m:t>
                                    </m:r>
                                    <m:r>
                                      <a:rPr lang="en-GB" i="1">
                                        <a:latin typeface="Cambria Math" panose="02040503050406030204" pitchFamily="18" charset="0"/>
                                      </a:rPr>
                                      <m:t>𝑝</m:t>
                                    </m:r>
                                  </m:sub>
                                </m:sSub>
                              </m:e>
                            </m:mr>
                            <m:mr>
                              <m:e>
                                <m:r>
                                  <a:rPr lang="en-GB" i="1">
                                    <a:latin typeface="Cambria Math" panose="02040503050406030204" pitchFamily="18" charset="0"/>
                                  </a:rPr>
                                  <m:t>⋮</m:t>
                                </m:r>
                              </m:e>
                              <m:e>
                                <m:r>
                                  <a:rPr lang="en-GB" i="1">
                                    <a:latin typeface="Cambria Math" panose="02040503050406030204" pitchFamily="18" charset="0"/>
                                  </a:rPr>
                                  <m:t>⋱</m:t>
                                </m:r>
                              </m:e>
                              <m:e/>
                            </m:m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r>
                                      <a:rPr lang="en-GB" i="1">
                                        <a:latin typeface="Cambria Math" panose="02040503050406030204" pitchFamily="18" charset="0"/>
                                      </a:rPr>
                                      <m:t>, 1</m:t>
                                    </m:r>
                                  </m:sub>
                                </m:sSub>
                              </m:e>
                              <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r>
                                      <a:rPr lang="en-GB" i="1">
                                        <a:latin typeface="Cambria Math" panose="02040503050406030204" pitchFamily="18" charset="0"/>
                                      </a:rPr>
                                      <m:t>, </m:t>
                                    </m:r>
                                    <m:r>
                                      <a:rPr lang="en-GB" i="1">
                                        <a:latin typeface="Cambria Math" panose="02040503050406030204" pitchFamily="18" charset="0"/>
                                      </a:rPr>
                                      <m:t>𝑝</m:t>
                                    </m:r>
                                  </m:sub>
                                </m:sSub>
                              </m:e>
                            </m:mr>
                          </m:m>
                        </m:e>
                      </m:d>
                    </m:oMath>
                  </m:oMathPara>
                </a14:m>
                <a:endParaRPr lang="en-GB" dirty="0"/>
              </a:p>
            </p:txBody>
          </p:sp>
        </mc:Choice>
        <mc:Fallback xmlns="">
          <p:sp>
            <p:nvSpPr>
              <p:cNvPr id="8" name="TextBox 7">
                <a:extLst>
                  <a:ext uri="{FF2B5EF4-FFF2-40B4-BE49-F238E27FC236}">
                    <a16:creationId xmlns:a16="http://schemas.microsoft.com/office/drawing/2014/main" id="{34E8BB92-83C7-B634-0C07-B1380953712C}"/>
                  </a:ext>
                </a:extLst>
              </p:cNvPr>
              <p:cNvSpPr txBox="1">
                <a:spLocks noRot="1" noChangeAspect="1" noMove="1" noResize="1" noEditPoints="1" noAdjustHandles="1" noChangeArrowheads="1" noChangeShapeType="1" noTextEdit="1"/>
              </p:cNvSpPr>
              <p:nvPr/>
            </p:nvSpPr>
            <p:spPr>
              <a:xfrm>
                <a:off x="7174158" y="1067454"/>
                <a:ext cx="2259145" cy="89171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CD7461-88F5-B601-6A6D-97D76FEE2BE8}"/>
                  </a:ext>
                </a:extLst>
              </p:cNvPr>
              <p:cNvSpPr txBox="1"/>
              <p:nvPr/>
            </p:nvSpPr>
            <p:spPr>
              <a:xfrm>
                <a:off x="7174158" y="2284922"/>
                <a:ext cx="3186642"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𝐒</m:t>
                      </m:r>
                      <m:r>
                        <a:rPr lang="en-GB" b="1" i="1" smtClean="0">
                          <a:latin typeface="Cambria Math" panose="02040503050406030204" pitchFamily="18" charset="0"/>
                        </a:rPr>
                        <m:t>=</m:t>
                      </m:r>
                      <m:r>
                        <m:rPr>
                          <m:sty m:val="p"/>
                        </m:rPr>
                        <a:rPr lang="en-GB" b="0" i="1" smtClean="0">
                          <a:latin typeface="Cambria Math" panose="02040503050406030204" pitchFamily="18" charset="0"/>
                        </a:rPr>
                        <m:t>var</m:t>
                      </m:r>
                      <m:d>
                        <m:dPr>
                          <m:ctrlPr>
                            <a:rPr lang="en-GB" b="0" i="1" smtClean="0">
                              <a:latin typeface="Cambria Math" panose="02040503050406030204" pitchFamily="18" charset="0"/>
                            </a:rPr>
                          </m:ctrlPr>
                        </m:dPr>
                        <m:e>
                          <m:r>
                            <a:rPr lang="en-GB" b="1" i="0" smtClean="0">
                              <a:latin typeface="Cambria Math" panose="02040503050406030204" pitchFamily="18" charset="0"/>
                            </a:rPr>
                            <m:t>𝐗</m:t>
                          </m:r>
                        </m:e>
                      </m:d>
                      <m:r>
                        <a:rPr lang="en-GB" b="1" i="0" smtClean="0">
                          <a:latin typeface="Cambria Math" panose="02040503050406030204" pitchFamily="18" charset="0"/>
                        </a:rPr>
                        <m:t>=</m:t>
                      </m:r>
                      <m:d>
                        <m:dPr>
                          <m:ctrlPr>
                            <a:rPr lang="en-GB" b="1" i="1" smtClean="0">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𝜎</m:t>
                                    </m:r>
                                  </m:e>
                                  <m:sub>
                                    <m:r>
                                      <a:rPr lang="en-GB" i="1">
                                        <a:latin typeface="Cambria Math" panose="02040503050406030204" pitchFamily="18" charset="0"/>
                                      </a:rPr>
                                      <m:t>1, 1</m:t>
                                    </m:r>
                                  </m:sub>
                                </m:sSub>
                              </m:e>
                              <m:e>
                                <m:r>
                                  <a:rPr lang="en-GB" i="1">
                                    <a:latin typeface="Cambria Math" panose="02040503050406030204" pitchFamily="18" charset="0"/>
                                  </a:rPr>
                                  <m:t>… </m:t>
                                </m:r>
                              </m:e>
                              <m:e>
                                <m:sSub>
                                  <m:sSubPr>
                                    <m:ctrlPr>
                                      <a:rPr lang="en-GB" i="1">
                                        <a:latin typeface="Cambria Math" panose="02040503050406030204" pitchFamily="18" charset="0"/>
                                      </a:rPr>
                                    </m:ctrlPr>
                                  </m:sSubPr>
                                  <m:e>
                                    <m:r>
                                      <a:rPr lang="en-GB" i="1">
                                        <a:latin typeface="Cambria Math" panose="02040503050406030204" pitchFamily="18" charset="0"/>
                                      </a:rPr>
                                      <m:t>𝜎</m:t>
                                    </m:r>
                                  </m:e>
                                  <m:sub>
                                    <m:r>
                                      <a:rPr lang="en-GB" i="1">
                                        <a:latin typeface="Cambria Math" panose="02040503050406030204" pitchFamily="18" charset="0"/>
                                      </a:rPr>
                                      <m:t>1, </m:t>
                                    </m:r>
                                    <m:r>
                                      <a:rPr lang="en-GB" i="1">
                                        <a:latin typeface="Cambria Math" panose="02040503050406030204" pitchFamily="18" charset="0"/>
                                      </a:rPr>
                                      <m:t>𝑝</m:t>
                                    </m:r>
                                  </m:sub>
                                </m:sSub>
                              </m:e>
                            </m:mr>
                            <m:mr>
                              <m:e>
                                <m:r>
                                  <a:rPr lang="en-GB" i="1">
                                    <a:latin typeface="Cambria Math" panose="02040503050406030204" pitchFamily="18" charset="0"/>
                                  </a:rPr>
                                  <m:t>⋮</m:t>
                                </m:r>
                              </m:e>
                              <m:e>
                                <m:r>
                                  <a:rPr lang="en-GB" i="1">
                                    <a:latin typeface="Cambria Math" panose="02040503050406030204" pitchFamily="18" charset="0"/>
                                  </a:rPr>
                                  <m:t>⋱</m:t>
                                </m:r>
                              </m:e>
                              <m:e/>
                            </m:mr>
                            <m:mr>
                              <m:e>
                                <m:sSub>
                                  <m:sSubPr>
                                    <m:ctrlPr>
                                      <a:rPr lang="en-GB" i="1">
                                        <a:latin typeface="Cambria Math" panose="02040503050406030204" pitchFamily="18" charset="0"/>
                                      </a:rPr>
                                    </m:ctrlPr>
                                  </m:sSubPr>
                                  <m:e>
                                    <m:r>
                                      <a:rPr lang="en-GB" i="1">
                                        <a:latin typeface="Cambria Math" panose="02040503050406030204" pitchFamily="18" charset="0"/>
                                      </a:rPr>
                                      <m:t>𝜎</m:t>
                                    </m:r>
                                  </m:e>
                                  <m:sub>
                                    <m:r>
                                      <a:rPr lang="en-GB" i="1">
                                        <a:latin typeface="Cambria Math" panose="02040503050406030204" pitchFamily="18" charset="0"/>
                                      </a:rPr>
                                      <m:t>𝑝</m:t>
                                    </m:r>
                                    <m:r>
                                      <a:rPr lang="en-GB" i="1">
                                        <a:latin typeface="Cambria Math" panose="02040503050406030204" pitchFamily="18" charset="0"/>
                                      </a:rPr>
                                      <m:t>, 1</m:t>
                                    </m:r>
                                  </m:sub>
                                </m:sSub>
                              </m:e>
                              <m:e/>
                              <m:e>
                                <m:sSub>
                                  <m:sSubPr>
                                    <m:ctrlPr>
                                      <a:rPr lang="en-GB" i="1">
                                        <a:latin typeface="Cambria Math" panose="02040503050406030204" pitchFamily="18" charset="0"/>
                                      </a:rPr>
                                    </m:ctrlPr>
                                  </m:sSubPr>
                                  <m:e>
                                    <m:r>
                                      <a:rPr lang="en-GB" i="1">
                                        <a:latin typeface="Cambria Math" panose="02040503050406030204" pitchFamily="18" charset="0"/>
                                      </a:rPr>
                                      <m:t>𝜎</m:t>
                                    </m:r>
                                  </m:e>
                                  <m:sub>
                                    <m:r>
                                      <a:rPr lang="en-GB" i="1">
                                        <a:latin typeface="Cambria Math" panose="02040503050406030204" pitchFamily="18" charset="0"/>
                                      </a:rPr>
                                      <m:t>𝑝</m:t>
                                    </m:r>
                                    <m:r>
                                      <a:rPr lang="en-GB" i="1">
                                        <a:latin typeface="Cambria Math" panose="02040503050406030204" pitchFamily="18" charset="0"/>
                                      </a:rPr>
                                      <m:t>, </m:t>
                                    </m:r>
                                    <m:r>
                                      <a:rPr lang="en-GB" i="1">
                                        <a:latin typeface="Cambria Math" panose="02040503050406030204" pitchFamily="18" charset="0"/>
                                      </a:rPr>
                                      <m:t>𝑝</m:t>
                                    </m:r>
                                  </m:sub>
                                </m:sSub>
                              </m:e>
                            </m:mr>
                          </m:m>
                        </m:e>
                      </m:d>
                    </m:oMath>
                  </m:oMathPara>
                </a14:m>
                <a:endParaRPr lang="en-GB" dirty="0"/>
              </a:p>
            </p:txBody>
          </p:sp>
        </mc:Choice>
        <mc:Fallback xmlns="">
          <p:sp>
            <p:nvSpPr>
              <p:cNvPr id="9" name="TextBox 8">
                <a:extLst>
                  <a:ext uri="{FF2B5EF4-FFF2-40B4-BE49-F238E27FC236}">
                    <a16:creationId xmlns:a16="http://schemas.microsoft.com/office/drawing/2014/main" id="{8ECD7461-88F5-B601-6A6D-97D76FEE2BE8}"/>
                  </a:ext>
                </a:extLst>
              </p:cNvPr>
              <p:cNvSpPr txBox="1">
                <a:spLocks noRot="1" noChangeAspect="1" noMove="1" noResize="1" noEditPoints="1" noAdjustHandles="1" noChangeArrowheads="1" noChangeShapeType="1" noTextEdit="1"/>
              </p:cNvSpPr>
              <p:nvPr/>
            </p:nvSpPr>
            <p:spPr>
              <a:xfrm>
                <a:off x="7174158" y="2284922"/>
                <a:ext cx="3186642" cy="89171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EAA33B3-E4CD-52EC-64FF-201C754BA466}"/>
                  </a:ext>
                </a:extLst>
              </p:cNvPr>
              <p:cNvSpPr txBox="1"/>
              <p:nvPr/>
            </p:nvSpPr>
            <p:spPr>
              <a:xfrm>
                <a:off x="7174158" y="3500467"/>
                <a:ext cx="849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𝐒𝐚</m:t>
                      </m:r>
                      <m:r>
                        <a:rPr lang="en-GB" b="0" i="1" smtClean="0">
                          <a:latin typeface="Cambria Math" panose="02040503050406030204" pitchFamily="18" charset="0"/>
                        </a:rPr>
                        <m:t>=</m:t>
                      </m:r>
                      <m:r>
                        <a:rPr lang="en-GB" b="0" i="1" smtClean="0">
                          <a:latin typeface="Cambria Math" panose="02040503050406030204" pitchFamily="18" charset="0"/>
                        </a:rPr>
                        <m:t>𝜆</m:t>
                      </m:r>
                      <m:r>
                        <a:rPr lang="en-GB" b="1" i="0" smtClean="0">
                          <a:latin typeface="Cambria Math" panose="02040503050406030204" pitchFamily="18" charset="0"/>
                        </a:rPr>
                        <m:t>𝐚</m:t>
                      </m:r>
                    </m:oMath>
                  </m:oMathPara>
                </a14:m>
                <a:endParaRPr lang="en-GB" dirty="0"/>
              </a:p>
            </p:txBody>
          </p:sp>
        </mc:Choice>
        <mc:Fallback xmlns="">
          <p:sp>
            <p:nvSpPr>
              <p:cNvPr id="11" name="TextBox 10">
                <a:extLst>
                  <a:ext uri="{FF2B5EF4-FFF2-40B4-BE49-F238E27FC236}">
                    <a16:creationId xmlns:a16="http://schemas.microsoft.com/office/drawing/2014/main" id="{BEAA33B3-E4CD-52EC-64FF-201C754BA466}"/>
                  </a:ext>
                </a:extLst>
              </p:cNvPr>
              <p:cNvSpPr txBox="1">
                <a:spLocks noRot="1" noChangeAspect="1" noMove="1" noResize="1" noEditPoints="1" noAdjustHandles="1" noChangeArrowheads="1" noChangeShapeType="1" noTextEdit="1"/>
              </p:cNvSpPr>
              <p:nvPr/>
            </p:nvSpPr>
            <p:spPr>
              <a:xfrm>
                <a:off x="7174158" y="3500467"/>
                <a:ext cx="849592" cy="276999"/>
              </a:xfrm>
              <a:prstGeom prst="rect">
                <a:avLst/>
              </a:prstGeom>
              <a:blipFill>
                <a:blip r:embed="rId5"/>
                <a:stretch>
                  <a:fillRect l="-6475" r="-4317"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8274D1F-6988-066A-3FB4-870ED8D221AB}"/>
                  </a:ext>
                </a:extLst>
              </p:cNvPr>
              <p:cNvSpPr txBox="1"/>
              <p:nvPr/>
            </p:nvSpPr>
            <p:spPr>
              <a:xfrm>
                <a:off x="7174158" y="4169579"/>
                <a:ext cx="4789709" cy="1882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𝐗</m:t>
                      </m:r>
                      <m:r>
                        <a:rPr lang="en-GB" b="1" i="1" smtClean="0">
                          <a:latin typeface="Cambria Math" panose="02040503050406030204" pitchFamily="18" charset="0"/>
                        </a:rPr>
                        <m:t>⋅</m:t>
                      </m:r>
                      <m:r>
                        <a:rPr lang="en-GB" b="1" i="0" smtClean="0">
                          <a:latin typeface="Cambria Math" panose="02040503050406030204" pitchFamily="18" charset="0"/>
                        </a:rPr>
                        <m:t>𝐚</m:t>
                      </m:r>
                      <m:r>
                        <a:rPr lang="en-GB" b="1"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1, 1</m:t>
                                    </m:r>
                                  </m:sub>
                                </m:sSub>
                              </m:e>
                              <m:e>
                                <m:r>
                                  <a:rPr lang="en-GB" i="1">
                                    <a:latin typeface="Cambria Math" panose="02040503050406030204" pitchFamily="18" charset="0"/>
                                  </a:rPr>
                                  <m:t>… </m:t>
                                </m:r>
                              </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1, </m:t>
                                    </m:r>
                                    <m:r>
                                      <a:rPr lang="en-GB" i="1">
                                        <a:latin typeface="Cambria Math" panose="02040503050406030204" pitchFamily="18" charset="0"/>
                                      </a:rPr>
                                      <m:t>𝑝</m:t>
                                    </m:r>
                                  </m:sub>
                                </m:sSub>
                              </m:e>
                            </m:mr>
                            <m:mr>
                              <m:e>
                                <m:r>
                                  <a:rPr lang="en-GB" i="1">
                                    <a:latin typeface="Cambria Math" panose="02040503050406030204" pitchFamily="18" charset="0"/>
                                  </a:rPr>
                                  <m:t>⋮</m:t>
                                </m:r>
                              </m:e>
                              <m:e>
                                <m:r>
                                  <a:rPr lang="en-GB" i="1">
                                    <a:latin typeface="Cambria Math" panose="02040503050406030204" pitchFamily="18" charset="0"/>
                                  </a:rPr>
                                  <m:t>⋱</m:t>
                                </m:r>
                              </m:e>
                              <m:e/>
                            </m:m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r>
                                      <a:rPr lang="en-GB" i="1">
                                        <a:latin typeface="Cambria Math" panose="02040503050406030204" pitchFamily="18" charset="0"/>
                                      </a:rPr>
                                      <m:t>, 1</m:t>
                                    </m:r>
                                  </m:sub>
                                </m:sSub>
                              </m:e>
                              <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r>
                                      <a:rPr lang="en-GB" i="1">
                                        <a:latin typeface="Cambria Math" panose="02040503050406030204" pitchFamily="18" charset="0"/>
                                      </a:rPr>
                                      <m:t>, </m:t>
                                    </m:r>
                                    <m:r>
                                      <a:rPr lang="en-GB" i="1">
                                        <a:latin typeface="Cambria Math" panose="02040503050406030204" pitchFamily="18" charset="0"/>
                                      </a:rPr>
                                      <m:t>𝑝</m:t>
                                    </m:r>
                                  </m:sub>
                                </m:sSub>
                              </m:e>
                            </m:mr>
                          </m:m>
                        </m:e>
                      </m:d>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𝑎</m:t>
                                    </m:r>
                                  </m:e>
                                  <m:sub>
                                    <m:r>
                                      <a:rPr lang="en-GB" b="0" i="1" smtClean="0">
                                        <a:latin typeface="Cambria Math" panose="02040503050406030204" pitchFamily="18" charset="0"/>
                                      </a:rPr>
                                      <m:t>1</m:t>
                                    </m:r>
                                  </m:sub>
                                </m:sSub>
                              </m:e>
                            </m:mr>
                            <m:mr>
                              <m:e>
                                <m:r>
                                  <a:rPr lang="en-GB" i="1">
                                    <a:latin typeface="Cambria Math" panose="02040503050406030204" pitchFamily="18" charset="0"/>
                                  </a:rPr>
                                  <m:t>⋮</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𝑝</m:t>
                                    </m:r>
                                  </m:sub>
                                </m:sSub>
                              </m:e>
                            </m:mr>
                          </m:m>
                        </m:e>
                      </m:d>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𝑗</m:t>
                                    </m:r>
                                    <m:r>
                                      <a:rPr lang="en-GB" b="0" i="1" smtClean="0">
                                        <a:latin typeface="Cambria Math" panose="02040503050406030204" pitchFamily="18" charset="0"/>
                                      </a:rPr>
                                      <m:t>=1</m:t>
                                    </m:r>
                                  </m:sub>
                                  <m:sup>
                                    <m:r>
                                      <a:rPr lang="en-GB" b="0" i="1" smtClean="0">
                                        <a:latin typeface="Cambria Math" panose="02040503050406030204" pitchFamily="18" charset="0"/>
                                      </a:rPr>
                                      <m:t>𝑃</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𝑗</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1, </m:t>
                                        </m:r>
                                        <m:r>
                                          <a:rPr lang="en-GB" b="0" i="1" smtClean="0">
                                            <a:latin typeface="Cambria Math" panose="02040503050406030204" pitchFamily="18" charset="0"/>
                                          </a:rPr>
                                          <m:t>𝑗</m:t>
                                        </m:r>
                                      </m:sub>
                                    </m:sSub>
                                  </m:e>
                                </m:nary>
                              </m:e>
                            </m:mr>
                            <m:mr>
                              <m:e>
                                <m:r>
                                  <a:rPr lang="en-GB" i="1">
                                    <a:latin typeface="Cambria Math" panose="02040503050406030204" pitchFamily="18" charset="0"/>
                                  </a:rPr>
                                  <m:t>⋮</m:t>
                                </m:r>
                              </m:e>
                            </m:mr>
                            <m:mr>
                              <m:e>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𝑗</m:t>
                                    </m:r>
                                    <m:r>
                                      <a:rPr lang="en-GB" i="1">
                                        <a:latin typeface="Cambria Math" panose="02040503050406030204" pitchFamily="18" charset="0"/>
                                      </a:rPr>
                                      <m:t>=1</m:t>
                                    </m:r>
                                  </m:sub>
                                  <m:sup>
                                    <m:r>
                                      <a:rPr lang="en-GB" i="1">
                                        <a:latin typeface="Cambria Math" panose="02040503050406030204" pitchFamily="18" charset="0"/>
                                      </a:rPr>
                                      <m:t>𝑃</m:t>
                                    </m:r>
                                  </m:sup>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𝑗</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𝑁</m:t>
                                        </m:r>
                                        <m:r>
                                          <a:rPr lang="en-GB" i="1">
                                            <a:latin typeface="Cambria Math" panose="02040503050406030204" pitchFamily="18" charset="0"/>
                                          </a:rPr>
                                          <m:t>, </m:t>
                                        </m:r>
                                        <m:r>
                                          <a:rPr lang="en-GB" i="1">
                                            <a:latin typeface="Cambria Math" panose="02040503050406030204" pitchFamily="18" charset="0"/>
                                          </a:rPr>
                                          <m:t>𝑗</m:t>
                                        </m:r>
                                      </m:sub>
                                    </m:sSub>
                                  </m:e>
                                </m:nary>
                              </m:e>
                            </m:mr>
                          </m:m>
                        </m:e>
                      </m:d>
                    </m:oMath>
                  </m:oMathPara>
                </a14:m>
                <a:endParaRPr lang="en-GB" dirty="0"/>
              </a:p>
            </p:txBody>
          </p:sp>
        </mc:Choice>
        <mc:Fallback xmlns="">
          <p:sp>
            <p:nvSpPr>
              <p:cNvPr id="12" name="TextBox 11">
                <a:extLst>
                  <a:ext uri="{FF2B5EF4-FFF2-40B4-BE49-F238E27FC236}">
                    <a16:creationId xmlns:a16="http://schemas.microsoft.com/office/drawing/2014/main" id="{48274D1F-6988-066A-3FB4-870ED8D221AB}"/>
                  </a:ext>
                </a:extLst>
              </p:cNvPr>
              <p:cNvSpPr txBox="1">
                <a:spLocks noRot="1" noChangeAspect="1" noMove="1" noResize="1" noEditPoints="1" noAdjustHandles="1" noChangeArrowheads="1" noChangeShapeType="1" noTextEdit="1"/>
              </p:cNvSpPr>
              <p:nvPr/>
            </p:nvSpPr>
            <p:spPr>
              <a:xfrm>
                <a:off x="7174158" y="4169579"/>
                <a:ext cx="4789709" cy="188288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75E1BF4-7E2E-EDF1-0813-FBE395BF2874}"/>
                  </a:ext>
                </a:extLst>
              </p:cNvPr>
              <p:cNvSpPr txBox="1"/>
              <p:nvPr/>
            </p:nvSpPr>
            <p:spPr>
              <a:xfrm>
                <a:off x="8145703" y="3391402"/>
                <a:ext cx="2842337" cy="523220"/>
              </a:xfrm>
              <a:prstGeom prst="rect">
                <a:avLst/>
              </a:prstGeom>
              <a:noFill/>
            </p:spPr>
            <p:txBody>
              <a:bodyPr wrap="square" rtlCol="0">
                <a:spAutoFit/>
              </a:bodyPr>
              <a:lstStyle/>
              <a:p>
                <a:r>
                  <a:rPr lang="en-GB" sz="1400" i="1" dirty="0"/>
                  <a:t>Principal</a:t>
                </a:r>
                <a:r>
                  <a:rPr lang="en-GB" sz="1400" dirty="0"/>
                  <a:t> component because ordered by eigenvalue, </a:t>
                </a:r>
                <a14:m>
                  <m:oMath xmlns:m="http://schemas.openxmlformats.org/officeDocument/2006/math">
                    <m:r>
                      <a:rPr lang="en-GB" sz="1400" b="0" i="1" smtClean="0">
                        <a:latin typeface="Cambria Math" panose="02040503050406030204" pitchFamily="18" charset="0"/>
                      </a:rPr>
                      <m:t>𝜆</m:t>
                    </m:r>
                  </m:oMath>
                </a14:m>
                <a:endParaRPr lang="en-GB" sz="1400" dirty="0"/>
              </a:p>
            </p:txBody>
          </p:sp>
        </mc:Choice>
        <mc:Fallback xmlns="">
          <p:sp>
            <p:nvSpPr>
              <p:cNvPr id="13" name="TextBox 12">
                <a:extLst>
                  <a:ext uri="{FF2B5EF4-FFF2-40B4-BE49-F238E27FC236}">
                    <a16:creationId xmlns:a16="http://schemas.microsoft.com/office/drawing/2014/main" id="{E75E1BF4-7E2E-EDF1-0813-FBE395BF2874}"/>
                  </a:ext>
                </a:extLst>
              </p:cNvPr>
              <p:cNvSpPr txBox="1">
                <a:spLocks noRot="1" noChangeAspect="1" noMove="1" noResize="1" noEditPoints="1" noAdjustHandles="1" noChangeArrowheads="1" noChangeShapeType="1" noTextEdit="1"/>
              </p:cNvSpPr>
              <p:nvPr/>
            </p:nvSpPr>
            <p:spPr>
              <a:xfrm>
                <a:off x="8145703" y="3391402"/>
                <a:ext cx="2842337" cy="523220"/>
              </a:xfrm>
              <a:prstGeom prst="rect">
                <a:avLst/>
              </a:prstGeom>
              <a:blipFill>
                <a:blip r:embed="rId7"/>
                <a:stretch>
                  <a:fillRect l="-642" t="-1163" b="-11628"/>
                </a:stretch>
              </a:blipFill>
            </p:spPr>
            <p:txBody>
              <a:bodyPr/>
              <a:lstStyle/>
              <a:p>
                <a:r>
                  <a:rPr lang="en-GB">
                    <a:noFill/>
                  </a:rPr>
                  <a:t> </a:t>
                </a:r>
              </a:p>
            </p:txBody>
          </p:sp>
        </mc:Fallback>
      </mc:AlternateContent>
    </p:spTree>
    <p:extLst>
      <p:ext uri="{BB962C8B-B14F-4D97-AF65-F5344CB8AC3E}">
        <p14:creationId xmlns:p14="http://schemas.microsoft.com/office/powerpoint/2010/main" val="10313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659AB6FF-C91B-4558-953D-2EEF51AD903B}"/>
              </a:ext>
            </a:extLst>
          </p:cNvPr>
          <p:cNvGrpSpPr/>
          <p:nvPr/>
        </p:nvGrpSpPr>
        <p:grpSpPr>
          <a:xfrm>
            <a:off x="8359319" y="987283"/>
            <a:ext cx="3121582" cy="2748677"/>
            <a:chOff x="8147950" y="341557"/>
            <a:chExt cx="3506308" cy="3087443"/>
          </a:xfrm>
        </p:grpSpPr>
        <p:pic>
          <p:nvPicPr>
            <p:cNvPr id="27" name="Picture 26" descr="Chart, scatter chart&#10;&#10;Description automatically generated">
              <a:extLst>
                <a:ext uri="{FF2B5EF4-FFF2-40B4-BE49-F238E27FC236}">
                  <a16:creationId xmlns:a16="http://schemas.microsoft.com/office/drawing/2014/main" id="{7B3ABCF1-5D72-4E8B-B405-3CF656392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950" y="341557"/>
              <a:ext cx="3506308" cy="3087443"/>
            </a:xfrm>
            <a:prstGeom prst="rect">
              <a:avLst/>
            </a:prstGeom>
          </p:spPr>
        </p:pic>
        <p:sp>
          <p:nvSpPr>
            <p:cNvPr id="31" name="Rectangle 30">
              <a:extLst>
                <a:ext uri="{FF2B5EF4-FFF2-40B4-BE49-F238E27FC236}">
                  <a16:creationId xmlns:a16="http://schemas.microsoft.com/office/drawing/2014/main" id="{3EE44880-0808-4742-91D9-B8A1B07FF646}"/>
                </a:ext>
              </a:extLst>
            </p:cNvPr>
            <p:cNvSpPr/>
            <p:nvPr/>
          </p:nvSpPr>
          <p:spPr>
            <a:xfrm>
              <a:off x="9018520" y="1581979"/>
              <a:ext cx="185737" cy="185737"/>
            </a:xfrm>
            <a:prstGeom prst="rect">
              <a:avLst/>
            </a:prstGeom>
            <a:noFill/>
            <a:ln w="38100">
              <a:solidFill>
                <a:srgbClr val="CD20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 name="Picture 1" descr="A picture containing table&#10;&#10;Description automatically generated">
            <a:extLst>
              <a:ext uri="{FF2B5EF4-FFF2-40B4-BE49-F238E27FC236}">
                <a16:creationId xmlns:a16="http://schemas.microsoft.com/office/drawing/2014/main" id="{A17A65FB-64F8-4648-85A0-0FB568239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5" y="3058894"/>
            <a:ext cx="3395778" cy="3363456"/>
          </a:xfrm>
          <a:prstGeom prst="rect">
            <a:avLst/>
          </a:prstGeom>
        </p:spPr>
      </p:pic>
      <p:grpSp>
        <p:nvGrpSpPr>
          <p:cNvPr id="40" name="Group 39">
            <a:extLst>
              <a:ext uri="{FF2B5EF4-FFF2-40B4-BE49-F238E27FC236}">
                <a16:creationId xmlns:a16="http://schemas.microsoft.com/office/drawing/2014/main" id="{AD485124-2BFD-4392-B82D-9C109F735D28}"/>
              </a:ext>
            </a:extLst>
          </p:cNvPr>
          <p:cNvGrpSpPr/>
          <p:nvPr/>
        </p:nvGrpSpPr>
        <p:grpSpPr>
          <a:xfrm>
            <a:off x="442277" y="1126692"/>
            <a:ext cx="3084273" cy="3715783"/>
            <a:chOff x="503454" y="588430"/>
            <a:chExt cx="3084273" cy="3715783"/>
          </a:xfrm>
        </p:grpSpPr>
        <p:cxnSp>
          <p:nvCxnSpPr>
            <p:cNvPr id="5" name="Straight Arrow Connector 4">
              <a:extLst>
                <a:ext uri="{FF2B5EF4-FFF2-40B4-BE49-F238E27FC236}">
                  <a16:creationId xmlns:a16="http://schemas.microsoft.com/office/drawing/2014/main" id="{4C66737D-EAC8-4A92-94F2-A7D1E82A1924}"/>
                </a:ext>
              </a:extLst>
            </p:cNvPr>
            <p:cNvCxnSpPr>
              <a:cxnSpLocks/>
              <a:stCxn id="7" idx="0"/>
              <a:endCxn id="22" idx="2"/>
            </p:cNvCxnSpPr>
            <p:nvPr/>
          </p:nvCxnSpPr>
          <p:spPr>
            <a:xfrm flipV="1">
              <a:off x="928029" y="2358171"/>
              <a:ext cx="1117562" cy="1742335"/>
            </a:xfrm>
            <a:prstGeom prst="straightConnector1">
              <a:avLst/>
            </a:prstGeom>
            <a:ln w="38100">
              <a:solidFill>
                <a:srgbClr val="CD202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AA7135B-F23B-402E-9AE1-1880AD187E95}"/>
                </a:ext>
              </a:extLst>
            </p:cNvPr>
            <p:cNvSpPr/>
            <p:nvPr/>
          </p:nvSpPr>
          <p:spPr>
            <a:xfrm>
              <a:off x="801958" y="4100506"/>
              <a:ext cx="252142" cy="203707"/>
            </a:xfrm>
            <a:prstGeom prst="rect">
              <a:avLst/>
            </a:prstGeom>
            <a:noFill/>
            <a:ln w="38100">
              <a:solidFill>
                <a:srgbClr val="CD20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descr="Chart&#10;&#10;Description automatically generated">
              <a:extLst>
                <a:ext uri="{FF2B5EF4-FFF2-40B4-BE49-F238E27FC236}">
                  <a16:creationId xmlns:a16="http://schemas.microsoft.com/office/drawing/2014/main" id="{A433CFDD-AFAD-4E02-92F9-9DC43D49C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54" y="588430"/>
              <a:ext cx="3084273" cy="1769741"/>
            </a:xfrm>
            <a:prstGeom prst="rect">
              <a:avLst/>
            </a:prstGeom>
          </p:spPr>
        </p:pic>
      </p:grpSp>
      <p:grpSp>
        <p:nvGrpSpPr>
          <p:cNvPr id="41" name="Group 40">
            <a:extLst>
              <a:ext uri="{FF2B5EF4-FFF2-40B4-BE49-F238E27FC236}">
                <a16:creationId xmlns:a16="http://schemas.microsoft.com/office/drawing/2014/main" id="{9CA35234-96B8-444E-A09E-F163C22A2B5D}"/>
              </a:ext>
            </a:extLst>
          </p:cNvPr>
          <p:cNvGrpSpPr/>
          <p:nvPr/>
        </p:nvGrpSpPr>
        <p:grpSpPr>
          <a:xfrm>
            <a:off x="8359319" y="3887532"/>
            <a:ext cx="3121582" cy="2748677"/>
            <a:chOff x="8147950" y="3701434"/>
            <a:chExt cx="3506309" cy="3087444"/>
          </a:xfrm>
        </p:grpSpPr>
        <p:pic>
          <p:nvPicPr>
            <p:cNvPr id="29" name="Picture 28" descr="A screenshot of a game&#10;&#10;Description automatically generated with low confidence">
              <a:extLst>
                <a:ext uri="{FF2B5EF4-FFF2-40B4-BE49-F238E27FC236}">
                  <a16:creationId xmlns:a16="http://schemas.microsoft.com/office/drawing/2014/main" id="{374727D4-460D-4C80-A845-53AB38BB4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7950" y="3701434"/>
              <a:ext cx="3506309" cy="3087444"/>
            </a:xfrm>
            <a:prstGeom prst="rect">
              <a:avLst/>
            </a:prstGeom>
          </p:spPr>
        </p:pic>
        <p:sp>
          <p:nvSpPr>
            <p:cNvPr id="30" name="Rectangle 29">
              <a:extLst>
                <a:ext uri="{FF2B5EF4-FFF2-40B4-BE49-F238E27FC236}">
                  <a16:creationId xmlns:a16="http://schemas.microsoft.com/office/drawing/2014/main" id="{5D455FA2-6CD2-4E00-82D0-2897A73C9B7E}"/>
                </a:ext>
              </a:extLst>
            </p:cNvPr>
            <p:cNvSpPr/>
            <p:nvPr/>
          </p:nvSpPr>
          <p:spPr>
            <a:xfrm>
              <a:off x="9018521" y="4945791"/>
              <a:ext cx="185737" cy="185737"/>
            </a:xfrm>
            <a:prstGeom prst="rect">
              <a:avLst/>
            </a:prstGeom>
            <a:noFill/>
            <a:ln w="38100">
              <a:solidFill>
                <a:srgbClr val="CD20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9" name="Group 38">
            <a:extLst>
              <a:ext uri="{FF2B5EF4-FFF2-40B4-BE49-F238E27FC236}">
                <a16:creationId xmlns:a16="http://schemas.microsoft.com/office/drawing/2014/main" id="{8A1599D8-B77F-4685-B634-50F9D4D96C8B}"/>
              </a:ext>
            </a:extLst>
          </p:cNvPr>
          <p:cNvGrpSpPr/>
          <p:nvPr/>
        </p:nvGrpSpPr>
        <p:grpSpPr>
          <a:xfrm>
            <a:off x="3973151" y="1126692"/>
            <a:ext cx="3649099" cy="5575179"/>
            <a:chOff x="3940994" y="753301"/>
            <a:chExt cx="3649099" cy="5575179"/>
          </a:xfrm>
        </p:grpSpPr>
        <p:pic>
          <p:nvPicPr>
            <p:cNvPr id="11" name="Picture 10" descr="Shape, rectangle&#10;&#10;Description automatically generated">
              <a:extLst>
                <a:ext uri="{FF2B5EF4-FFF2-40B4-BE49-F238E27FC236}">
                  <a16:creationId xmlns:a16="http://schemas.microsoft.com/office/drawing/2014/main" id="{694B2720-78D5-4577-AFF3-ABCE00872C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4174" y="753301"/>
              <a:ext cx="2475919" cy="1440000"/>
            </a:xfrm>
            <a:prstGeom prst="rect">
              <a:avLst/>
            </a:prstGeom>
          </p:spPr>
        </p:pic>
        <p:pic>
          <p:nvPicPr>
            <p:cNvPr id="12" name="Picture 11" descr="Chart, line chart&#10;&#10;Description automatically generated">
              <a:extLst>
                <a:ext uri="{FF2B5EF4-FFF2-40B4-BE49-F238E27FC236}">
                  <a16:creationId xmlns:a16="http://schemas.microsoft.com/office/drawing/2014/main" id="{9049F605-F873-4D29-9241-5F5DD1C424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4174" y="2520632"/>
              <a:ext cx="2475918" cy="1440000"/>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D64BD92A-1E3D-41B5-B07A-93DAB477C8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4174" y="4888480"/>
              <a:ext cx="2475918" cy="1440000"/>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AABE7D5-C35F-45AD-99CE-55DA413B8651}"/>
                    </a:ext>
                  </a:extLst>
                </p:cNvPr>
                <p:cNvSpPr txBox="1"/>
                <p:nvPr/>
              </p:nvSpPr>
              <p:spPr>
                <a:xfrm>
                  <a:off x="3979082" y="1239322"/>
                  <a:ext cx="11794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Xa</m:t>
                            </m:r>
                          </m:e>
                          <m:sub>
                            <m:r>
                              <a:rPr lang="en-GB" b="0" i="1" smtClean="0">
                                <a:latin typeface="Cambria Math" panose="02040503050406030204" pitchFamily="18" charset="0"/>
                              </a:rPr>
                              <m:t>1</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e>
                        </m:d>
                        <m:r>
                          <a:rPr lang="en-GB" b="0" i="1" smtClean="0">
                            <a:latin typeface="Cambria Math" panose="02040503050406030204" pitchFamily="18" charset="0"/>
                          </a:rPr>
                          <m:t>×</m:t>
                        </m:r>
                      </m:oMath>
                    </m:oMathPara>
                  </a14:m>
                  <a:endParaRPr lang="en-GB" dirty="0"/>
                </a:p>
              </p:txBody>
            </p:sp>
          </mc:Choice>
          <mc:Fallback xmlns="">
            <p:sp>
              <p:nvSpPr>
                <p:cNvPr id="34" name="TextBox 33">
                  <a:extLst>
                    <a:ext uri="{FF2B5EF4-FFF2-40B4-BE49-F238E27FC236}">
                      <a16:creationId xmlns:a16="http://schemas.microsoft.com/office/drawing/2014/main" id="{AAABE7D5-C35F-45AD-99CE-55DA413B8651}"/>
                    </a:ext>
                  </a:extLst>
                </p:cNvPr>
                <p:cNvSpPr txBox="1">
                  <a:spLocks noRot="1" noChangeAspect="1" noMove="1" noResize="1" noEditPoints="1" noAdjustHandles="1" noChangeArrowheads="1" noChangeShapeType="1" noTextEdit="1"/>
                </p:cNvSpPr>
                <p:nvPr/>
              </p:nvSpPr>
              <p:spPr>
                <a:xfrm>
                  <a:off x="3979082" y="1239322"/>
                  <a:ext cx="1179490" cy="276999"/>
                </a:xfrm>
                <a:prstGeom prst="rect">
                  <a:avLst/>
                </a:prstGeom>
                <a:blipFill>
                  <a:blip r:embed="rId9"/>
                  <a:stretch>
                    <a:fillRect l="-3109" r="-2591"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A4D8B95-400E-4936-A67E-FF018B0405D5}"/>
                    </a:ext>
                  </a:extLst>
                </p:cNvPr>
                <p:cNvSpPr txBox="1"/>
                <p:nvPr/>
              </p:nvSpPr>
              <p:spPr>
                <a:xfrm>
                  <a:off x="3996681" y="2957819"/>
                  <a:ext cx="11848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X</m:t>
                            </m:r>
                            <m:r>
                              <m:rPr>
                                <m:sty m:val="p"/>
                              </m:rPr>
                              <a:rPr lang="en-GB" b="0" i="1" smtClean="0">
                                <a:latin typeface="Cambria Math" panose="02040503050406030204" pitchFamily="18" charset="0"/>
                              </a:rPr>
                              <m:t>a</m:t>
                            </m:r>
                          </m:e>
                          <m:sub>
                            <m:r>
                              <a:rPr lang="en-GB" b="0" i="1" smtClean="0">
                                <a:latin typeface="Cambria Math" panose="02040503050406030204" pitchFamily="18" charset="0"/>
                              </a:rPr>
                              <m:t>2</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e>
                        </m:d>
                        <m:r>
                          <a:rPr lang="en-GB" b="0" i="1" smtClean="0">
                            <a:latin typeface="Cambria Math" panose="02040503050406030204" pitchFamily="18" charset="0"/>
                          </a:rPr>
                          <m:t>×</m:t>
                        </m:r>
                      </m:oMath>
                    </m:oMathPara>
                  </a14:m>
                  <a:endParaRPr lang="en-GB" dirty="0"/>
                </a:p>
              </p:txBody>
            </p:sp>
          </mc:Choice>
          <mc:Fallback xmlns="">
            <p:sp>
              <p:nvSpPr>
                <p:cNvPr id="35" name="TextBox 34">
                  <a:extLst>
                    <a:ext uri="{FF2B5EF4-FFF2-40B4-BE49-F238E27FC236}">
                      <a16:creationId xmlns:a16="http://schemas.microsoft.com/office/drawing/2014/main" id="{2A4D8B95-400E-4936-A67E-FF018B0405D5}"/>
                    </a:ext>
                  </a:extLst>
                </p:cNvPr>
                <p:cNvSpPr txBox="1">
                  <a:spLocks noRot="1" noChangeAspect="1" noMove="1" noResize="1" noEditPoints="1" noAdjustHandles="1" noChangeArrowheads="1" noChangeShapeType="1" noTextEdit="1"/>
                </p:cNvSpPr>
                <p:nvPr/>
              </p:nvSpPr>
              <p:spPr>
                <a:xfrm>
                  <a:off x="3996681" y="2957819"/>
                  <a:ext cx="1184812" cy="276999"/>
                </a:xfrm>
                <a:prstGeom prst="rect">
                  <a:avLst/>
                </a:prstGeom>
                <a:blipFill>
                  <a:blip r:embed="rId10"/>
                  <a:stretch>
                    <a:fillRect l="-3608" r="-2577" b="-239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C246D02-2B79-4828-92BE-6188E4E09867}"/>
                    </a:ext>
                  </a:extLst>
                </p:cNvPr>
                <p:cNvSpPr txBox="1"/>
                <p:nvPr/>
              </p:nvSpPr>
              <p:spPr>
                <a:xfrm>
                  <a:off x="3940994" y="5299059"/>
                  <a:ext cx="12232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X</m:t>
                        </m:r>
                        <m:sSub>
                          <m:sSubPr>
                            <m:ctrlPr>
                              <a:rPr lang="en-GB" b="0" i="1" smtClean="0">
                                <a:latin typeface="Cambria Math" panose="02040503050406030204" pitchFamily="18" charset="0"/>
                              </a:rPr>
                            </m:ctrlPr>
                          </m:sSubPr>
                          <m:e>
                            <m:r>
                              <m:rPr>
                                <m:sty m:val="p"/>
                              </m:rPr>
                              <a:rPr lang="en-GB" b="0" i="1" smtClean="0">
                                <a:latin typeface="Cambria Math" panose="02040503050406030204" pitchFamily="18" charset="0"/>
                              </a:rPr>
                              <m:t>a</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e>
                        </m:d>
                        <m:r>
                          <a:rPr lang="en-GB" b="0" i="1" smtClean="0">
                            <a:latin typeface="Cambria Math" panose="02040503050406030204" pitchFamily="18" charset="0"/>
                          </a:rPr>
                          <m:t>×</m:t>
                        </m:r>
                      </m:oMath>
                    </m:oMathPara>
                  </a14:m>
                  <a:endParaRPr lang="en-GB" dirty="0"/>
                </a:p>
              </p:txBody>
            </p:sp>
          </mc:Choice>
          <mc:Fallback xmlns="">
            <p:sp>
              <p:nvSpPr>
                <p:cNvPr id="36" name="TextBox 35">
                  <a:extLst>
                    <a:ext uri="{FF2B5EF4-FFF2-40B4-BE49-F238E27FC236}">
                      <a16:creationId xmlns:a16="http://schemas.microsoft.com/office/drawing/2014/main" id="{CC246D02-2B79-4828-92BE-6188E4E09867}"/>
                    </a:ext>
                  </a:extLst>
                </p:cNvPr>
                <p:cNvSpPr txBox="1">
                  <a:spLocks noRot="1" noChangeAspect="1" noMove="1" noResize="1" noEditPoints="1" noAdjustHandles="1" noChangeArrowheads="1" noChangeShapeType="1" noTextEdit="1"/>
                </p:cNvSpPr>
                <p:nvPr/>
              </p:nvSpPr>
              <p:spPr>
                <a:xfrm>
                  <a:off x="3940994" y="5299059"/>
                  <a:ext cx="1223220" cy="276999"/>
                </a:xfrm>
                <a:prstGeom prst="rect">
                  <a:avLst/>
                </a:prstGeom>
                <a:blipFill>
                  <a:blip r:embed="rId11"/>
                  <a:stretch>
                    <a:fillRect l="-3500" r="-25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1B7B2A0-707B-4E91-B235-A40B6434C91A}"/>
                    </a:ext>
                  </a:extLst>
                </p:cNvPr>
                <p:cNvSpPr txBox="1"/>
                <p:nvPr/>
              </p:nvSpPr>
              <p:spPr>
                <a:xfrm>
                  <a:off x="6229679" y="4048618"/>
                  <a:ext cx="45204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m:t>
                        </m:r>
                      </m:oMath>
                    </m:oMathPara>
                  </a14:m>
                  <a:endParaRPr lang="en-GB" sz="3600" dirty="0"/>
                </a:p>
              </p:txBody>
            </p:sp>
          </mc:Choice>
          <mc:Fallback xmlns="">
            <p:sp>
              <p:nvSpPr>
                <p:cNvPr id="38" name="TextBox 37">
                  <a:extLst>
                    <a:ext uri="{FF2B5EF4-FFF2-40B4-BE49-F238E27FC236}">
                      <a16:creationId xmlns:a16="http://schemas.microsoft.com/office/drawing/2014/main" id="{B1B7B2A0-707B-4E91-B235-A40B6434C91A}"/>
                    </a:ext>
                  </a:extLst>
                </p:cNvPr>
                <p:cNvSpPr txBox="1">
                  <a:spLocks noRot="1" noChangeAspect="1" noMove="1" noResize="1" noEditPoints="1" noAdjustHandles="1" noChangeArrowheads="1" noChangeShapeType="1" noTextEdit="1"/>
                </p:cNvSpPr>
                <p:nvPr/>
              </p:nvSpPr>
              <p:spPr>
                <a:xfrm>
                  <a:off x="6229679" y="4048618"/>
                  <a:ext cx="452047" cy="553998"/>
                </a:xfrm>
                <a:prstGeom prst="rect">
                  <a:avLst/>
                </a:prstGeom>
                <a:blipFill>
                  <a:blip r:embed="rId12"/>
                  <a:stretch>
                    <a:fillRect/>
                  </a:stretch>
                </a:blipFill>
              </p:spPr>
              <p:txBody>
                <a:bodyPr/>
                <a:lstStyle/>
                <a:p>
                  <a:r>
                    <a:rPr lang="en-GB">
                      <a:noFill/>
                    </a:rPr>
                    <a:t> </a:t>
                  </a:r>
                </a:p>
              </p:txBody>
            </p:sp>
          </mc:Fallback>
        </mc:AlternateContent>
      </p:grpSp>
      <p:sp>
        <p:nvSpPr>
          <p:cNvPr id="3" name="Title 2">
            <a:extLst>
              <a:ext uri="{FF2B5EF4-FFF2-40B4-BE49-F238E27FC236}">
                <a16:creationId xmlns:a16="http://schemas.microsoft.com/office/drawing/2014/main" id="{12E12781-75C9-4F1E-AE5F-0E624270F43A}"/>
              </a:ext>
            </a:extLst>
          </p:cNvPr>
          <p:cNvSpPr>
            <a:spLocks noGrp="1"/>
          </p:cNvSpPr>
          <p:nvPr>
            <p:ph type="title"/>
          </p:nvPr>
        </p:nvSpPr>
        <p:spPr/>
        <p:txBody>
          <a:bodyPr/>
          <a:lstStyle/>
          <a:p>
            <a:r>
              <a:rPr lang="en-GB" dirty="0"/>
              <a:t>Principal component analysis</a:t>
            </a:r>
          </a:p>
        </p:txBody>
      </p:sp>
    </p:spTree>
    <p:extLst>
      <p:ext uri="{BB962C8B-B14F-4D97-AF65-F5344CB8AC3E}">
        <p14:creationId xmlns:p14="http://schemas.microsoft.com/office/powerpoint/2010/main" val="205905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60DC-E9DD-8DFE-800D-7D3BF6B8770F}"/>
              </a:ext>
            </a:extLst>
          </p:cNvPr>
          <p:cNvSpPr>
            <a:spLocks noGrp="1"/>
          </p:cNvSpPr>
          <p:nvPr>
            <p:ph type="title"/>
          </p:nvPr>
        </p:nvSpPr>
        <p:spPr/>
        <p:txBody>
          <a:bodyPr/>
          <a:lstStyle/>
          <a:p>
            <a:r>
              <a:rPr lang="en-GB" dirty="0"/>
              <a:t>PCA: Rapid Visualisation</a:t>
            </a:r>
          </a:p>
        </p:txBody>
      </p:sp>
      <p:sp>
        <p:nvSpPr>
          <p:cNvPr id="3" name="Content Placeholder 2">
            <a:extLst>
              <a:ext uri="{FF2B5EF4-FFF2-40B4-BE49-F238E27FC236}">
                <a16:creationId xmlns:a16="http://schemas.microsoft.com/office/drawing/2014/main" id="{CA8CD70A-00D0-BD78-A240-789B638935D4}"/>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382FD309-3F4E-F335-5FC0-47BD2978206F}"/>
              </a:ext>
            </a:extLst>
          </p:cNvPr>
          <p:cNvSpPr>
            <a:spLocks noGrp="1"/>
          </p:cNvSpPr>
          <p:nvPr>
            <p:ph sz="half" idx="2"/>
          </p:nvPr>
        </p:nvSpPr>
        <p:spPr/>
        <p:txBody>
          <a:bodyPr/>
          <a:lstStyle/>
          <a:p>
            <a:endParaRPr lang="en-GB"/>
          </a:p>
        </p:txBody>
      </p:sp>
      <p:pic>
        <p:nvPicPr>
          <p:cNvPr id="5" name="Content Placeholder 4" descr="A picture containing scatter chart&#10;&#10;Description automatically generated">
            <a:extLst>
              <a:ext uri="{FF2B5EF4-FFF2-40B4-BE49-F238E27FC236}">
                <a16:creationId xmlns:a16="http://schemas.microsoft.com/office/drawing/2014/main" id="{A885C7CF-92EA-BFC1-497C-A262BDDFE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632166" y="1382608"/>
            <a:ext cx="7080069" cy="523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42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A6673-CA3D-F5DF-500D-B952E08E10F3}"/>
              </a:ext>
            </a:extLst>
          </p:cNvPr>
          <p:cNvSpPr>
            <a:spLocks noGrp="1"/>
          </p:cNvSpPr>
          <p:nvPr>
            <p:ph type="body" sz="quarter" idx="12"/>
          </p:nvPr>
        </p:nvSpPr>
        <p:spPr/>
        <p:txBody>
          <a:bodyPr/>
          <a:lstStyle/>
          <a:p>
            <a:r>
              <a:rPr lang="en-GB" dirty="0"/>
              <a:t>K-nearest neighbours</a:t>
            </a:r>
          </a:p>
        </p:txBody>
      </p:sp>
    </p:spTree>
    <p:extLst>
      <p:ext uri="{BB962C8B-B14F-4D97-AF65-F5344CB8AC3E}">
        <p14:creationId xmlns:p14="http://schemas.microsoft.com/office/powerpoint/2010/main" val="13893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D313-DB8F-9958-1112-A4D6D31C1F3E}"/>
              </a:ext>
            </a:extLst>
          </p:cNvPr>
          <p:cNvSpPr>
            <a:spLocks noGrp="1"/>
          </p:cNvSpPr>
          <p:nvPr>
            <p:ph type="title"/>
          </p:nvPr>
        </p:nvSpPr>
        <p:spPr/>
        <p:txBody>
          <a:bodyPr/>
          <a:lstStyle/>
          <a:p>
            <a:r>
              <a:rPr lang="en-GB" dirty="0"/>
              <a:t>Operando Raman Data: Challenges </a:t>
            </a:r>
          </a:p>
        </p:txBody>
      </p:sp>
      <p:pic>
        <p:nvPicPr>
          <p:cNvPr id="4" name="Content Placeholder 38" descr="Chart, scatter chart&#10;&#10;Description automatically generated">
            <a:extLst>
              <a:ext uri="{FF2B5EF4-FFF2-40B4-BE49-F238E27FC236}">
                <a16:creationId xmlns:a16="http://schemas.microsoft.com/office/drawing/2014/main" id="{729404B1-CB2B-A0A5-473D-A86DE85BBF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55070" y="1318803"/>
            <a:ext cx="4785758" cy="5230945"/>
          </a:xfrm>
        </p:spPr>
      </p:pic>
      <p:pic>
        <p:nvPicPr>
          <p:cNvPr id="12" name="Picture 11" descr="Chart&#10;&#10;Description automatically generated">
            <a:extLst>
              <a:ext uri="{FF2B5EF4-FFF2-40B4-BE49-F238E27FC236}">
                <a16:creationId xmlns:a16="http://schemas.microsoft.com/office/drawing/2014/main" id="{73E14F31-E562-2170-DC53-37518253BD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3164" y="1945662"/>
            <a:ext cx="3202925" cy="1837823"/>
          </a:xfrm>
          <a:prstGeom prst="rect">
            <a:avLst/>
          </a:prstGeom>
        </p:spPr>
      </p:pic>
      <p:grpSp>
        <p:nvGrpSpPr>
          <p:cNvPr id="14" name="Group 13">
            <a:extLst>
              <a:ext uri="{FF2B5EF4-FFF2-40B4-BE49-F238E27FC236}">
                <a16:creationId xmlns:a16="http://schemas.microsoft.com/office/drawing/2014/main" id="{44A7FF9A-E4D3-72CF-57D9-4E39D2CE6629}"/>
              </a:ext>
            </a:extLst>
          </p:cNvPr>
          <p:cNvGrpSpPr/>
          <p:nvPr/>
        </p:nvGrpSpPr>
        <p:grpSpPr>
          <a:xfrm>
            <a:off x="1680412" y="4580114"/>
            <a:ext cx="3105677" cy="2129305"/>
            <a:chOff x="796312" y="3530603"/>
            <a:chExt cx="2790266" cy="1749414"/>
          </a:xfrm>
        </p:grpSpPr>
        <p:pic>
          <p:nvPicPr>
            <p:cNvPr id="7" name="Content Placeholder 4" descr="Chart, bar chart&#10;&#10;Description automatically generated">
              <a:extLst>
                <a:ext uri="{FF2B5EF4-FFF2-40B4-BE49-F238E27FC236}">
                  <a16:creationId xmlns:a16="http://schemas.microsoft.com/office/drawing/2014/main" id="{4E1105C2-B288-D36F-EF28-BB03D93B024A}"/>
                </a:ext>
              </a:extLst>
            </p:cNvPr>
            <p:cNvPicPr>
              <a:picLocks noChangeAspect="1"/>
            </p:cNvPicPr>
            <p:nvPr/>
          </p:nvPicPr>
          <p:blipFill rotWithShape="1">
            <a:blip r:embed="rId5">
              <a:extLst>
                <a:ext uri="{28A0092B-C50C-407E-A947-70E740481C1C}">
                  <a14:useLocalDpi xmlns:a14="http://schemas.microsoft.com/office/drawing/2010/main" val="0"/>
                </a:ext>
              </a:extLst>
            </a:blip>
            <a:srcRect l="1" r="52719"/>
            <a:stretch/>
          </p:blipFill>
          <p:spPr bwMode="auto">
            <a:xfrm>
              <a:off x="796312" y="3530603"/>
              <a:ext cx="2631489" cy="174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FA9FAA58-7350-9980-CE10-1ADA9C7149C4}"/>
                </a:ext>
              </a:extLst>
            </p:cNvPr>
            <p:cNvSpPr/>
            <p:nvPr/>
          </p:nvSpPr>
          <p:spPr>
            <a:xfrm>
              <a:off x="3329126" y="3775141"/>
              <a:ext cx="257452" cy="965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Oval 15">
            <a:extLst>
              <a:ext uri="{FF2B5EF4-FFF2-40B4-BE49-F238E27FC236}">
                <a16:creationId xmlns:a16="http://schemas.microsoft.com/office/drawing/2014/main" id="{7385C594-CB27-97FD-77F0-2C4F04C75D01}"/>
              </a:ext>
            </a:extLst>
          </p:cNvPr>
          <p:cNvSpPr/>
          <p:nvPr/>
        </p:nvSpPr>
        <p:spPr>
          <a:xfrm rot="1243821">
            <a:off x="8362803" y="2495052"/>
            <a:ext cx="1166426" cy="155978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FD305E0-70F5-D644-CC3A-42A3D080BE8D}"/>
              </a:ext>
            </a:extLst>
          </p:cNvPr>
          <p:cNvSpPr/>
          <p:nvPr/>
        </p:nvSpPr>
        <p:spPr>
          <a:xfrm rot="2122132">
            <a:off x="9228243" y="2904798"/>
            <a:ext cx="896515" cy="1559782"/>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9BC7EFA0-8E73-83AF-5731-5393D1CFC7BF}"/>
              </a:ext>
            </a:extLst>
          </p:cNvPr>
          <p:cNvSpPr txBox="1"/>
          <p:nvPr/>
        </p:nvSpPr>
        <p:spPr>
          <a:xfrm>
            <a:off x="933281" y="1472689"/>
            <a:ext cx="3497890" cy="369332"/>
          </a:xfrm>
          <a:prstGeom prst="rect">
            <a:avLst/>
          </a:prstGeom>
          <a:noFill/>
        </p:spPr>
        <p:txBody>
          <a:bodyPr wrap="square" rtlCol="0">
            <a:spAutoFit/>
          </a:bodyPr>
          <a:lstStyle/>
          <a:p>
            <a:r>
              <a:rPr lang="en-GB" dirty="0"/>
              <a:t>High signal to noise ratio</a:t>
            </a:r>
          </a:p>
        </p:txBody>
      </p:sp>
      <p:sp>
        <p:nvSpPr>
          <p:cNvPr id="25" name="TextBox 24">
            <a:extLst>
              <a:ext uri="{FF2B5EF4-FFF2-40B4-BE49-F238E27FC236}">
                <a16:creationId xmlns:a16="http://schemas.microsoft.com/office/drawing/2014/main" id="{E02FD8A2-36D7-4C20-B4A5-2619C3691E8E}"/>
              </a:ext>
            </a:extLst>
          </p:cNvPr>
          <p:cNvSpPr txBox="1"/>
          <p:nvPr/>
        </p:nvSpPr>
        <p:spPr>
          <a:xfrm>
            <a:off x="933281" y="3934275"/>
            <a:ext cx="3497890" cy="369332"/>
          </a:xfrm>
          <a:prstGeom prst="rect">
            <a:avLst/>
          </a:prstGeom>
          <a:noFill/>
        </p:spPr>
        <p:txBody>
          <a:bodyPr wrap="square" rtlCol="0">
            <a:spAutoFit/>
          </a:bodyPr>
          <a:lstStyle/>
          <a:p>
            <a:r>
              <a:rPr lang="en-GB" dirty="0"/>
              <a:t>Low signal to noise ratio</a:t>
            </a:r>
          </a:p>
        </p:txBody>
      </p:sp>
      <p:sp>
        <p:nvSpPr>
          <p:cNvPr id="11" name="Rectangle 10">
            <a:extLst>
              <a:ext uri="{FF2B5EF4-FFF2-40B4-BE49-F238E27FC236}">
                <a16:creationId xmlns:a16="http://schemas.microsoft.com/office/drawing/2014/main" id="{FA04C572-D16E-11E7-E3E1-A8523BE8A30F}"/>
              </a:ext>
            </a:extLst>
          </p:cNvPr>
          <p:cNvSpPr/>
          <p:nvPr/>
        </p:nvSpPr>
        <p:spPr>
          <a:xfrm>
            <a:off x="248771" y="1190065"/>
            <a:ext cx="5372100" cy="5519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Content Placeholder 23" descr="Chart, line chart, histogram&#10;&#10;Description automatically generated">
            <a:extLst>
              <a:ext uri="{FF2B5EF4-FFF2-40B4-BE49-F238E27FC236}">
                <a16:creationId xmlns:a16="http://schemas.microsoft.com/office/drawing/2014/main" id="{F8D4683D-D1CE-924E-8022-4421241EBB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4193" y="1564390"/>
            <a:ext cx="4730100" cy="4739773"/>
          </a:xfrm>
          <a:prstGeom prst="rect">
            <a:avLst/>
          </a:prstGeom>
        </p:spPr>
      </p:pic>
      <p:sp>
        <p:nvSpPr>
          <p:cNvPr id="19" name="Oval 18">
            <a:extLst>
              <a:ext uri="{FF2B5EF4-FFF2-40B4-BE49-F238E27FC236}">
                <a16:creationId xmlns:a16="http://schemas.microsoft.com/office/drawing/2014/main" id="{835BF5BB-0029-6312-7CEF-A3CB2ECB4726}"/>
              </a:ext>
            </a:extLst>
          </p:cNvPr>
          <p:cNvSpPr/>
          <p:nvPr/>
        </p:nvSpPr>
        <p:spPr>
          <a:xfrm rot="1243821">
            <a:off x="3597315" y="4385888"/>
            <a:ext cx="625723" cy="140559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E59A67EC-D2E8-2B05-0892-968C7009FB26}"/>
              </a:ext>
            </a:extLst>
          </p:cNvPr>
          <p:cNvSpPr/>
          <p:nvPr/>
        </p:nvSpPr>
        <p:spPr>
          <a:xfrm rot="354667">
            <a:off x="2990957" y="4988489"/>
            <a:ext cx="590479" cy="440742"/>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6855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1" grpId="0" animBg="1"/>
      <p:bldP spid="19" grpId="0" animBg="1"/>
      <p:bldP spid="19" grpId="1" animBg="1"/>
      <p:bldP spid="22" grpId="0" animBg="1"/>
      <p:bldP spid="2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8BC3-F28E-A9C5-D1A0-6DF756BFA2CF}"/>
              </a:ext>
            </a:extLst>
          </p:cNvPr>
          <p:cNvSpPr>
            <a:spLocks noGrp="1"/>
          </p:cNvSpPr>
          <p:nvPr>
            <p:ph type="title"/>
          </p:nvPr>
        </p:nvSpPr>
        <p:spPr/>
        <p:txBody>
          <a:bodyPr/>
          <a:lstStyle/>
          <a:p>
            <a:r>
              <a:rPr lang="en-GB" dirty="0"/>
              <a:t>Operando Raman Data: Challenges </a:t>
            </a:r>
          </a:p>
        </p:txBody>
      </p:sp>
      <p:sp>
        <p:nvSpPr>
          <p:cNvPr id="6" name="Content Placeholder 5">
            <a:extLst>
              <a:ext uri="{FF2B5EF4-FFF2-40B4-BE49-F238E27FC236}">
                <a16:creationId xmlns:a16="http://schemas.microsoft.com/office/drawing/2014/main" id="{7036887A-97EA-5D7C-8036-AE20259F9A6A}"/>
              </a:ext>
            </a:extLst>
          </p:cNvPr>
          <p:cNvSpPr>
            <a:spLocks noGrp="1"/>
          </p:cNvSpPr>
          <p:nvPr>
            <p:ph sz="half" idx="1"/>
          </p:nvPr>
        </p:nvSpPr>
        <p:spPr>
          <a:xfrm>
            <a:off x="472439" y="1405603"/>
            <a:ext cx="4825701" cy="4833256"/>
          </a:xfrm>
        </p:spPr>
        <p:txBody>
          <a:bodyPr>
            <a:normAutofit/>
          </a:bodyPr>
          <a:lstStyle/>
          <a:p>
            <a:r>
              <a:rPr lang="en-GB" dirty="0"/>
              <a:t>Low signal-to-noise ratio:</a:t>
            </a:r>
          </a:p>
          <a:p>
            <a:pPr lvl="1"/>
            <a:r>
              <a:rPr lang="en-GB" dirty="0"/>
              <a:t>Rapid data acquisition</a:t>
            </a:r>
          </a:p>
          <a:p>
            <a:pPr lvl="1"/>
            <a:r>
              <a:rPr lang="en-GB" dirty="0"/>
              <a:t>Sample roughness</a:t>
            </a:r>
          </a:p>
          <a:p>
            <a:pPr lvl="1"/>
            <a:r>
              <a:rPr lang="en-GB" dirty="0"/>
              <a:t>Spurious peak fits</a:t>
            </a:r>
          </a:p>
          <a:p>
            <a:r>
              <a:rPr lang="en-GB" dirty="0"/>
              <a:t>Principal component analysis (PCA</a:t>
            </a:r>
            <a:r>
              <a:rPr lang="en-GB" sz="2000" dirty="0"/>
              <a:t>):</a:t>
            </a:r>
          </a:p>
          <a:p>
            <a:pPr lvl="1"/>
            <a:r>
              <a:rPr lang="en-GB" dirty="0"/>
              <a:t>Summarise large dataset</a:t>
            </a:r>
          </a:p>
          <a:p>
            <a:pPr lvl="1"/>
            <a:r>
              <a:rPr lang="en-GB" dirty="0"/>
              <a:t>‘Clusters’ of similar spectra</a:t>
            </a:r>
          </a:p>
          <a:p>
            <a:r>
              <a:rPr lang="en-GB" dirty="0"/>
              <a:t>K-nearest neighbours classifier:</a:t>
            </a:r>
          </a:p>
          <a:p>
            <a:pPr lvl="1"/>
            <a:r>
              <a:rPr lang="en-GB" dirty="0"/>
              <a:t>Train classifier on subset of data</a:t>
            </a:r>
          </a:p>
          <a:p>
            <a:pPr lvl="1"/>
            <a:r>
              <a:rPr lang="en-GB" dirty="0"/>
              <a:t>Distinguish noise- and signal-dominated spectra</a:t>
            </a:r>
          </a:p>
        </p:txBody>
      </p:sp>
      <p:pic>
        <p:nvPicPr>
          <p:cNvPr id="7" name="Content Placeholder 3">
            <a:extLst>
              <a:ext uri="{FF2B5EF4-FFF2-40B4-BE49-F238E27FC236}">
                <a16:creationId xmlns:a16="http://schemas.microsoft.com/office/drawing/2014/main" id="{102B8025-9E41-BC8C-A4D1-EECDC9D4641C}"/>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6285335" y="1526283"/>
            <a:ext cx="4640400" cy="4414756"/>
          </a:xfrm>
          <a:prstGeom prst="rect">
            <a:avLst/>
          </a:prstGeom>
        </p:spPr>
      </p:pic>
      <p:sp>
        <p:nvSpPr>
          <p:cNvPr id="8" name="TextBox 7">
            <a:extLst>
              <a:ext uri="{FF2B5EF4-FFF2-40B4-BE49-F238E27FC236}">
                <a16:creationId xmlns:a16="http://schemas.microsoft.com/office/drawing/2014/main" id="{348F54DE-B454-A4C3-00AF-64EC3CC1099B}"/>
              </a:ext>
            </a:extLst>
          </p:cNvPr>
          <p:cNvSpPr txBox="1"/>
          <p:nvPr/>
        </p:nvSpPr>
        <p:spPr>
          <a:xfrm>
            <a:off x="6285335" y="5951348"/>
            <a:ext cx="4640400" cy="369332"/>
          </a:xfrm>
          <a:prstGeom prst="rect">
            <a:avLst/>
          </a:prstGeom>
          <a:noFill/>
        </p:spPr>
        <p:txBody>
          <a:bodyPr wrap="square" rtlCol="0">
            <a:spAutoFit/>
          </a:bodyPr>
          <a:lstStyle/>
          <a:p>
            <a:pPr algn="ctr"/>
            <a:r>
              <a:rPr lang="en-GB" dirty="0"/>
              <a:t>Principal component 1</a:t>
            </a:r>
          </a:p>
        </p:txBody>
      </p:sp>
      <p:sp>
        <p:nvSpPr>
          <p:cNvPr id="9" name="TextBox 8">
            <a:extLst>
              <a:ext uri="{FF2B5EF4-FFF2-40B4-BE49-F238E27FC236}">
                <a16:creationId xmlns:a16="http://schemas.microsoft.com/office/drawing/2014/main" id="{8A7D4AAB-04D1-FBAE-5F63-903B8EC794C7}"/>
              </a:ext>
            </a:extLst>
          </p:cNvPr>
          <p:cNvSpPr txBox="1"/>
          <p:nvPr/>
        </p:nvSpPr>
        <p:spPr>
          <a:xfrm rot="16200000">
            <a:off x="3921889" y="3772348"/>
            <a:ext cx="4308287" cy="369332"/>
          </a:xfrm>
          <a:prstGeom prst="rect">
            <a:avLst/>
          </a:prstGeom>
          <a:noFill/>
        </p:spPr>
        <p:txBody>
          <a:bodyPr wrap="square" rtlCol="0">
            <a:spAutoFit/>
          </a:bodyPr>
          <a:lstStyle/>
          <a:p>
            <a:pPr algn="ctr"/>
            <a:r>
              <a:rPr lang="en-GB" dirty="0"/>
              <a:t>Principal component 2</a:t>
            </a:r>
          </a:p>
        </p:txBody>
      </p:sp>
    </p:spTree>
    <p:extLst>
      <p:ext uri="{BB962C8B-B14F-4D97-AF65-F5344CB8AC3E}">
        <p14:creationId xmlns:p14="http://schemas.microsoft.com/office/powerpoint/2010/main" val="3233802983"/>
      </p:ext>
    </p:extLst>
  </p:cSld>
  <p:clrMapOvr>
    <a:masterClrMapping/>
  </p:clrMapOvr>
</p:sld>
</file>

<file path=ppt/theme/theme1.xml><?xml version="1.0" encoding="utf-8"?>
<a:theme xmlns:a="http://schemas.openxmlformats.org/drawingml/2006/main" name="Custom Design">
  <a:themeElements>
    <a:clrScheme name="Faraday custom colours">
      <a:dk1>
        <a:srgbClr val="000000"/>
      </a:dk1>
      <a:lt1>
        <a:srgbClr val="FFFFFF"/>
      </a:lt1>
      <a:dk2>
        <a:srgbClr val="636466"/>
      </a:dk2>
      <a:lt2>
        <a:srgbClr val="FFFFFF"/>
      </a:lt2>
      <a:accent1>
        <a:srgbClr val="2B3380"/>
      </a:accent1>
      <a:accent2>
        <a:srgbClr val="ED1C24"/>
      </a:accent2>
      <a:accent3>
        <a:srgbClr val="636466"/>
      </a:accent3>
      <a:accent4>
        <a:srgbClr val="3DA8C6"/>
      </a:accent4>
      <a:accent5>
        <a:srgbClr val="FDB515"/>
      </a:accent5>
      <a:accent6>
        <a:srgbClr val="96C339"/>
      </a:accent6>
      <a:hlink>
        <a:srgbClr val="0563C1"/>
      </a:hlink>
      <a:folHlink>
        <a:srgbClr val="0563C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raday-LISTAR-ppt-Aug-2021.pptx" id="{B9A8F071-BD8E-434A-9804-1EE688280A0C}" vid="{FDA12250-C3F4-4892-B9EA-1BDC97498C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494ecd7-5a67-4f46-80b3-1a000c18cfb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5B6A5EB62B041BC5E0FD7D2A60335" ma:contentTypeVersion="12" ma:contentTypeDescription="Create a new document." ma:contentTypeScope="" ma:versionID="0335286429e158700e9afda214a493d1">
  <xsd:schema xmlns:xsd="http://www.w3.org/2001/XMLSchema" xmlns:xs="http://www.w3.org/2001/XMLSchema" xmlns:p="http://schemas.microsoft.com/office/2006/metadata/properties" xmlns:ns3="ce7dd03d-6d94-47a3-b2df-c7c9bb9a8520" xmlns:ns4="3494ecd7-5a67-4f46-80b3-1a000c18cfb3" targetNamespace="http://schemas.microsoft.com/office/2006/metadata/properties" ma:root="true" ma:fieldsID="1c497cddfb55b351db4a923cd3250a39" ns3:_="" ns4:_="">
    <xsd:import namespace="ce7dd03d-6d94-47a3-b2df-c7c9bb9a8520"/>
    <xsd:import namespace="3494ecd7-5a67-4f46-80b3-1a000c18cfb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_activity"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7dd03d-6d94-47a3-b2df-c7c9bb9a85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94ecd7-5a67-4f46-80b3-1a000c18cfb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509BDC-E805-4F7C-9A9B-F34755EFE390}">
  <ds:schemaRefs>
    <ds:schemaRef ds:uri="http://schemas.microsoft.com/sharepoint/v3/contenttype/forms"/>
  </ds:schemaRefs>
</ds:datastoreItem>
</file>

<file path=customXml/itemProps2.xml><?xml version="1.0" encoding="utf-8"?>
<ds:datastoreItem xmlns:ds="http://schemas.openxmlformats.org/officeDocument/2006/customXml" ds:itemID="{AC4E9844-4AFB-46F3-AA21-1AB1A3D02EF4}">
  <ds:schemaRefs>
    <ds:schemaRef ds:uri="http://purl.org/dc/terms/"/>
    <ds:schemaRef ds:uri="http://purl.org/dc/elements/1.1/"/>
    <ds:schemaRef ds:uri="http://schemas.microsoft.com/office/2006/documentManagement/types"/>
    <ds:schemaRef ds:uri="http://purl.org/dc/dcmitype/"/>
    <ds:schemaRef ds:uri="ce7dd03d-6d94-47a3-b2df-c7c9bb9a8520"/>
    <ds:schemaRef ds:uri="http://schemas.microsoft.com/office/infopath/2007/PartnerControls"/>
    <ds:schemaRef ds:uri="http://schemas.openxmlformats.org/package/2006/metadata/core-properties"/>
    <ds:schemaRef ds:uri="3494ecd7-5a67-4f46-80b3-1a000c18cfb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2A5C441-9A49-4424-ABB5-4A589A1A74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7dd03d-6d94-47a3-b2df-c7c9bb9a8520"/>
    <ds:schemaRef ds:uri="3494ecd7-5a67-4f46-80b3-1a000c18cf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Faraday-LISTAR</Template>
  <TotalTime>19</TotalTime>
  <Words>1077</Words>
  <Application>Microsoft Office PowerPoint</Application>
  <PresentationFormat>Widescreen</PresentationFormat>
  <Paragraphs>137</Paragraphs>
  <Slides>12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Calibri Regular</vt:lpstr>
      <vt:lpstr>Cambria Math</vt:lpstr>
      <vt:lpstr>Open Sans</vt:lpstr>
      <vt:lpstr>Proxima Nova Subset</vt:lpstr>
      <vt:lpstr>Custom Design</vt:lpstr>
      <vt:lpstr>PowerPoint Presentation</vt:lpstr>
      <vt:lpstr>Useful resources</vt:lpstr>
      <vt:lpstr>Principal component analysis</vt:lpstr>
      <vt:lpstr>Principal component analysis: terminology reference</vt:lpstr>
      <vt:lpstr>Principal component analysis</vt:lpstr>
      <vt:lpstr>PCA: Rapid Visualisation</vt:lpstr>
      <vt:lpstr>PowerPoint Presentation</vt:lpstr>
      <vt:lpstr>Operando Raman Data: Challenges </vt:lpstr>
      <vt:lpstr>Operando Raman Data: Challenges </vt:lpstr>
      <vt:lpstr>Classification: Example</vt:lpstr>
      <vt:lpstr>Label optimisation and error resilience</vt:lpstr>
      <vt:lpstr>Classification: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Bird, Liam</dc:creator>
  <cp:lastModifiedBy>Liam Bird</cp:lastModifiedBy>
  <cp:revision>4</cp:revision>
  <cp:lastPrinted>2018-08-16T13:15:34Z</cp:lastPrinted>
  <dcterms:created xsi:type="dcterms:W3CDTF">2023-03-31T10:48:02Z</dcterms:created>
  <dcterms:modified xsi:type="dcterms:W3CDTF">2023-04-13T08:49:45Z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0x010100D8B5B6A5EB62B041BC5E0FD7D2A60335</vt:lpwstr>
  </property>
  <property fmtid="{D5CDD505-2E9C-101B-9397-08002B2CF9AE}" pid="3" name="Order">
    <vt:r8>104200</vt:r8>
  </property>
</Properties>
</file>