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425" r:id="rId2"/>
    <p:sldId id="460" r:id="rId3"/>
    <p:sldId id="426" r:id="rId4"/>
    <p:sldId id="432" r:id="rId5"/>
    <p:sldId id="448" r:id="rId6"/>
    <p:sldId id="449" r:id="rId7"/>
    <p:sldId id="450" r:id="rId8"/>
    <p:sldId id="451" r:id="rId9"/>
    <p:sldId id="431" r:id="rId10"/>
    <p:sldId id="452" r:id="rId11"/>
    <p:sldId id="441" r:id="rId12"/>
    <p:sldId id="455" r:id="rId13"/>
    <p:sldId id="456" r:id="rId14"/>
    <p:sldId id="457" r:id="rId15"/>
    <p:sldId id="458" r:id="rId16"/>
    <p:sldId id="435" r:id="rId17"/>
    <p:sldId id="443" r:id="rId18"/>
    <p:sldId id="438" r:id="rId19"/>
    <p:sldId id="444" r:id="rId20"/>
    <p:sldId id="439" r:id="rId21"/>
    <p:sldId id="445" r:id="rId22"/>
    <p:sldId id="440" r:id="rId23"/>
    <p:sldId id="446" r:id="rId24"/>
    <p:sldId id="44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7"/>
    <p:restoredTop sz="69476"/>
  </p:normalViewPr>
  <p:slideViewPr>
    <p:cSldViewPr snapToGrid="0" snapToObjects="1">
      <p:cViewPr varScale="1">
        <p:scale>
          <a:sx n="76" d="100"/>
          <a:sy n="76" d="100"/>
        </p:scale>
        <p:origin x="19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F1D5B-B9C1-6141-B8A1-45FF45197BF0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48156-5183-DB42-85DE-64421CF5E8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9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467C0-E085-F841-AA5E-D60D1D0FE15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42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Page 12-13 of Lab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48156-5183-DB42-85DE-64421CF5E85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48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Page 15-16 of Lab Notes</a:t>
            </a:r>
          </a:p>
          <a:p>
            <a:endParaRPr lang="en-AU" dirty="0"/>
          </a:p>
          <a:p>
            <a:r>
              <a:rPr lang="en-AU" dirty="0"/>
              <a:t>Try to show using the single link controls, as well as the multiple linked controls (i.e. tab bars etc.)</a:t>
            </a:r>
          </a:p>
          <a:p>
            <a:endParaRPr lang="en-AU" dirty="0"/>
          </a:p>
          <a:p>
            <a:r>
              <a:rPr lang="en-AU" dirty="0"/>
              <a:t>Yes, the example in the notes is </a:t>
            </a:r>
            <a:r>
              <a:rPr lang="en-AU" i="1" dirty="0"/>
              <a:t>2001: A Space Odyssey</a:t>
            </a:r>
            <a:r>
              <a:rPr lang="en-AU" dirty="0"/>
              <a:t> themed.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48156-5183-DB42-85DE-64421CF5E85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38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Page 17-18 of Lab Notes</a:t>
            </a:r>
          </a:p>
          <a:p>
            <a:endParaRPr lang="en-AU" dirty="0"/>
          </a:p>
          <a:p>
            <a:r>
              <a:rPr lang="en-AU" dirty="0"/>
              <a:t>Discourage uploading assets that recreate the whole UI in another tool. It completely defeats the purpose of using Balsamiq over something like Adobe XD.</a:t>
            </a:r>
          </a:p>
          <a:p>
            <a:endParaRPr lang="en-AU" dirty="0"/>
          </a:p>
          <a:p>
            <a:r>
              <a:rPr lang="en-AU" dirty="0"/>
              <a:t>This will be useful for the student’s assignment, as they can generate a chart or graph of their data in another specialist tool, and import that into Balsamiq.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--- End of Balsamiq exercise. At this point the students should have enough exposure to the concepts and terminology in myBalsamiq to complete Mini-Assignment 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48156-5183-DB42-85DE-64421CF5E85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3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Apple and Google have design guidelines for iOS and Android respectively.</a:t>
            </a:r>
          </a:p>
          <a:p>
            <a:endParaRPr lang="en-AU" dirty="0"/>
          </a:p>
          <a:p>
            <a:r>
              <a:rPr lang="en-AU" dirty="0"/>
              <a:t>Failure to follow rules can result in your app’s publication being denied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48156-5183-DB42-85DE-64421CF5E8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751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shows a Save-As dialog in Windows and MacOS. Although the function is the same, the form is very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48156-5183-DB42-85DE-64421CF5E8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7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Low-fi prototypes: Producing high-fidelity prototypes can come later, once the assumptions of the design have been tested and proven against potential users</a:t>
            </a:r>
          </a:p>
          <a:p>
            <a:endParaRPr lang="en-AU" dirty="0"/>
          </a:p>
          <a:p>
            <a:r>
              <a:rPr lang="en-AU" dirty="0"/>
              <a:t>The sketch style in Balsamiq is intentional to help prevent leading the viewer into believing the wireframes represent completed visual designs</a:t>
            </a:r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on communicating functionality; wireframes are not for visual design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make sure the design </a:t>
            </a:r>
            <a:r>
              <a:rPr lang="en-AU" i="1" dirty="0"/>
              <a:t>works</a:t>
            </a:r>
            <a:r>
              <a:rPr lang="en-AU" i="0" dirty="0"/>
              <a:t> as intended, before focusing over how it looks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48156-5183-DB42-85DE-64421CF5E8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0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48156-5183-DB42-85DE-64421CF5E8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274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myBalsamiq is implemented in Flash</a:t>
            </a:r>
          </a:p>
          <a:p>
            <a:endParaRPr lang="en-AU" dirty="0"/>
          </a:p>
          <a:p>
            <a:r>
              <a:rPr lang="en-AU" dirty="0"/>
              <a:t>Most browsers no-longer ship with Flash, except for Chrome.</a:t>
            </a:r>
          </a:p>
          <a:p>
            <a:endParaRPr lang="en-AU" dirty="0"/>
          </a:p>
          <a:p>
            <a:r>
              <a:rPr lang="en-AU" dirty="0"/>
              <a:t>Even Chrome sets flash to disabled-by-default.</a:t>
            </a:r>
          </a:p>
          <a:p>
            <a:endParaRPr lang="en-AU" dirty="0"/>
          </a:p>
          <a:p>
            <a:r>
              <a:rPr lang="en-AU" dirty="0"/>
              <a:t>We have to add a whitelist rule to allow myBalsamiq to 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848156-5183-DB42-85DE-64421CF5E8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95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48156-5183-DB42-85DE-64421CF5E8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30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48156-5183-DB42-85DE-64421CF5E85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98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Page 12-13 of Lab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48156-5183-DB42-85DE-64421CF5E85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3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6FF9-844F-B24A-9E5F-A97B5583D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C2B4A-5E31-6248-B508-DD35F41FB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10512-625E-DA45-979A-C29890F7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F79-1CB0-5E4E-BFA2-9B5128B6FE91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2581-3ABF-6E48-9BE4-3B2CD746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FB69-FDB3-4F41-9309-5BFE0964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813B-28F8-2549-9E53-47396B0CB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FD38-5A58-8C40-BFD4-C2B732EF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E2B17-C921-AC4B-A741-AF741A8A9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4A6BD-8A9D-8344-B768-2A1625F2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F79-1CB0-5E4E-BFA2-9B5128B6FE91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B62D3-A66E-4442-AFC3-EEDA0DF4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1CCDE-F05A-C54E-B08B-38ADE0C9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813B-28F8-2549-9E53-47396B0CB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8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AD6F7-8266-D344-85EB-0856BCBA4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58C66-0130-2345-9E1C-1F4BE4E86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A0FF0-4BFA-094A-BF20-F225298C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F79-1CB0-5E4E-BFA2-9B5128B6FE91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A8763-B3AD-F745-A65F-DFB44E6B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3B859-F6AA-0B44-9FFA-5DBD13F3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813B-28F8-2549-9E53-47396B0CB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2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C727-869D-D147-91E8-F8484DD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97085-EA71-7349-8A8E-FFF16F445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46BC6-0085-DA4F-95AC-BC9BD3F1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F79-1CB0-5E4E-BFA2-9B5128B6FE91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6CAFC-BA80-A346-9C34-871D4C70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24C08-9609-D046-8E9E-45597C14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813B-28F8-2549-9E53-47396B0CB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5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A6CB-EBA0-C242-B173-C696DDEF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F83E8-ECD6-714B-B5A3-1E1EF6199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3070D-18EF-3C43-AC49-9E765449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F79-1CB0-5E4E-BFA2-9B5128B6FE91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93485-41E3-654C-B137-2FC0F3E1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A7117-EE16-854A-8376-4E0EEF0F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813B-28F8-2549-9E53-47396B0CB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2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25D8-16C5-9F4C-BFAE-1991458B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BCBC0-5764-A441-9805-69B60256B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24FAD-031F-0641-81FD-C189B72B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281FE-F0EF-1740-A643-ECCE23CE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F79-1CB0-5E4E-BFA2-9B5128B6FE91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1D4E5-B6AC-0F44-B801-0EE0DF3F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29CFB-8212-3046-963B-B643E442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813B-28F8-2549-9E53-47396B0CB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1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4170-A3B4-D84E-9CCB-94D1A082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A04A4-3E1E-9648-8DF6-1B5DD3EE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11E76-8CAB-BC41-8BCB-A64871AEA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CEF8E-0FC9-6146-9DEA-CDE133AAB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79CD0-DA9D-F645-91EF-EFF6D2538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93D82-1E68-FA4B-B533-6390175D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F79-1CB0-5E4E-BFA2-9B5128B6FE91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1B2D0-B280-1D4D-A360-BD9CD479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5FDBA-D93B-F345-A5F3-00B5FF4F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813B-28F8-2549-9E53-47396B0CB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9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6844-ECDD-A446-BCEE-E4E2C478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07694-5140-FC44-8BC1-64102B7C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F79-1CB0-5E4E-BFA2-9B5128B6FE91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44B97-C1FC-1148-ACD1-275AB91C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47619-7CAC-5046-9A35-B13A06BF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813B-28F8-2549-9E53-47396B0CB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2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861FA-96F9-0841-92E4-32055D76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F79-1CB0-5E4E-BFA2-9B5128B6FE91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B45BB-916A-434F-8D99-E4B00FC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9BA82-051A-2A42-8581-0200BA57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813B-28F8-2549-9E53-47396B0CB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4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31F1-D951-8C4E-8C22-8F45242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FA68-EA4D-3747-B89C-3E0E24004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042F3-2902-7140-87B7-35514C48C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FCC46-7CCA-9D45-A740-5AD47644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F79-1CB0-5E4E-BFA2-9B5128B6FE91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88CE4-87C9-E24D-93CC-2CF5DC22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9984E-0E81-634C-BCE9-31B9343F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813B-28F8-2549-9E53-47396B0CB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5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4EE4-FC09-1449-B6A9-878B4A9B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EDCC8-5515-BF4F-A9F6-DD9F9457C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4FA6A-1DE1-A14E-B699-3EFD59E20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13B13-5C81-F849-BAE0-329BE42D9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02F79-1CB0-5E4E-BFA2-9B5128B6FE91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FD288-9224-D24E-A729-E6B361D4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C1789-D437-7E45-A5CA-52952F4E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D813B-28F8-2549-9E53-47396B0CB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1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BDB08-F132-F743-A2AA-76E89EE6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2F77D-68CB-B346-A939-79A283F3C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8BC95-8E1A-104C-A0BA-A690EA885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02F79-1CB0-5E4E-BFA2-9B5128B6FE91}" type="datetimeFigureOut">
              <a:rPr lang="en-US" smtClean="0"/>
              <a:t>8/22/2018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E6C4-72A3-F84C-9DD4-60759FABD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68A26-047C-D741-A005-7FC920ACD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D813B-28F8-2549-9E53-47396B0CB5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7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unchuanlin/android-vs-ios-compare-20-ui-components-patterns-part-1-ad33c2418b4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esign/human-interface-guidelines/macos/windows-and-views/dialog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3600451"/>
            <a:ext cx="9144000" cy="1470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INFO3315  -   HCI</a:t>
            </a:r>
            <a:br>
              <a:rPr lang="en-US" dirty="0"/>
            </a:br>
            <a:r>
              <a:rPr lang="en-US" dirty="0"/>
              <a:t>Human-Computer Interaction</a:t>
            </a:r>
            <a:br>
              <a:rPr lang="en-US" dirty="0"/>
            </a:br>
            <a:r>
              <a:rPr lang="en-US" dirty="0"/>
              <a:t>Lab notes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5190378"/>
            <a:ext cx="9144000" cy="1324722"/>
          </a:xfrm>
        </p:spPr>
        <p:txBody>
          <a:bodyPr>
            <a:normAutofit/>
          </a:bodyPr>
          <a:lstStyle/>
          <a:p>
            <a:r>
              <a:rPr lang="en-US" dirty="0"/>
              <a:t>Week 4</a:t>
            </a:r>
          </a:p>
          <a:p>
            <a:r>
              <a:rPr lang="en-US" dirty="0"/>
              <a:t>Labs: Thursday 23 August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85988-6A36-F841-AB34-CBAA2D63A8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3445" cy="20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FE800-2ED9-2145-A91B-64A097F21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myBalsamiq</a:t>
            </a:r>
            <a:endParaRPr lang="en-U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E61CDD-BD91-794C-9858-5E6EBCF89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0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F38-06E6-4A83-AFEC-D7CE05E2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Create Your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92C8-04B6-43DC-BDE7-89C75BD56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if I don’t have the invite email?</a:t>
            </a:r>
          </a:p>
          <a:p>
            <a:pPr marL="0" indent="0">
              <a:buNone/>
            </a:pPr>
            <a:r>
              <a:rPr lang="en-AU" dirty="0"/>
              <a:t>	Check your student email account, including Spam folder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What if I </a:t>
            </a:r>
            <a:r>
              <a:rPr lang="en-AU" i="1" dirty="0"/>
              <a:t>still</a:t>
            </a:r>
            <a:r>
              <a:rPr lang="en-AU" dirty="0"/>
              <a:t> don’t have an account?</a:t>
            </a:r>
          </a:p>
          <a:p>
            <a:pPr marL="0" indent="0">
              <a:buNone/>
            </a:pPr>
            <a:r>
              <a:rPr lang="en-AU" dirty="0"/>
              <a:t>	Ask your tutor to add you to your respective group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15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F38-06E6-4A83-AFEC-D7CE05E2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Managing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92C8-04B6-43DC-BDE7-89C75BD56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myBalsamiq needs to have each mockup explicitly saved – no autosave feature</a:t>
            </a:r>
          </a:p>
          <a:p>
            <a:pPr lvl="1"/>
            <a:r>
              <a:rPr lang="en-AU" dirty="0"/>
              <a:t>Save early, save often</a:t>
            </a:r>
          </a:p>
          <a:p>
            <a:pPr lvl="1"/>
            <a:endParaRPr lang="en-AU" dirty="0"/>
          </a:p>
          <a:p>
            <a:r>
              <a:rPr lang="en-AU" dirty="0"/>
              <a:t>Add notes to help indicate purpose</a:t>
            </a:r>
          </a:p>
          <a:p>
            <a:pPr lvl="1"/>
            <a:r>
              <a:rPr lang="en-AU" dirty="0"/>
              <a:t>Why was this change made?</a:t>
            </a:r>
          </a:p>
          <a:p>
            <a:pPr lvl="1"/>
            <a:r>
              <a:rPr lang="en-AU" dirty="0"/>
              <a:t>Is it complete, or is there work outstanding?</a:t>
            </a:r>
          </a:p>
        </p:txBody>
      </p:sp>
    </p:spTree>
    <p:extLst>
      <p:ext uri="{BB962C8B-B14F-4D97-AF65-F5344CB8AC3E}">
        <p14:creationId xmlns:p14="http://schemas.microsoft.com/office/powerpoint/2010/main" val="337996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F38-06E6-4A83-AFEC-D7CE05E2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Organising your 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92C8-04B6-43DC-BDE7-89C75BD56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project home screen, or from Mockup Editor the mockup thumbnails can be dragged-and-dropped</a:t>
            </a:r>
          </a:p>
          <a:p>
            <a:endParaRPr lang="en-AU" dirty="0"/>
          </a:p>
          <a:p>
            <a:r>
              <a:rPr lang="en-AU" dirty="0"/>
              <a:t>Has no impact on navigation of prototypes, but helps with logical groupings</a:t>
            </a:r>
          </a:p>
        </p:txBody>
      </p:sp>
    </p:spTree>
    <p:extLst>
      <p:ext uri="{BB962C8B-B14F-4D97-AF65-F5344CB8AC3E}">
        <p14:creationId xmlns:p14="http://schemas.microsoft.com/office/powerpoint/2010/main" val="7194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F38-06E6-4A83-AFEC-D7CE05E2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Linking 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92C8-04B6-43DC-BDE7-89C75BD56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Links enable mockups to be navigated through to create a </a:t>
            </a:r>
            <a:r>
              <a:rPr lang="en-AU" i="1" dirty="0"/>
              <a:t>click-through prototype</a:t>
            </a:r>
          </a:p>
          <a:p>
            <a:endParaRPr lang="en-AU" i="1" dirty="0"/>
          </a:p>
          <a:p>
            <a:r>
              <a:rPr lang="en-AU" dirty="0"/>
              <a:t>You can interact with the prototype rather than see it as a static set of wireframes</a:t>
            </a:r>
          </a:p>
          <a:p>
            <a:endParaRPr lang="en-AU" dirty="0"/>
          </a:p>
          <a:p>
            <a:r>
              <a:rPr lang="en-AU" dirty="0"/>
              <a:t>Don’t try to force this into becoming a high-fidelity prototype, that comes later</a:t>
            </a:r>
          </a:p>
        </p:txBody>
      </p:sp>
    </p:spTree>
    <p:extLst>
      <p:ext uri="{BB962C8B-B14F-4D97-AF65-F5344CB8AC3E}">
        <p14:creationId xmlns:p14="http://schemas.microsoft.com/office/powerpoint/2010/main" val="374518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F38-06E6-4A83-AFEC-D7CE05E2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92C8-04B6-43DC-BDE7-89C75BD56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Assets allow images to be uploaded and used in myBalsamiq</a:t>
            </a:r>
          </a:p>
          <a:p>
            <a:endParaRPr lang="en-AU" dirty="0"/>
          </a:p>
          <a:p>
            <a:r>
              <a:rPr lang="en-AU" dirty="0"/>
              <a:t>Assets behave like normal controls</a:t>
            </a:r>
          </a:p>
          <a:p>
            <a:endParaRPr lang="en-AU" dirty="0"/>
          </a:p>
          <a:p>
            <a:r>
              <a:rPr lang="en-AU" dirty="0"/>
              <a:t>Might be used to add a logo – purely cosmetic, but may make a client happy</a:t>
            </a:r>
          </a:p>
          <a:p>
            <a:endParaRPr lang="en-AU" dirty="0"/>
          </a:p>
          <a:p>
            <a:r>
              <a:rPr lang="en-AU" dirty="0"/>
              <a:t>Or to add a graphic that is critical to testing a users understanding of the UI</a:t>
            </a:r>
          </a:p>
        </p:txBody>
      </p:sp>
    </p:spTree>
    <p:extLst>
      <p:ext uri="{BB962C8B-B14F-4D97-AF65-F5344CB8AC3E}">
        <p14:creationId xmlns:p14="http://schemas.microsoft.com/office/powerpoint/2010/main" val="2924579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FE800-2ED9-2145-A91B-64A097F21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Activity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E61CDD-BD91-794C-9858-5E6EBCF89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02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7392-8747-334D-A730-6118F1A9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Group Google Folder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F1FD-F988-6749-B274-479689A84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Create a Google folder for the group’s work, including this class and invite </a:t>
            </a:r>
          </a:p>
          <a:p>
            <a:r>
              <a:rPr lang="en-GB" dirty="0"/>
              <a:t>all members and </a:t>
            </a:r>
          </a:p>
          <a:p>
            <a:r>
              <a:rPr lang="en-GB" dirty="0"/>
              <a:t>the tutor </a:t>
            </a:r>
          </a:p>
          <a:p>
            <a:pPr marL="0" indent="0">
              <a:buNone/>
            </a:pPr>
            <a:r>
              <a:rPr lang="en-GB" dirty="0"/>
              <a:t>to it to keep all work and type up the group’s work.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99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FE800-2ED9-2145-A91B-64A097F21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Activity 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E61CDD-BD91-794C-9858-5E6EBCF89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98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9F01-6267-BA49-B4C2-EE875FA1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Share Task 1 from the mini-asst ++ (20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F749-CA9D-A54E-B5F7-B4C33D06A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Share the Task 1 designs and rationales</a:t>
            </a:r>
          </a:p>
          <a:p>
            <a:pPr marL="0" indent="0">
              <a:buNone/>
            </a:pPr>
            <a:r>
              <a:rPr lang="en-US" dirty="0"/>
              <a:t>Discuss these + designs seen in lectures this week and last.</a:t>
            </a:r>
          </a:p>
          <a:p>
            <a:pPr marL="0" indent="0">
              <a:buNone/>
            </a:pPr>
            <a:r>
              <a:rPr lang="en-US" dirty="0"/>
              <a:t>Discuss relative strengths and weaknesses of each of above design approaches and.</a:t>
            </a:r>
          </a:p>
          <a:p>
            <a:pPr marL="0" indent="0">
              <a:buNone/>
            </a:pPr>
            <a:r>
              <a:rPr lang="en-US" dirty="0"/>
              <a:t>Identify ideas that seem most promising.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975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8711-D8F3-6047-96E6-E3F147D7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4572-FD3C-B145-B1DB-0B6624A40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All marks for Mini-Assignments 1 and 2 have been released</a:t>
            </a:r>
          </a:p>
          <a:p>
            <a:endParaRPr lang="en-AU" dirty="0"/>
          </a:p>
          <a:p>
            <a:r>
              <a:rPr lang="en-AU" dirty="0"/>
              <a:t>If your work was not marked, let your tutor know – student swaps have made the marking process difficult.</a:t>
            </a:r>
          </a:p>
          <a:p>
            <a:endParaRPr lang="en-AU" dirty="0"/>
          </a:p>
          <a:p>
            <a:r>
              <a:rPr lang="en-AU" dirty="0"/>
              <a:t>You may have been missed if you moved between labs.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11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FE800-2ED9-2145-A91B-64A097F21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Activity 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E61CDD-BD91-794C-9858-5E6EBCF89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97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2A5C-E36F-DF4F-90F3-A0461C64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Share Task 2  ++ (20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47DF0-0BEB-BE4B-AF7A-3C44A505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your individual goals defined within your group</a:t>
            </a:r>
          </a:p>
          <a:p>
            <a:r>
              <a:rPr lang="en-US" dirty="0"/>
              <a:t>Discuss and agree on the goals your group will tackle</a:t>
            </a:r>
          </a:p>
          <a:p>
            <a:r>
              <a:rPr lang="en-US" dirty="0"/>
              <a:t>Design the 3 abstract tasks</a:t>
            </a:r>
          </a:p>
          <a:p>
            <a:r>
              <a:rPr lang="en-US" dirty="0"/>
              <a:t>Design 2 concrete tasks for each abstract task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End: Create 3 * 2 concrete tasks you will prototype)</a:t>
            </a:r>
          </a:p>
        </p:txBody>
      </p:sp>
    </p:spTree>
    <p:extLst>
      <p:ext uri="{BB962C8B-B14F-4D97-AF65-F5344CB8AC3E}">
        <p14:creationId xmlns:p14="http://schemas.microsoft.com/office/powerpoint/2010/main" val="1632564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FE800-2ED9-2145-A91B-64A097F21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Activity 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E61CDD-BD91-794C-9858-5E6EBCF89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97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35C1-5D73-EA44-B919-955B49DD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Co-ordinating group work </a:t>
            </a:r>
            <a:r>
              <a:rPr lang="en-US" b="1" dirty="0"/>
              <a:t>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082B8-F377-524F-AC3E-AD090EEB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Decide on design approach </a:t>
            </a:r>
          </a:p>
          <a:p>
            <a:pPr marL="0" indent="0">
              <a:buNone/>
            </a:pPr>
            <a:r>
              <a:rPr lang="en-AU" dirty="0"/>
              <a:t>Allocate concrete tasks to team members </a:t>
            </a:r>
          </a:p>
          <a:p>
            <a:pPr marL="0" indent="0">
              <a:buNone/>
            </a:pPr>
            <a:r>
              <a:rPr lang="en-AU" dirty="0"/>
              <a:t>Plan group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150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8711-D8F3-6047-96E6-E3F147D7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4572-FD3C-B145-B1DB-0B6624A40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Getting started with Balsamiq </a:t>
            </a:r>
            <a:r>
              <a:rPr lang="en-AU" dirty="0"/>
              <a:t>(40 mins </a:t>
            </a:r>
            <a:r>
              <a:rPr lang="en-AU" sz="1400" dirty="0"/>
              <a:t>.. 50</a:t>
            </a:r>
            <a:r>
              <a:rPr lang="en-AU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Google Folder </a:t>
            </a:r>
            <a:r>
              <a:rPr lang="en-AU" dirty="0"/>
              <a:t>(10 mins </a:t>
            </a:r>
            <a:r>
              <a:rPr lang="en-AU" sz="1400" dirty="0"/>
              <a:t>.. 60</a:t>
            </a:r>
            <a:r>
              <a:rPr lang="en-A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Share Task 1 from the mini-assignment .. design </a:t>
            </a:r>
            <a:r>
              <a:rPr lang="en-AU" dirty="0"/>
              <a:t>(20 mins </a:t>
            </a:r>
            <a:r>
              <a:rPr lang="en-AU" sz="1400" dirty="0"/>
              <a:t>.. 80</a:t>
            </a:r>
            <a:r>
              <a:rPr lang="en-AU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Share Task 2 </a:t>
            </a:r>
            <a:r>
              <a:rPr lang="en-AU" dirty="0"/>
              <a:t>(20 mins </a:t>
            </a:r>
            <a:r>
              <a:rPr lang="en-AU" sz="1400" dirty="0"/>
              <a:t>.. 100</a:t>
            </a:r>
            <a:r>
              <a:rPr lang="en-A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Decide design approach, allocate concrete tasks to team members plan group meeting (10 mins </a:t>
            </a:r>
            <a:r>
              <a:rPr lang="en-AU" sz="1400" dirty="0"/>
              <a:t>.. 110</a:t>
            </a:r>
            <a:r>
              <a:rPr lang="en-AU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8711-D8F3-6047-96E6-E3F147D7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4572-FD3C-B145-B1DB-0B6624A40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</a:t>
            </a:r>
            <a:r>
              <a:rPr lang="en-AU" dirty="0"/>
              <a:t>(10 mins </a:t>
            </a:r>
            <a:r>
              <a:rPr lang="en-AU" sz="1400" dirty="0"/>
              <a:t>.. 10</a:t>
            </a:r>
            <a:r>
              <a:rPr lang="en-AU" dirty="0"/>
              <a:t>)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Individual: </a:t>
            </a:r>
            <a:r>
              <a:rPr lang="en-US" dirty="0"/>
              <a:t>Getting started with Balsamiq </a:t>
            </a:r>
            <a:r>
              <a:rPr lang="en-AU" dirty="0"/>
              <a:t>(40 mins </a:t>
            </a:r>
            <a:r>
              <a:rPr lang="en-AU" sz="1400" dirty="0"/>
              <a:t>.. 50</a:t>
            </a:r>
            <a:r>
              <a:rPr lang="en-AU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Group</a:t>
            </a:r>
            <a:r>
              <a:rPr lang="en-US" dirty="0"/>
              <a:t>: Create Group Google Folder </a:t>
            </a:r>
            <a:r>
              <a:rPr lang="en-AU" dirty="0"/>
              <a:t>(10 mins </a:t>
            </a:r>
            <a:r>
              <a:rPr lang="en-AU" sz="1400" dirty="0"/>
              <a:t>.. 60</a:t>
            </a:r>
            <a:r>
              <a:rPr lang="en-A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Group</a:t>
            </a:r>
            <a:r>
              <a:rPr lang="en-US" dirty="0"/>
              <a:t>: Share Task 1 from the mini-assignment .. design </a:t>
            </a:r>
            <a:r>
              <a:rPr lang="en-AU" dirty="0"/>
              <a:t>(20 mins </a:t>
            </a:r>
            <a:r>
              <a:rPr lang="en-AU" sz="1400" dirty="0"/>
              <a:t>.. 80</a:t>
            </a:r>
            <a:r>
              <a:rPr lang="en-AU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Group</a:t>
            </a:r>
            <a:r>
              <a:rPr lang="en-US" dirty="0"/>
              <a:t>: Share Task 2 </a:t>
            </a:r>
            <a:r>
              <a:rPr lang="en-AU" dirty="0"/>
              <a:t>(20 mins </a:t>
            </a:r>
            <a:r>
              <a:rPr lang="en-AU" sz="1400" dirty="0"/>
              <a:t>.. 100</a:t>
            </a:r>
            <a:r>
              <a:rPr lang="en-A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Group</a:t>
            </a:r>
            <a:r>
              <a:rPr lang="en-US" dirty="0"/>
              <a:t>: </a:t>
            </a:r>
            <a:r>
              <a:rPr lang="en-AU" dirty="0"/>
              <a:t>Allocate concrete tasks to team members and decide on design approach and plan group meeting (10 mins </a:t>
            </a:r>
            <a:r>
              <a:rPr lang="en-AU" sz="1400" dirty="0"/>
              <a:t>.. 110</a:t>
            </a:r>
            <a:r>
              <a:rPr lang="en-AU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5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FE800-2ED9-2145-A91B-64A097F21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Activity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E61CDD-BD91-794C-9858-5E6EBCF89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6309-4162-844D-8CCA-D5A8F77B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Background to UI Design and Prototyping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A5093-A204-F94C-A300-23A96F04A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315"/>
            <a:ext cx="10515600" cy="47086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Design tools give lots of freedom, but software is full of constraints:</a:t>
            </a:r>
          </a:p>
          <a:p>
            <a:pPr marL="0" lvl="0" indent="0">
              <a:buNone/>
            </a:pPr>
            <a:r>
              <a:rPr lang="en-GB" dirty="0"/>
              <a:t>iOS vs. Android force different ways of doing the same thing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2AE298-6083-4231-B1CF-8A29B1DDB299}"/>
              </a:ext>
            </a:extLst>
          </p:cNvPr>
          <p:cNvSpPr/>
          <p:nvPr/>
        </p:nvSpPr>
        <p:spPr>
          <a:xfrm>
            <a:off x="838200" y="6311900"/>
            <a:ext cx="98011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Screenshots from </a:t>
            </a: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https://medium.com/@chunchuanlin/android-vs-ios-compare-20-ui-components-patterns-part-1-ad33c2418b45</a:t>
            </a: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8F98D-35FB-4C61-8958-343C65855343}"/>
              </a:ext>
            </a:extLst>
          </p:cNvPr>
          <p:cNvSpPr/>
          <p:nvPr/>
        </p:nvSpPr>
        <p:spPr>
          <a:xfrm>
            <a:off x="1995487" y="3159873"/>
            <a:ext cx="8440982" cy="3192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8" name="Picture 4" descr="https://cdn-images-1.medium.com/max/1600/1*xY1rRtpGGQqwwVfb8hlzxw.png">
            <a:extLst>
              <a:ext uri="{FF2B5EF4-FFF2-40B4-BE49-F238E27FC236}">
                <a16:creationId xmlns:a16="http://schemas.microsoft.com/office/drawing/2014/main" id="{FB63B3B9-05AC-4EBD-B383-274F24B4B5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" b="31348"/>
          <a:stretch/>
        </p:blipFill>
        <p:spPr bwMode="auto">
          <a:xfrm>
            <a:off x="2310008" y="4151165"/>
            <a:ext cx="7629525" cy="22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-images-1.medium.com/max/1600/1*dxBJF3K3lUDbY_CM-UVNHQ.png">
            <a:extLst>
              <a:ext uri="{FF2B5EF4-FFF2-40B4-BE49-F238E27FC236}">
                <a16:creationId xmlns:a16="http://schemas.microsoft.com/office/drawing/2014/main" id="{635D9D9D-E496-4718-B7D1-EED86F9839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9" b="37924"/>
          <a:stretch/>
        </p:blipFill>
        <p:spPr bwMode="auto">
          <a:xfrm>
            <a:off x="1995487" y="3159873"/>
            <a:ext cx="8201025" cy="10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4EDA6-DAC8-4DA1-A0AF-D8A7B61D2A17}"/>
              </a:ext>
            </a:extLst>
          </p:cNvPr>
          <p:cNvSpPr txBox="1"/>
          <p:nvPr/>
        </p:nvSpPr>
        <p:spPr>
          <a:xfrm>
            <a:off x="7878642" y="2530826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456D94-6C14-46AD-A05F-6E4FEA64EF30}"/>
              </a:ext>
            </a:extLst>
          </p:cNvPr>
          <p:cNvSpPr txBox="1"/>
          <p:nvPr/>
        </p:nvSpPr>
        <p:spPr>
          <a:xfrm>
            <a:off x="3379002" y="2557549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210578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6309-4162-844D-8CCA-D5A8F77B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Background to UI Design and 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A5093-A204-F94C-A300-23A96F04A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Windows vs. Mac force different ways of doing the same thing: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2AE298-6083-4231-B1CF-8A29B1DDB299}"/>
              </a:ext>
            </a:extLst>
          </p:cNvPr>
          <p:cNvSpPr/>
          <p:nvPr/>
        </p:nvSpPr>
        <p:spPr>
          <a:xfrm>
            <a:off x="838200" y="6311900"/>
            <a:ext cx="98011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MacOS screenshot from </a:t>
            </a: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https://developer.apple.com/design/human-interface-guidelines/macos/windows-and-views/dialogs/</a:t>
            </a:r>
            <a:r>
              <a:rPr kumimoji="0" lang="en-AU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A1E1D-F602-4C24-86A2-E34F6CE37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73" y="2346950"/>
            <a:ext cx="5765569" cy="3466147"/>
          </a:xfrm>
          <a:prstGeom prst="rect">
            <a:avLst/>
          </a:prstGeom>
        </p:spPr>
      </p:pic>
      <p:pic>
        <p:nvPicPr>
          <p:cNvPr id="2050" name="Picture 2" descr="https://developer.apple.com/design/human-interface-guidelines/macos/images/Dialog-documentModal.png">
            <a:extLst>
              <a:ext uri="{FF2B5EF4-FFF2-40B4-BE49-F238E27FC236}">
                <a16:creationId xmlns:a16="http://schemas.microsoft.com/office/drawing/2014/main" id="{938858CC-D5D2-435B-9D50-F71F6DF2A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4"/>
          <a:stretch/>
        </p:blipFill>
        <p:spPr bwMode="auto">
          <a:xfrm>
            <a:off x="6341423" y="2346950"/>
            <a:ext cx="4936496" cy="346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10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8711-D8F3-6047-96E6-E3F147D7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Balsamiq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4572-FD3C-B145-B1DB-0B6624A40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Produces low-fidelity wireframes</a:t>
            </a:r>
          </a:p>
          <a:p>
            <a:endParaRPr lang="en-AU" dirty="0"/>
          </a:p>
          <a:p>
            <a:r>
              <a:rPr lang="en-AU" dirty="0"/>
              <a:t>Basic prototyping tools</a:t>
            </a:r>
          </a:p>
          <a:p>
            <a:endParaRPr lang="en-AU" dirty="0"/>
          </a:p>
          <a:p>
            <a:r>
              <a:rPr lang="en-AU" dirty="0"/>
              <a:t>Focus on function over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FE800-2ED9-2145-A91B-64A097F21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Adobe Flash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E61CDD-BD91-794C-9858-5E6EBCF89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8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6439-CD05-BA44-BC7E-09FAC516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Wait? Flash</a:t>
            </a:r>
            <a:r>
              <a:rPr lang="en-AU" b="1" dirty="0"/>
              <a:t>!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6261-3416-D944-BB4F-9A0C29B91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9450"/>
          </a:xfrm>
        </p:spPr>
        <p:txBody>
          <a:bodyPr>
            <a:normAutofit/>
          </a:bodyPr>
          <a:lstStyle/>
          <a:p>
            <a:r>
              <a:rPr lang="en-AU" dirty="0"/>
              <a:t>It’s insecure and un-performant</a:t>
            </a:r>
          </a:p>
          <a:p>
            <a:endParaRPr lang="en-AU" dirty="0"/>
          </a:p>
          <a:p>
            <a:r>
              <a:rPr lang="en-AU" dirty="0"/>
              <a:t>It’s been deprecated since 2015</a:t>
            </a:r>
          </a:p>
          <a:p>
            <a:endParaRPr lang="en-AU" dirty="0"/>
          </a:p>
          <a:p>
            <a:r>
              <a:rPr lang="en-AU" dirty="0"/>
              <a:t>Adding a whitelist rule to allow only myBalsamiq should avoid exposing your computer to the worst of the internet</a:t>
            </a:r>
          </a:p>
          <a:p>
            <a:endParaRPr lang="en-AU" dirty="0"/>
          </a:p>
          <a:p>
            <a:r>
              <a:rPr lang="en-AU" dirty="0"/>
              <a:t>Note: These instructions only work for Google Chrome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4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998</Words>
  <Application>Microsoft Office PowerPoint</Application>
  <PresentationFormat>Widescreen</PresentationFormat>
  <Paragraphs>152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 INFO3315  -   HCI Human-Computer Interaction Lab notes  </vt:lpstr>
      <vt:lpstr>Announcement</vt:lpstr>
      <vt:lpstr>Overview</vt:lpstr>
      <vt:lpstr>Activity 1</vt:lpstr>
      <vt:lpstr>Background to UI Design and Prototyping</vt:lpstr>
      <vt:lpstr>Background to UI Design and Prototyping</vt:lpstr>
      <vt:lpstr>Balsamiq Rationale</vt:lpstr>
      <vt:lpstr>Setting up Adobe Flash</vt:lpstr>
      <vt:lpstr>Wait? Flash!</vt:lpstr>
      <vt:lpstr>Introduction to myBalsamiq</vt:lpstr>
      <vt:lpstr>Create Your Account</vt:lpstr>
      <vt:lpstr>Managing your project</vt:lpstr>
      <vt:lpstr>Organising your mockups</vt:lpstr>
      <vt:lpstr>Linking Mockups</vt:lpstr>
      <vt:lpstr>Assets</vt:lpstr>
      <vt:lpstr>Activity 2</vt:lpstr>
      <vt:lpstr>Create Group Google Folder (10 mins)</vt:lpstr>
      <vt:lpstr>Activity 3</vt:lpstr>
      <vt:lpstr>Share Task 1 from the mini-asst ++ (20 mins)</vt:lpstr>
      <vt:lpstr>Activity 4</vt:lpstr>
      <vt:lpstr>Share Task 2  ++ (20 mins)</vt:lpstr>
      <vt:lpstr>Activity 5</vt:lpstr>
      <vt:lpstr>Co-ordinating group work (10 mins)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INFO3315  -   HCI Human-Computer Interaction Tutor notes  </dc:title>
  <dc:creator>Judy Kay</dc:creator>
  <cp:lastModifiedBy>Drew Cosgrove</cp:lastModifiedBy>
  <cp:revision>66</cp:revision>
  <dcterms:created xsi:type="dcterms:W3CDTF">2018-08-09T00:04:57Z</dcterms:created>
  <dcterms:modified xsi:type="dcterms:W3CDTF">2018-08-22T05:59:48Z</dcterms:modified>
</cp:coreProperties>
</file>