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3B2"/>
    <a:srgbClr val="45D8FF"/>
    <a:srgbClr val="FFBD30"/>
    <a:srgbClr val="FF91B0"/>
    <a:srgbClr val="004C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000" autoAdjust="0"/>
    <p:restoredTop sz="86549" autoAdjust="0"/>
  </p:normalViewPr>
  <p:slideViewPr>
    <p:cSldViewPr snapToGrid="0">
      <p:cViewPr varScale="1">
        <p:scale>
          <a:sx n="55" d="100"/>
          <a:sy n="55" d="100"/>
        </p:scale>
        <p:origin x="1096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-2628" y="-4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573BAD-26BF-45FC-A316-E1836D95B7B8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8DBFF-C64D-4374-B24D-3FD9CC149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125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88DBFF-C64D-4374-B24D-3FD9CC14944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482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חלוק</a:t>
            </a:r>
            <a:r>
              <a:rPr lang="he-IL" baseline="0" dirty="0"/>
              <a:t>ת משימות, מה הספקתם...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8DBFF-C64D-4374-B24D-3FD9CC1494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3157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יש</a:t>
            </a:r>
            <a:r>
              <a:rPr lang="he-IL" baseline="0" dirty="0"/>
              <a:t> לכם שאלות/רעיונות/הצעות?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88DBFF-C64D-4374-B24D-3FD9CC14944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486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E0332F-FCE7-43B8-8B44-ECBD436CDFD7}" type="datetimeFigureOut">
              <a:rPr lang="he-IL" smtClean="0"/>
              <a:t>י"ג/כסלו/תשפ"ה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B1AF-975E-457A-8F34-AD6FAD6144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42432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E0332F-FCE7-43B8-8B44-ECBD436CDFD7}" type="datetimeFigureOut">
              <a:rPr lang="he-IL" smtClean="0"/>
              <a:t>י"ג/כסלו/תשפ"ה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B1AF-975E-457A-8F34-AD6FAD6144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98845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E0332F-FCE7-43B8-8B44-ECBD436CDFD7}" type="datetimeFigureOut">
              <a:rPr lang="he-IL" smtClean="0"/>
              <a:t>י"ג/כסלו/תשפ"ה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B1AF-975E-457A-8F34-AD6FAD6144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90644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E0332F-FCE7-43B8-8B44-ECBD436CDFD7}" type="datetimeFigureOut">
              <a:rPr lang="he-IL" smtClean="0"/>
              <a:t>י"ג/כסלו/תשפ"ה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B1AF-975E-457A-8F34-AD6FAD6144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33187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E0332F-FCE7-43B8-8B44-ECBD436CDFD7}" type="datetimeFigureOut">
              <a:rPr lang="he-IL" smtClean="0"/>
              <a:t>י"ג/כסלו/תשפ"ה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B1AF-975E-457A-8F34-AD6FAD6144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16442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E0332F-FCE7-43B8-8B44-ECBD436CDFD7}" type="datetimeFigureOut">
              <a:rPr lang="he-IL" smtClean="0"/>
              <a:t>י"ג/כסלו/תשפ"ה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B1AF-975E-457A-8F34-AD6FAD6144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47480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E0332F-FCE7-43B8-8B44-ECBD436CDFD7}" type="datetimeFigureOut">
              <a:rPr lang="he-IL" smtClean="0"/>
              <a:t>י"ג/כסלו/תשפ"ה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B1AF-975E-457A-8F34-AD6FAD6144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30182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E0332F-FCE7-43B8-8B44-ECBD436CDFD7}" type="datetimeFigureOut">
              <a:rPr lang="he-IL" smtClean="0"/>
              <a:t>י"ג/כסלו/תשפ"ה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B1AF-975E-457A-8F34-AD6FAD6144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54781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E0332F-FCE7-43B8-8B44-ECBD436CDFD7}" type="datetimeFigureOut">
              <a:rPr lang="he-IL" smtClean="0"/>
              <a:t>י"ג/כסלו/תשפ"ה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B1AF-975E-457A-8F34-AD6FAD6144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80173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E0332F-FCE7-43B8-8B44-ECBD436CDFD7}" type="datetimeFigureOut">
              <a:rPr lang="he-IL" smtClean="0"/>
              <a:t>י"ג/כסלו/תשפ"ה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B1AF-975E-457A-8F34-AD6FAD6144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40816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CE0332F-FCE7-43B8-8B44-ECBD436CDFD7}" type="datetimeFigureOut">
              <a:rPr lang="he-IL" smtClean="0"/>
              <a:t>י"ג/כסלו/תשפ"ה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E6B1AF-975E-457A-8F34-AD6FAD61443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14551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dirty="0"/>
              <a:t>לחץ כדי לערוך סגנון כותרת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dirty="0"/>
              <a:t> ערוך סגנונות טקסט של תבנית בסיס</a:t>
            </a:r>
          </a:p>
          <a:p>
            <a:pPr lvl="1"/>
            <a:r>
              <a:rPr lang="he-IL" dirty="0"/>
              <a:t>רמה שניה</a:t>
            </a:r>
          </a:p>
          <a:p>
            <a:pPr lvl="2"/>
            <a:r>
              <a:rPr lang="he-IL" dirty="0"/>
              <a:t>רמה שלישית</a:t>
            </a:r>
          </a:p>
          <a:p>
            <a:pPr lvl="3"/>
            <a:r>
              <a:rPr lang="he-IL" dirty="0"/>
              <a:t>רמה רביעית</a:t>
            </a:r>
          </a:p>
          <a:p>
            <a:pPr lvl="4"/>
            <a:r>
              <a:rPr lang="he-IL" dirty="0"/>
              <a:t>רמה חמישית</a:t>
            </a:r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781951" y="639208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rgbClr val="002060"/>
                </a:solidFill>
              </a:defRPr>
            </a:lvl1pPr>
          </a:lstStyle>
          <a:p>
            <a:fld id="{62E6B1AF-975E-457A-8F34-AD6FAD614430}" type="slidenum">
              <a:rPr lang="he-IL" smtClean="0"/>
              <a:pPr/>
              <a:t>‹#›</a:t>
            </a:fld>
            <a:endParaRPr lang="he-IL"/>
          </a:p>
        </p:txBody>
      </p:sp>
      <p:sp>
        <p:nvSpPr>
          <p:cNvPr id="8" name="צורה חופשית 7"/>
          <p:cNvSpPr/>
          <p:nvPr/>
        </p:nvSpPr>
        <p:spPr>
          <a:xfrm>
            <a:off x="10646228" y="5342708"/>
            <a:ext cx="1214846" cy="1175658"/>
          </a:xfrm>
          <a:custGeom>
            <a:avLst/>
            <a:gdLst>
              <a:gd name="connsiteX0" fmla="*/ 1345474 w 1345474"/>
              <a:gd name="connsiteY0" fmla="*/ 0 h 1515292"/>
              <a:gd name="connsiteX1" fmla="*/ 1345474 w 1345474"/>
              <a:gd name="connsiteY1" fmla="*/ 1515292 h 1515292"/>
              <a:gd name="connsiteX2" fmla="*/ 0 w 1345474"/>
              <a:gd name="connsiteY2" fmla="*/ 1515292 h 1515292"/>
              <a:gd name="connsiteX3" fmla="*/ 0 w 1345474"/>
              <a:gd name="connsiteY3" fmla="*/ 1515292 h 1515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5474" h="1515292">
                <a:moveTo>
                  <a:pt x="1345474" y="0"/>
                </a:moveTo>
                <a:lnTo>
                  <a:pt x="1345474" y="1515292"/>
                </a:lnTo>
                <a:lnTo>
                  <a:pt x="0" y="1515292"/>
                </a:lnTo>
                <a:lnTo>
                  <a:pt x="0" y="1515292"/>
                </a:lnTo>
              </a:path>
            </a:pathLst>
          </a:custGeom>
          <a:ln w="28575">
            <a:solidFill>
              <a:srgbClr val="45D8FF"/>
            </a:solidFill>
          </a:ln>
          <a:effectLst>
            <a:glow rad="63500">
              <a:srgbClr val="45D8FF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צורה חופשית 8"/>
          <p:cNvSpPr/>
          <p:nvPr/>
        </p:nvSpPr>
        <p:spPr>
          <a:xfrm>
            <a:off x="10489474" y="5186090"/>
            <a:ext cx="1524000" cy="1484676"/>
          </a:xfrm>
          <a:custGeom>
            <a:avLst/>
            <a:gdLst>
              <a:gd name="connsiteX0" fmla="*/ 1345474 w 1345474"/>
              <a:gd name="connsiteY0" fmla="*/ 0 h 1515292"/>
              <a:gd name="connsiteX1" fmla="*/ 1345474 w 1345474"/>
              <a:gd name="connsiteY1" fmla="*/ 1515292 h 1515292"/>
              <a:gd name="connsiteX2" fmla="*/ 0 w 1345474"/>
              <a:gd name="connsiteY2" fmla="*/ 1515292 h 1515292"/>
              <a:gd name="connsiteX3" fmla="*/ 0 w 1345474"/>
              <a:gd name="connsiteY3" fmla="*/ 1515292 h 1515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5474" h="1515292">
                <a:moveTo>
                  <a:pt x="1345474" y="0"/>
                </a:moveTo>
                <a:lnTo>
                  <a:pt x="1345474" y="1515292"/>
                </a:lnTo>
                <a:lnTo>
                  <a:pt x="0" y="1515292"/>
                </a:lnTo>
                <a:lnTo>
                  <a:pt x="0" y="1515292"/>
                </a:lnTo>
              </a:path>
            </a:pathLst>
          </a:custGeom>
          <a:ln w="28575">
            <a:solidFill>
              <a:srgbClr val="FF91B0"/>
            </a:solidFill>
          </a:ln>
          <a:effectLst>
            <a:glow rad="63500">
              <a:srgbClr val="FF93B2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צורה חופשית 9"/>
          <p:cNvSpPr/>
          <p:nvPr/>
        </p:nvSpPr>
        <p:spPr>
          <a:xfrm>
            <a:off x="10855233" y="5603966"/>
            <a:ext cx="796709" cy="744582"/>
          </a:xfrm>
          <a:custGeom>
            <a:avLst/>
            <a:gdLst>
              <a:gd name="connsiteX0" fmla="*/ 1345474 w 1345474"/>
              <a:gd name="connsiteY0" fmla="*/ 0 h 1515292"/>
              <a:gd name="connsiteX1" fmla="*/ 1345474 w 1345474"/>
              <a:gd name="connsiteY1" fmla="*/ 1515292 h 1515292"/>
              <a:gd name="connsiteX2" fmla="*/ 0 w 1345474"/>
              <a:gd name="connsiteY2" fmla="*/ 1515292 h 1515292"/>
              <a:gd name="connsiteX3" fmla="*/ 0 w 1345474"/>
              <a:gd name="connsiteY3" fmla="*/ 1515292 h 1515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5474" h="1515292">
                <a:moveTo>
                  <a:pt x="1345474" y="0"/>
                </a:moveTo>
                <a:lnTo>
                  <a:pt x="1345474" y="1515292"/>
                </a:lnTo>
                <a:lnTo>
                  <a:pt x="0" y="1515292"/>
                </a:lnTo>
                <a:lnTo>
                  <a:pt x="0" y="1515292"/>
                </a:lnTo>
              </a:path>
            </a:pathLst>
          </a:custGeom>
          <a:ln w="28575">
            <a:solidFill>
              <a:srgbClr val="FFBD30"/>
            </a:solidFill>
          </a:ln>
          <a:effectLst>
            <a:glow rad="63500">
              <a:srgbClr val="FFBD30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אליפסה 10"/>
          <p:cNvSpPr/>
          <p:nvPr/>
        </p:nvSpPr>
        <p:spPr>
          <a:xfrm>
            <a:off x="11606222" y="5610922"/>
            <a:ext cx="91440" cy="84481"/>
          </a:xfrm>
          <a:prstGeom prst="ellipse">
            <a:avLst/>
          </a:prstGeom>
          <a:solidFill>
            <a:srgbClr val="FFBD30"/>
          </a:solidFill>
          <a:ln w="28575">
            <a:solidFill>
              <a:srgbClr val="FFBD30"/>
            </a:solidFill>
          </a:ln>
          <a:effectLst>
            <a:glow rad="63500">
              <a:srgbClr val="FFBD30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12" name="אליפסה 11"/>
          <p:cNvSpPr/>
          <p:nvPr/>
        </p:nvSpPr>
        <p:spPr>
          <a:xfrm>
            <a:off x="11614929" y="6089895"/>
            <a:ext cx="91440" cy="84481"/>
          </a:xfrm>
          <a:prstGeom prst="ellipse">
            <a:avLst/>
          </a:prstGeom>
          <a:solidFill>
            <a:srgbClr val="FFBD30"/>
          </a:solidFill>
          <a:ln w="28575">
            <a:solidFill>
              <a:srgbClr val="FFBD30"/>
            </a:solidFill>
          </a:ln>
          <a:effectLst>
            <a:glow rad="63500">
              <a:srgbClr val="FFBD30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13" name="אליפסה 12"/>
          <p:cNvSpPr/>
          <p:nvPr/>
        </p:nvSpPr>
        <p:spPr>
          <a:xfrm>
            <a:off x="10857287" y="6298898"/>
            <a:ext cx="91440" cy="84481"/>
          </a:xfrm>
          <a:prstGeom prst="ellipse">
            <a:avLst/>
          </a:prstGeom>
          <a:solidFill>
            <a:srgbClr val="FFBD30"/>
          </a:solidFill>
          <a:ln w="28575">
            <a:solidFill>
              <a:srgbClr val="FFBD30"/>
            </a:solidFill>
          </a:ln>
          <a:effectLst>
            <a:glow rad="63500">
              <a:srgbClr val="FFBD30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14" name="אליפסה 13"/>
          <p:cNvSpPr/>
          <p:nvPr/>
        </p:nvSpPr>
        <p:spPr>
          <a:xfrm>
            <a:off x="11388514" y="6307605"/>
            <a:ext cx="91440" cy="84481"/>
          </a:xfrm>
          <a:prstGeom prst="ellipse">
            <a:avLst/>
          </a:prstGeom>
          <a:solidFill>
            <a:srgbClr val="FFBD30"/>
          </a:solidFill>
          <a:ln w="28575">
            <a:solidFill>
              <a:srgbClr val="FFBD30"/>
            </a:solidFill>
          </a:ln>
          <a:effectLst>
            <a:glow rad="63500">
              <a:srgbClr val="FFBD30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15" name="אליפסה 14"/>
          <p:cNvSpPr/>
          <p:nvPr/>
        </p:nvSpPr>
        <p:spPr>
          <a:xfrm>
            <a:off x="11810873" y="5332246"/>
            <a:ext cx="91440" cy="84481"/>
          </a:xfrm>
          <a:prstGeom prst="ellipse">
            <a:avLst/>
          </a:prstGeom>
          <a:solidFill>
            <a:srgbClr val="45D8FF"/>
          </a:solidFill>
          <a:ln w="28575">
            <a:solidFill>
              <a:srgbClr val="45D8FF"/>
            </a:solidFill>
          </a:ln>
          <a:effectLst>
            <a:glow rad="63500">
              <a:srgbClr val="45D8FF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אליפסה 15"/>
          <p:cNvSpPr/>
          <p:nvPr/>
        </p:nvSpPr>
        <p:spPr>
          <a:xfrm>
            <a:off x="10565549" y="6464359"/>
            <a:ext cx="91440" cy="84481"/>
          </a:xfrm>
          <a:prstGeom prst="ellipse">
            <a:avLst/>
          </a:prstGeom>
          <a:solidFill>
            <a:srgbClr val="45D8FF"/>
          </a:solidFill>
          <a:ln w="28575">
            <a:solidFill>
              <a:srgbClr val="45D8FF"/>
            </a:solidFill>
          </a:ln>
          <a:effectLst>
            <a:glow rad="63500">
              <a:srgbClr val="45D8FF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" name="אליפסה 16"/>
          <p:cNvSpPr/>
          <p:nvPr/>
        </p:nvSpPr>
        <p:spPr>
          <a:xfrm>
            <a:off x="11819580" y="5798158"/>
            <a:ext cx="91440" cy="84481"/>
          </a:xfrm>
          <a:prstGeom prst="ellipse">
            <a:avLst/>
          </a:prstGeom>
          <a:solidFill>
            <a:srgbClr val="45D8FF"/>
          </a:solidFill>
          <a:ln w="28575">
            <a:solidFill>
              <a:srgbClr val="45D8FF"/>
            </a:solidFill>
          </a:ln>
          <a:effectLst>
            <a:glow rad="63500">
              <a:srgbClr val="45D8FF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אליפסה 17"/>
          <p:cNvSpPr/>
          <p:nvPr/>
        </p:nvSpPr>
        <p:spPr>
          <a:xfrm>
            <a:off x="11114188" y="6464361"/>
            <a:ext cx="91440" cy="84481"/>
          </a:xfrm>
          <a:prstGeom prst="ellipse">
            <a:avLst/>
          </a:prstGeom>
          <a:solidFill>
            <a:srgbClr val="45D8FF"/>
          </a:solidFill>
          <a:ln w="28575">
            <a:solidFill>
              <a:srgbClr val="45D8FF"/>
            </a:solidFill>
          </a:ln>
          <a:effectLst>
            <a:glow rad="63500">
              <a:srgbClr val="45D8FF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" name="אליפסה 18"/>
          <p:cNvSpPr/>
          <p:nvPr/>
        </p:nvSpPr>
        <p:spPr>
          <a:xfrm>
            <a:off x="11971981" y="5166781"/>
            <a:ext cx="91440" cy="84481"/>
          </a:xfrm>
          <a:prstGeom prst="ellipse">
            <a:avLst/>
          </a:prstGeom>
          <a:solidFill>
            <a:srgbClr val="FF93B2"/>
          </a:solidFill>
          <a:ln w="28575">
            <a:solidFill>
              <a:srgbClr val="FF91B0"/>
            </a:solidFill>
          </a:ln>
          <a:effectLst>
            <a:glow rad="63500">
              <a:srgbClr val="FF93B2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" name="אליפסה 19"/>
          <p:cNvSpPr/>
          <p:nvPr/>
        </p:nvSpPr>
        <p:spPr>
          <a:xfrm>
            <a:off x="10387022" y="6625468"/>
            <a:ext cx="91440" cy="84481"/>
          </a:xfrm>
          <a:prstGeom prst="ellipse">
            <a:avLst/>
          </a:prstGeom>
          <a:solidFill>
            <a:srgbClr val="FF93B2"/>
          </a:solidFill>
          <a:ln w="28575">
            <a:solidFill>
              <a:srgbClr val="FF91B0"/>
            </a:solidFill>
          </a:ln>
          <a:effectLst>
            <a:glow rad="63500">
              <a:srgbClr val="FF93B2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1" name="אליפסה 20"/>
          <p:cNvSpPr/>
          <p:nvPr/>
        </p:nvSpPr>
        <p:spPr>
          <a:xfrm>
            <a:off x="11532198" y="6634175"/>
            <a:ext cx="91440" cy="84481"/>
          </a:xfrm>
          <a:prstGeom prst="ellipse">
            <a:avLst/>
          </a:prstGeom>
          <a:solidFill>
            <a:srgbClr val="FF93B2"/>
          </a:solidFill>
          <a:ln w="28575">
            <a:solidFill>
              <a:srgbClr val="FF91B0"/>
            </a:solidFill>
          </a:ln>
          <a:effectLst>
            <a:glow rad="63500">
              <a:srgbClr val="FF93B2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2" name="אליפסה 21"/>
          <p:cNvSpPr/>
          <p:nvPr/>
        </p:nvSpPr>
        <p:spPr>
          <a:xfrm>
            <a:off x="11963272" y="6176970"/>
            <a:ext cx="91440" cy="84481"/>
          </a:xfrm>
          <a:prstGeom prst="ellipse">
            <a:avLst/>
          </a:prstGeom>
          <a:solidFill>
            <a:srgbClr val="FF93B2"/>
          </a:solidFill>
          <a:ln w="28575">
            <a:solidFill>
              <a:srgbClr val="FF91B0"/>
            </a:solidFill>
          </a:ln>
          <a:effectLst>
            <a:glow rad="63500">
              <a:srgbClr val="FF93B2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4" name="צורה חופשית 23"/>
          <p:cNvSpPr/>
          <p:nvPr userDrawn="1"/>
        </p:nvSpPr>
        <p:spPr>
          <a:xfrm rot="10800000">
            <a:off x="317609" y="339100"/>
            <a:ext cx="1214846" cy="1175658"/>
          </a:xfrm>
          <a:custGeom>
            <a:avLst/>
            <a:gdLst>
              <a:gd name="connsiteX0" fmla="*/ 1345474 w 1345474"/>
              <a:gd name="connsiteY0" fmla="*/ 0 h 1515292"/>
              <a:gd name="connsiteX1" fmla="*/ 1345474 w 1345474"/>
              <a:gd name="connsiteY1" fmla="*/ 1515292 h 1515292"/>
              <a:gd name="connsiteX2" fmla="*/ 0 w 1345474"/>
              <a:gd name="connsiteY2" fmla="*/ 1515292 h 1515292"/>
              <a:gd name="connsiteX3" fmla="*/ 0 w 1345474"/>
              <a:gd name="connsiteY3" fmla="*/ 1515292 h 1515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5474" h="1515292">
                <a:moveTo>
                  <a:pt x="1345474" y="0"/>
                </a:moveTo>
                <a:lnTo>
                  <a:pt x="1345474" y="1515292"/>
                </a:lnTo>
                <a:lnTo>
                  <a:pt x="0" y="1515292"/>
                </a:lnTo>
                <a:lnTo>
                  <a:pt x="0" y="1515292"/>
                </a:lnTo>
              </a:path>
            </a:pathLst>
          </a:custGeom>
          <a:ln w="28575">
            <a:solidFill>
              <a:srgbClr val="45D8FF"/>
            </a:solidFill>
          </a:ln>
          <a:effectLst>
            <a:glow rad="63500">
              <a:srgbClr val="45D8FF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5" name="צורה חופשית 24"/>
          <p:cNvSpPr/>
          <p:nvPr userDrawn="1"/>
        </p:nvSpPr>
        <p:spPr>
          <a:xfrm rot="10800000">
            <a:off x="165209" y="186700"/>
            <a:ext cx="1524000" cy="1484676"/>
          </a:xfrm>
          <a:custGeom>
            <a:avLst/>
            <a:gdLst>
              <a:gd name="connsiteX0" fmla="*/ 1345474 w 1345474"/>
              <a:gd name="connsiteY0" fmla="*/ 0 h 1515292"/>
              <a:gd name="connsiteX1" fmla="*/ 1345474 w 1345474"/>
              <a:gd name="connsiteY1" fmla="*/ 1515292 h 1515292"/>
              <a:gd name="connsiteX2" fmla="*/ 0 w 1345474"/>
              <a:gd name="connsiteY2" fmla="*/ 1515292 h 1515292"/>
              <a:gd name="connsiteX3" fmla="*/ 0 w 1345474"/>
              <a:gd name="connsiteY3" fmla="*/ 1515292 h 1515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5474" h="1515292">
                <a:moveTo>
                  <a:pt x="1345474" y="0"/>
                </a:moveTo>
                <a:lnTo>
                  <a:pt x="1345474" y="1515292"/>
                </a:lnTo>
                <a:lnTo>
                  <a:pt x="0" y="1515292"/>
                </a:lnTo>
                <a:lnTo>
                  <a:pt x="0" y="1515292"/>
                </a:lnTo>
              </a:path>
            </a:pathLst>
          </a:custGeom>
          <a:ln w="28575">
            <a:solidFill>
              <a:srgbClr val="FF91B0"/>
            </a:solidFill>
          </a:ln>
          <a:effectLst>
            <a:glow rad="63500">
              <a:srgbClr val="FF93B2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6" name="צורה חופשית 25"/>
          <p:cNvSpPr/>
          <p:nvPr userDrawn="1"/>
        </p:nvSpPr>
        <p:spPr>
          <a:xfrm rot="10800000">
            <a:off x="526741" y="508918"/>
            <a:ext cx="796709" cy="744582"/>
          </a:xfrm>
          <a:custGeom>
            <a:avLst/>
            <a:gdLst>
              <a:gd name="connsiteX0" fmla="*/ 1345474 w 1345474"/>
              <a:gd name="connsiteY0" fmla="*/ 0 h 1515292"/>
              <a:gd name="connsiteX1" fmla="*/ 1345474 w 1345474"/>
              <a:gd name="connsiteY1" fmla="*/ 1515292 h 1515292"/>
              <a:gd name="connsiteX2" fmla="*/ 0 w 1345474"/>
              <a:gd name="connsiteY2" fmla="*/ 1515292 h 1515292"/>
              <a:gd name="connsiteX3" fmla="*/ 0 w 1345474"/>
              <a:gd name="connsiteY3" fmla="*/ 1515292 h 1515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45474" h="1515292">
                <a:moveTo>
                  <a:pt x="1345474" y="0"/>
                </a:moveTo>
                <a:lnTo>
                  <a:pt x="1345474" y="1515292"/>
                </a:lnTo>
                <a:lnTo>
                  <a:pt x="0" y="1515292"/>
                </a:lnTo>
                <a:lnTo>
                  <a:pt x="0" y="1515292"/>
                </a:lnTo>
              </a:path>
            </a:pathLst>
          </a:custGeom>
          <a:ln w="28575">
            <a:solidFill>
              <a:srgbClr val="FFBD30"/>
            </a:solidFill>
          </a:ln>
          <a:effectLst>
            <a:glow rad="63500">
              <a:srgbClr val="FFBD30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אליפסה 26"/>
          <p:cNvSpPr/>
          <p:nvPr userDrawn="1"/>
        </p:nvSpPr>
        <p:spPr>
          <a:xfrm rot="10800000">
            <a:off x="481021" y="1162063"/>
            <a:ext cx="91440" cy="84481"/>
          </a:xfrm>
          <a:prstGeom prst="ellipse">
            <a:avLst/>
          </a:prstGeom>
          <a:solidFill>
            <a:srgbClr val="FFBD30"/>
          </a:solidFill>
          <a:ln w="28575">
            <a:solidFill>
              <a:srgbClr val="FFBD30"/>
            </a:solidFill>
          </a:ln>
          <a:effectLst>
            <a:glow rad="63500">
              <a:srgbClr val="FFBD30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28" name="אליפסה 27"/>
          <p:cNvSpPr/>
          <p:nvPr userDrawn="1"/>
        </p:nvSpPr>
        <p:spPr>
          <a:xfrm rot="10800000">
            <a:off x="472314" y="683090"/>
            <a:ext cx="91440" cy="84481"/>
          </a:xfrm>
          <a:prstGeom prst="ellipse">
            <a:avLst/>
          </a:prstGeom>
          <a:solidFill>
            <a:srgbClr val="FFBD30"/>
          </a:solidFill>
          <a:ln w="28575">
            <a:solidFill>
              <a:srgbClr val="FFBD30"/>
            </a:solidFill>
          </a:ln>
          <a:effectLst>
            <a:glow rad="63500">
              <a:srgbClr val="FFBD30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29" name="אליפסה 28"/>
          <p:cNvSpPr/>
          <p:nvPr userDrawn="1"/>
        </p:nvSpPr>
        <p:spPr>
          <a:xfrm rot="10800000">
            <a:off x="1229956" y="474087"/>
            <a:ext cx="91440" cy="84481"/>
          </a:xfrm>
          <a:prstGeom prst="ellipse">
            <a:avLst/>
          </a:prstGeom>
          <a:solidFill>
            <a:srgbClr val="FFBD30"/>
          </a:solidFill>
          <a:ln w="28575">
            <a:solidFill>
              <a:srgbClr val="FFBD30"/>
            </a:solidFill>
          </a:ln>
          <a:effectLst>
            <a:glow rad="63500">
              <a:srgbClr val="FFBD30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30" name="אליפסה 29"/>
          <p:cNvSpPr/>
          <p:nvPr userDrawn="1"/>
        </p:nvSpPr>
        <p:spPr>
          <a:xfrm rot="10800000">
            <a:off x="698729" y="465380"/>
            <a:ext cx="91440" cy="84481"/>
          </a:xfrm>
          <a:prstGeom prst="ellipse">
            <a:avLst/>
          </a:prstGeom>
          <a:solidFill>
            <a:srgbClr val="FFBD30"/>
          </a:solidFill>
          <a:ln w="28575">
            <a:solidFill>
              <a:srgbClr val="FFBD30"/>
            </a:solidFill>
          </a:ln>
          <a:effectLst>
            <a:glow rad="63500">
              <a:srgbClr val="FFBD30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</a:endParaRPr>
          </a:p>
        </p:txBody>
      </p:sp>
      <p:sp>
        <p:nvSpPr>
          <p:cNvPr id="31" name="אליפסה 30"/>
          <p:cNvSpPr/>
          <p:nvPr userDrawn="1"/>
        </p:nvSpPr>
        <p:spPr>
          <a:xfrm rot="10800000">
            <a:off x="276370" y="1440739"/>
            <a:ext cx="91440" cy="84481"/>
          </a:xfrm>
          <a:prstGeom prst="ellipse">
            <a:avLst/>
          </a:prstGeom>
          <a:solidFill>
            <a:srgbClr val="45D8FF"/>
          </a:solidFill>
          <a:ln w="28575">
            <a:solidFill>
              <a:srgbClr val="45D8FF"/>
            </a:solidFill>
          </a:ln>
          <a:effectLst>
            <a:glow rad="63500">
              <a:srgbClr val="45D8FF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2" name="אליפסה 31"/>
          <p:cNvSpPr/>
          <p:nvPr userDrawn="1"/>
        </p:nvSpPr>
        <p:spPr>
          <a:xfrm rot="10800000">
            <a:off x="1521694" y="308626"/>
            <a:ext cx="91440" cy="84481"/>
          </a:xfrm>
          <a:prstGeom prst="ellipse">
            <a:avLst/>
          </a:prstGeom>
          <a:solidFill>
            <a:srgbClr val="45D8FF"/>
          </a:solidFill>
          <a:ln w="28575">
            <a:solidFill>
              <a:srgbClr val="45D8FF"/>
            </a:solidFill>
          </a:ln>
          <a:effectLst>
            <a:glow rad="63500">
              <a:srgbClr val="45D8FF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3" name="אליפסה 32"/>
          <p:cNvSpPr/>
          <p:nvPr userDrawn="1"/>
        </p:nvSpPr>
        <p:spPr>
          <a:xfrm rot="10800000">
            <a:off x="267663" y="974827"/>
            <a:ext cx="91440" cy="84481"/>
          </a:xfrm>
          <a:prstGeom prst="ellipse">
            <a:avLst/>
          </a:prstGeom>
          <a:solidFill>
            <a:srgbClr val="45D8FF"/>
          </a:solidFill>
          <a:ln w="28575">
            <a:solidFill>
              <a:srgbClr val="45D8FF"/>
            </a:solidFill>
          </a:ln>
          <a:effectLst>
            <a:glow rad="63500">
              <a:srgbClr val="45D8FF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4" name="אליפסה 33"/>
          <p:cNvSpPr/>
          <p:nvPr userDrawn="1"/>
        </p:nvSpPr>
        <p:spPr>
          <a:xfrm rot="10800000">
            <a:off x="973055" y="308624"/>
            <a:ext cx="91440" cy="84481"/>
          </a:xfrm>
          <a:prstGeom prst="ellipse">
            <a:avLst/>
          </a:prstGeom>
          <a:solidFill>
            <a:srgbClr val="45D8FF"/>
          </a:solidFill>
          <a:ln w="28575">
            <a:solidFill>
              <a:srgbClr val="45D8FF"/>
            </a:solidFill>
          </a:ln>
          <a:effectLst>
            <a:glow rad="63500">
              <a:srgbClr val="45D8FF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5" name="אליפסה 34"/>
          <p:cNvSpPr/>
          <p:nvPr userDrawn="1"/>
        </p:nvSpPr>
        <p:spPr>
          <a:xfrm rot="10800000">
            <a:off x="115262" y="1606204"/>
            <a:ext cx="91440" cy="84481"/>
          </a:xfrm>
          <a:prstGeom prst="ellipse">
            <a:avLst/>
          </a:prstGeom>
          <a:solidFill>
            <a:srgbClr val="FF93B2"/>
          </a:solidFill>
          <a:ln w="28575">
            <a:solidFill>
              <a:srgbClr val="FF91B0"/>
            </a:solidFill>
          </a:ln>
          <a:effectLst>
            <a:glow rad="63500">
              <a:srgbClr val="FF93B2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6" name="אליפסה 35"/>
          <p:cNvSpPr/>
          <p:nvPr userDrawn="1"/>
        </p:nvSpPr>
        <p:spPr>
          <a:xfrm rot="10800000">
            <a:off x="1700221" y="147517"/>
            <a:ext cx="91440" cy="84481"/>
          </a:xfrm>
          <a:prstGeom prst="ellipse">
            <a:avLst/>
          </a:prstGeom>
          <a:solidFill>
            <a:srgbClr val="FF93B2"/>
          </a:solidFill>
          <a:ln w="28575">
            <a:solidFill>
              <a:srgbClr val="FF91B0"/>
            </a:solidFill>
          </a:ln>
          <a:effectLst>
            <a:glow rad="63500">
              <a:srgbClr val="FF93B2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7" name="אליפסה 36"/>
          <p:cNvSpPr/>
          <p:nvPr userDrawn="1"/>
        </p:nvSpPr>
        <p:spPr>
          <a:xfrm rot="10800000">
            <a:off x="555045" y="138810"/>
            <a:ext cx="91440" cy="84481"/>
          </a:xfrm>
          <a:prstGeom prst="ellipse">
            <a:avLst/>
          </a:prstGeom>
          <a:solidFill>
            <a:srgbClr val="FF93B2"/>
          </a:solidFill>
          <a:ln w="28575">
            <a:solidFill>
              <a:srgbClr val="FF91B0"/>
            </a:solidFill>
          </a:ln>
          <a:effectLst>
            <a:glow rad="63500">
              <a:srgbClr val="FF93B2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8" name="אליפסה 37"/>
          <p:cNvSpPr/>
          <p:nvPr userDrawn="1"/>
        </p:nvSpPr>
        <p:spPr>
          <a:xfrm rot="10800000">
            <a:off x="123971" y="596015"/>
            <a:ext cx="91440" cy="84481"/>
          </a:xfrm>
          <a:prstGeom prst="ellipse">
            <a:avLst/>
          </a:prstGeom>
          <a:solidFill>
            <a:srgbClr val="FF93B2"/>
          </a:solidFill>
          <a:ln w="28575">
            <a:solidFill>
              <a:srgbClr val="FF91B0"/>
            </a:solidFill>
          </a:ln>
          <a:effectLst>
            <a:glow rad="63500">
              <a:srgbClr val="FF93B2">
                <a:alpha val="40000"/>
              </a:srgbClr>
            </a:glo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39" name="קבוצה 38"/>
          <p:cNvGrpSpPr/>
          <p:nvPr userDrawn="1"/>
        </p:nvGrpSpPr>
        <p:grpSpPr>
          <a:xfrm>
            <a:off x="102199" y="5695403"/>
            <a:ext cx="1815736" cy="1051135"/>
            <a:chOff x="378824" y="4885509"/>
            <a:chExt cx="2704011" cy="1776548"/>
          </a:xfrm>
        </p:grpSpPr>
        <p:pic>
          <p:nvPicPr>
            <p:cNvPr id="40" name="תמונה 39"/>
            <p:cNvPicPr>
              <a:picLocks noChangeAspect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465" t="24830" r="18416" b="38598"/>
            <a:stretch/>
          </p:blipFill>
          <p:spPr>
            <a:xfrm>
              <a:off x="378824" y="5747656"/>
              <a:ext cx="2704011" cy="914401"/>
            </a:xfrm>
            <a:prstGeom prst="rect">
              <a:avLst/>
            </a:prstGeom>
          </p:spPr>
        </p:pic>
        <p:pic>
          <p:nvPicPr>
            <p:cNvPr id="41" name="תמונה 40"/>
            <p:cNvPicPr/>
            <p:nvPr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214" t="24399" r="6754" b="36696"/>
            <a:stretch/>
          </p:blipFill>
          <p:spPr>
            <a:xfrm>
              <a:off x="378824" y="4885509"/>
              <a:ext cx="2646906" cy="99973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159422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2060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Courier New" panose="02070309020205020404" pitchFamily="49" charset="0"/>
        <a:buChar char="o"/>
        <a:defRPr sz="2800" kern="1200">
          <a:solidFill>
            <a:srgbClr val="002060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2060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2060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2060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2060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/>
              <a:t>הצגת ספרינט </a:t>
            </a:r>
            <a:r>
              <a:rPr lang="en-US" dirty="0"/>
              <a:t>I</a:t>
            </a:r>
            <a:r>
              <a:rPr lang="he-IL" dirty="0"/>
              <a:t> – פרויקט </a:t>
            </a:r>
            <a:r>
              <a:rPr lang="en-US" dirty="0"/>
              <a:t>orbit</a:t>
            </a:r>
            <a:endParaRPr lang="he-IL" dirty="0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/>
              <a:t>מציגים:ליאם</a:t>
            </a:r>
            <a:r>
              <a:rPr lang="en-US" dirty="0"/>
              <a:t>,</a:t>
            </a:r>
            <a:r>
              <a:rPr lang="he-IL" dirty="0"/>
              <a:t> גבריאל</a:t>
            </a:r>
          </a:p>
        </p:txBody>
      </p:sp>
    </p:spTree>
    <p:extLst>
      <p:ext uri="{BB962C8B-B14F-4D97-AF65-F5344CB8AC3E}">
        <p14:creationId xmlns:p14="http://schemas.microsoft.com/office/powerpoint/2010/main" val="2681872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מטרות הספרינט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38200" y="148995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he-IL" dirty="0"/>
              <a:t>רשת </a:t>
            </a:r>
            <a:r>
              <a:rPr lang="en-US" dirty="0"/>
              <a:t>tor</a:t>
            </a:r>
            <a:r>
              <a:rPr lang="he-IL" dirty="0"/>
              <a:t> "אישית" שפותחת ומשתמשת בכמות צמתים על פי בקשת לקוח</a:t>
            </a:r>
            <a:r>
              <a:rPr lang="en-US" dirty="0"/>
              <a:t>,</a:t>
            </a:r>
            <a:r>
              <a:rPr lang="he-IL" dirty="0"/>
              <a:t> ומחזירה לו את התשובה של האתר ההודעות נשלחות ברשת בשיט</a:t>
            </a:r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  <a:p>
            <a:endParaRPr lang="en-US" dirty="0"/>
          </a:p>
        </p:txBody>
      </p:sp>
      <p:pic>
        <p:nvPicPr>
          <p:cNvPr id="5" name="Picture 4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F34B27AA-FE9D-2CAB-E1FD-E6A4A65789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869" y="2375190"/>
            <a:ext cx="9387067" cy="386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537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תהליך העבודה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he-IL" dirty="0"/>
              <a:t>לממש בסיס לפרוייקט:</a:t>
            </a:r>
          </a:p>
          <a:p>
            <a:r>
              <a:rPr lang="he-IL" dirty="0"/>
              <a:t> </a:t>
            </a:r>
            <a:r>
              <a:rPr lang="he-IL" sz="2800" dirty="0"/>
              <a:t>התקנות:</a:t>
            </a:r>
            <a:r>
              <a:rPr lang="en-US" sz="2800" dirty="0"/>
              <a:t> boost </a:t>
            </a:r>
            <a:r>
              <a:rPr lang="en-US" sz="2800" dirty="0" err="1"/>
              <a:t>multy</a:t>
            </a:r>
            <a:r>
              <a:rPr lang="en-US" sz="2800" dirty="0"/>
              <a:t> </a:t>
            </a:r>
            <a:r>
              <a:rPr lang="en-US" sz="2800" dirty="0" err="1"/>
              <a:t>precition</a:t>
            </a:r>
            <a:r>
              <a:rPr lang="en-US" sz="2800" dirty="0"/>
              <a:t>, </a:t>
            </a:r>
            <a:r>
              <a:rPr lang="en-US" sz="2800" dirty="0" err="1"/>
              <a:t>cmake</a:t>
            </a:r>
            <a:r>
              <a:rPr lang="en-US" sz="2800" dirty="0"/>
              <a:t>, make… </a:t>
            </a:r>
            <a:endParaRPr lang="he-IL" sz="2800" dirty="0"/>
          </a:p>
          <a:p>
            <a:r>
              <a:rPr lang="he-IL" sz="2800" dirty="0"/>
              <a:t> בחירת פלטפורמה:</a:t>
            </a:r>
            <a:r>
              <a:rPr lang="en-US" sz="2800" dirty="0"/>
              <a:t>  visual studio 2022 </a:t>
            </a:r>
            <a:endParaRPr lang="he-IL" sz="2800" dirty="0"/>
          </a:p>
          <a:p>
            <a:r>
              <a:rPr lang="he-IL" sz="2800" dirty="0"/>
              <a:t> תשתית: </a:t>
            </a:r>
            <a:r>
              <a:rPr lang="en-US" sz="2800" dirty="0"/>
              <a:t>design pattern factory</a:t>
            </a:r>
            <a:endParaRPr lang="he-IL" sz="2800" dirty="0"/>
          </a:p>
          <a:p>
            <a:endParaRPr lang="en-US" sz="2800" dirty="0"/>
          </a:p>
          <a:p>
            <a:pPr marL="0" indent="0">
              <a:buNone/>
            </a:pPr>
            <a:r>
              <a:rPr lang="he-IL" dirty="0"/>
              <a:t>לחקור ולממש </a:t>
            </a:r>
            <a:r>
              <a:rPr lang="en-US" dirty="0"/>
              <a:t>docker network interface</a:t>
            </a:r>
            <a:r>
              <a:rPr lang="he-IL" dirty="0"/>
              <a:t> לפרוייקט </a:t>
            </a:r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r>
              <a:rPr lang="he-IL" dirty="0"/>
              <a:t>לממש קוד בסיס של </a:t>
            </a:r>
            <a:r>
              <a:rPr lang="en-US" dirty="0" err="1"/>
              <a:t>node,server,client</a:t>
            </a:r>
            <a:r>
              <a:rPr lang="he-IL" dirty="0"/>
              <a:t> </a:t>
            </a:r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r>
              <a:rPr lang="he-IL" dirty="0"/>
              <a:t>לשבור את הראש למה הצמתים לא מתקשרים </a:t>
            </a:r>
            <a:r>
              <a:rPr lang="en-US" dirty="0"/>
              <a:t>;</a:t>
            </a:r>
            <a:r>
              <a:rPr lang="he-IL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63930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פערים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e-IL" dirty="0"/>
              <a:t>היו קצת פערים:</a:t>
            </a:r>
          </a:p>
          <a:p>
            <a:r>
              <a:rPr lang="he-IL" dirty="0"/>
              <a:t>בסידור סביבת העבודה  </a:t>
            </a:r>
          </a:p>
          <a:p>
            <a:r>
              <a:rPr lang="he-IL" dirty="0"/>
              <a:t>ובעיקר איך לתפעל את </a:t>
            </a:r>
            <a:r>
              <a:rPr lang="en-US" dirty="0"/>
              <a:t>docker desktop</a:t>
            </a:r>
            <a:r>
              <a:rPr lang="he-IL" dirty="0"/>
              <a:t>!?!??!?!</a:t>
            </a:r>
          </a:p>
        </p:txBody>
      </p:sp>
    </p:spTree>
    <p:extLst>
      <p:ext uri="{BB962C8B-B14F-4D97-AF65-F5344CB8AC3E}">
        <p14:creationId xmlns:p14="http://schemas.microsoft.com/office/powerpoint/2010/main" val="3263930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מסקנות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e-IL" dirty="0"/>
              <a:t>שימור: </a:t>
            </a:r>
          </a:p>
          <a:p>
            <a:r>
              <a:rPr lang="he-IL" dirty="0"/>
              <a:t>להמשיך לעבוד כמו שאנחנו עובדים בשיתוף פעולה ככה שלשנינו היה ידע על כל הפרוייקט</a:t>
            </a:r>
          </a:p>
          <a:p>
            <a:r>
              <a:rPr lang="he-IL" dirty="0"/>
              <a:t>חלוקת המשימות וניהול ה</a:t>
            </a:r>
            <a:r>
              <a:rPr lang="en-US" dirty="0"/>
              <a:t>git</a:t>
            </a:r>
            <a:r>
              <a:rPr lang="he-IL" dirty="0"/>
              <a:t> </a:t>
            </a:r>
          </a:p>
          <a:p>
            <a:r>
              <a:rPr lang="he-IL" dirty="0"/>
              <a:t>שיחות סטטוס ומעקב של שנינו על ההתקדמות </a:t>
            </a:r>
            <a:r>
              <a:rPr lang="en-US" dirty="0"/>
              <a:t>code reviews)</a:t>
            </a:r>
            <a:r>
              <a:rPr lang="he-IL" dirty="0"/>
              <a:t>) </a:t>
            </a:r>
          </a:p>
          <a:p>
            <a:r>
              <a:rPr lang="he-IL" dirty="0"/>
              <a:t>הרצון לדעת לחפש ולמצוא העשרות לגבי הפרוייקט </a:t>
            </a:r>
          </a:p>
          <a:p>
            <a:endParaRPr lang="he-IL" dirty="0"/>
          </a:p>
          <a:p>
            <a:pPr marL="0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865249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מסקנות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שיפור:</a:t>
            </a:r>
          </a:p>
          <a:p>
            <a:r>
              <a:rPr lang="he-IL" dirty="0"/>
              <a:t>לעמוד יותר טוב בדד ליינים </a:t>
            </a:r>
          </a:p>
          <a:p>
            <a:r>
              <a:rPr lang="he-IL" dirty="0"/>
              <a:t>לקבל פחות מיונים </a:t>
            </a:r>
            <a:r>
              <a:rPr lang="en-US" dirty="0"/>
              <a:t>XD</a:t>
            </a:r>
            <a:endParaRPr lang="he-IL" dirty="0"/>
          </a:p>
          <a:p>
            <a:pPr marL="0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66079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תכנון הספרינט הבא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e-IL" dirty="0"/>
              <a:t>הספרינט השני מתחלק ל2 חלקים:</a:t>
            </a:r>
            <a:r>
              <a:rPr lang="en-US" dirty="0"/>
              <a:t> </a:t>
            </a:r>
            <a:endParaRPr lang="he-IL" dirty="0"/>
          </a:p>
          <a:p>
            <a:r>
              <a:rPr lang="he-IL" dirty="0"/>
              <a:t> בניית מנגנון תיקשורת בין ה</a:t>
            </a:r>
            <a:r>
              <a:rPr lang="en-US" dirty="0"/>
              <a:t>server </a:t>
            </a:r>
            <a:r>
              <a:rPr lang="he-IL" dirty="0"/>
              <a:t>ל</a:t>
            </a:r>
            <a:r>
              <a:rPr lang="en-US" dirty="0"/>
              <a:t>nodes </a:t>
            </a:r>
            <a:r>
              <a:rPr lang="he-IL" dirty="0"/>
              <a:t> שהיה מאובטח שישמש לבקרת קריסות ולוידוי האבטחה ברשת.</a:t>
            </a:r>
          </a:p>
          <a:p>
            <a:r>
              <a:rPr lang="he-IL" dirty="0"/>
              <a:t> כתיבת 2048</a:t>
            </a:r>
            <a:r>
              <a:rPr lang="en-US" dirty="0"/>
              <a:t>RSA</a:t>
            </a:r>
            <a:r>
              <a:rPr lang="he-IL" dirty="0"/>
              <a:t> והתחלת שילוב הצפנות </a:t>
            </a:r>
            <a:r>
              <a:rPr lang="he-IL"/>
              <a:t>בקוד בסיס.</a:t>
            </a:r>
            <a:endParaRPr lang="he-IL" dirty="0"/>
          </a:p>
          <a:p>
            <a:pPr marL="0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215240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שיתוף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מה דעתכם?</a:t>
            </a:r>
          </a:p>
        </p:txBody>
      </p:sp>
    </p:spTree>
    <p:extLst>
      <p:ext uri="{BB962C8B-B14F-4D97-AF65-F5344CB8AC3E}">
        <p14:creationId xmlns:p14="http://schemas.microsoft.com/office/powerpoint/2010/main" val="2652239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 dirty="0"/>
              <a:t>תודה רבה!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e-IL" dirty="0"/>
              <a:t>מקווים </a:t>
            </a:r>
            <a:r>
              <a:rPr lang="he-IL" dirty="0" err="1"/>
              <a:t>שנהנתם</a:t>
            </a:r>
            <a:r>
              <a:rPr lang="he-IL" dirty="0"/>
              <a:t> </a:t>
            </a:r>
            <a:r>
              <a:rPr lang="he-IL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831654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TM04033929[[fn=צפחה]]</Template>
  <TotalTime>1179</TotalTime>
  <Words>222</Words>
  <Application>Microsoft Office PowerPoint</Application>
  <PresentationFormat>מסך רחב</PresentationFormat>
  <Paragraphs>43</Paragraphs>
  <Slides>9</Slides>
  <Notes>3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5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9</vt:i4>
      </vt:variant>
    </vt:vector>
  </HeadingPairs>
  <TitlesOfParts>
    <vt:vector size="15" baseType="lpstr">
      <vt:lpstr>Arial</vt:lpstr>
      <vt:lpstr>Calibri</vt:lpstr>
      <vt:lpstr>Courier New</vt:lpstr>
      <vt:lpstr>Tahoma</vt:lpstr>
      <vt:lpstr>Wingdings</vt:lpstr>
      <vt:lpstr>ערכת נושא Office</vt:lpstr>
      <vt:lpstr>הצגת ספרינט I – פרויקט orbit</vt:lpstr>
      <vt:lpstr>מטרות הספרינט</vt:lpstr>
      <vt:lpstr>תהליך העבודה</vt:lpstr>
      <vt:lpstr>פערים</vt:lpstr>
      <vt:lpstr>מסקנות</vt:lpstr>
      <vt:lpstr>מסקנות</vt:lpstr>
      <vt:lpstr>תכנון הספרינט הבא</vt:lpstr>
      <vt:lpstr>שיתוף</vt:lpstr>
      <vt:lpstr>תודה רבה!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Assiff Almozni</dc:creator>
  <cp:lastModifiedBy>גבריאל לינוי</cp:lastModifiedBy>
  <cp:revision>29</cp:revision>
  <dcterms:created xsi:type="dcterms:W3CDTF">2017-10-08T13:28:42Z</dcterms:created>
  <dcterms:modified xsi:type="dcterms:W3CDTF">2024-12-14T16:36:29Z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2024-12-13T14:08:24Z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02567295-b83b-4c17-b8b6-955c7be510b6</vt:lpwstr>
  </property>
  <property fmtid="{D5CDD505-2E9C-101B-9397-08002B2CF9AE}" pid="7" name="MSIP_Label_defa4170-0d19-0005-0004-bc88714345d2_ActionId">
    <vt:lpwstr>c82951dd-3457-404e-aa3b-faf13b557300</vt:lpwstr>
  </property>
  <property fmtid="{D5CDD505-2E9C-101B-9397-08002B2CF9AE}" pid="8" name="MSIP_Label_defa4170-0d19-0005-0004-bc88714345d2_ContentBits">
    <vt:lpwstr>0</vt:lpwstr>
  </property>
</Properties>
</file>