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9" r:id="rId3"/>
    <p:sldId id="257" r:id="rId4"/>
    <p:sldId id="272" r:id="rId5"/>
    <p:sldId id="261" r:id="rId6"/>
    <p:sldId id="262" r:id="rId7"/>
    <p:sldId id="264" r:id="rId8"/>
    <p:sldId id="263" r:id="rId9"/>
    <p:sldId id="273" r:id="rId10"/>
    <p:sldId id="265" r:id="rId11"/>
    <p:sldId id="266" r:id="rId12"/>
    <p:sldId id="260" r:id="rId13"/>
    <p:sldId id="269" r:id="rId14"/>
    <p:sldId id="267" r:id="rId15"/>
    <p:sldId id="268" r:id="rId16"/>
    <p:sldId id="270" r:id="rId17"/>
    <p:sldId id="271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72">
          <p15:clr>
            <a:srgbClr val="747775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>
        <p:guide orient="horz" pos="9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3cff61e54_2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" name="Google Shape;58;g343cff61e54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3cff61e54_2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" name="Google Shape;85;g343cff61e54_2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43cff61e54_2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g343cff61e54_2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3cff61e54_2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g343cff61e54_2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3cff61e54_2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g343cff61e54_2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3cff61e54_2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343cff61e54_2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g343cff61e54_2_1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3cff61e54_2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g343cff61e54_2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3cff61e54_2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343cff61e54_2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חלוקת משימות, מה הספקתם...</a:t>
            </a:r>
            <a:endParaRPr/>
          </a:p>
        </p:txBody>
      </p:sp>
      <p:sp>
        <p:nvSpPr>
          <p:cNvPr id="78" name="Google Shape;78;g343cff61e54_2_1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3cff61e54_2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" name="Google Shape;63;g343cff61e54_2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3cff61e54_2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g343cff61e54_2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3cff61e54_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343cff61e54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43cff61e54_2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343cff61e54_2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3cff61e54_2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343cff61e54_2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3cff61e54_2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343cff61e54_2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3cff61e54_2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343cff61e54_2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תוכן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400"/>
              <a:buChar char="o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3586463" y="479406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 flipH="1">
            <a:off x="10386475" y="863625"/>
            <a:ext cx="38400" cy="7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86538"/>
              <a:buFont typeface="Tahoma"/>
              <a:buNone/>
            </a:pP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628650" y="3012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</a:pPr>
            <a:r>
              <a:rPr lang="en"/>
              <a:t>יצירת הצפנות ברשת ושילובם</a:t>
            </a:r>
            <a:br>
              <a:rPr lang="en"/>
            </a:b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898497" y="1031022"/>
            <a:ext cx="7616853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52242" lvl="0" indent="0" algn="ct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ct val="72222"/>
              <a:buNone/>
            </a:pPr>
            <a:r>
              <a:rPr lang="he-IL" b="1" u="sng" dirty="0"/>
              <a:t>פרוייקט </a:t>
            </a:r>
            <a:r>
              <a:rPr lang="en-US" b="1" u="sng" dirty="0"/>
              <a:t>orbit</a:t>
            </a:r>
            <a:r>
              <a:rPr lang="he-IL" b="1" u="sng" dirty="0"/>
              <a:t> מכיל 2 סוגי הצפנות שונים</a:t>
            </a:r>
          </a:p>
          <a:p>
            <a:pPr marL="152242" lvl="0" indent="0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ct val="72222"/>
              <a:buNone/>
            </a:pPr>
            <a:r>
              <a:rPr lang="en-US" sz="1800" b="1" dirty="0"/>
              <a:t>RSA</a:t>
            </a:r>
            <a:r>
              <a:rPr lang="he-IL" sz="1800" b="1" dirty="0"/>
              <a:t> </a:t>
            </a:r>
            <a:r>
              <a:rPr lang="he-IL" sz="1800" dirty="0"/>
              <a:t>- </a:t>
            </a:r>
            <a:r>
              <a:rPr lang="en" sz="1800" dirty="0"/>
              <a:t>היא שיטת הצפנה המשמשת להגנה על מידע רגיש. אנו מצפינים רק נתונים</a:t>
            </a:r>
            <a:r>
              <a:rPr lang="he-IL" sz="1800" dirty="0"/>
              <a:t> </a:t>
            </a:r>
            <a:r>
              <a:rPr lang="en" sz="1800" dirty="0"/>
              <a:t>קריטיים, מכיוון שהצפנה מספקת ביטחון גבוה אך דורשת יותר זמן עיבוד</a:t>
            </a:r>
            <a:r>
              <a:rPr lang="he-IL" sz="1800" dirty="0"/>
              <a:t>.</a:t>
            </a:r>
            <a:endParaRPr sz="1800" dirty="0"/>
          </a:p>
          <a:p>
            <a:pPr marL="122873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he-IL" dirty="0"/>
          </a:p>
          <a:p>
            <a:pPr marL="122873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1800" dirty="0"/>
              <a:t>- </a:t>
            </a:r>
            <a:r>
              <a:rPr lang="en" sz="1800" b="1" dirty="0"/>
              <a:t>AES</a:t>
            </a:r>
            <a:r>
              <a:rPr lang="he-IL" sz="1800" b="1" dirty="0"/>
              <a:t> </a:t>
            </a:r>
            <a:r>
              <a:rPr lang="en" sz="1800" dirty="0"/>
              <a:t>היא שיטת הצפנה נפוצה בכל העולם. היא מהירה ולכן משמשת להצפנת כל שאר הנתונים, לא רק הקריטיים, כדי לשמור על אבטחה גבוהה</a:t>
            </a:r>
            <a:r>
              <a:rPr lang="he-IL" sz="1800" dirty="0"/>
              <a:t>.</a:t>
            </a:r>
          </a:p>
          <a:p>
            <a:pPr marL="122873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he-IL" sz="1800" dirty="0"/>
          </a:p>
          <a:p>
            <a:pPr marL="122873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he-IL" u="sng" dirty="0"/>
              <a:t>בעיקרון זה אנחנו בונים את האבטחה של </a:t>
            </a:r>
            <a:r>
              <a:rPr lang="en-US" u="sng" dirty="0"/>
              <a:t>orbit</a:t>
            </a:r>
            <a:r>
              <a:rPr lang="he-IL" u="sng" dirty="0"/>
              <a:t>.</a:t>
            </a:r>
            <a:endParaRPr sz="1800" u="sng" dirty="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2" name="Picture 11" descr="A lock and circles of lines&#10;&#10;AI-generated content may be incorrect.">
            <a:extLst>
              <a:ext uri="{FF2B5EF4-FFF2-40B4-BE49-F238E27FC236}">
                <a16:creationId xmlns:a16="http://schemas.microsoft.com/office/drawing/2014/main" id="{CE2B9D4D-1BB6-1F6F-951A-6BB2AB32E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79" y="2118539"/>
            <a:ext cx="3458935" cy="3458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</a:pPr>
            <a:r>
              <a:rPr lang="en"/>
              <a:t>פיצ'רים שהוספנו </a:t>
            </a:r>
            <a:br>
              <a:rPr lang="en"/>
            </a:br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115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300"/>
              <a:buChar char="o"/>
            </a:pPr>
            <a:r>
              <a:rPr lang="en" sz="2000" dirty="0"/>
              <a:t>מעבר </a:t>
            </a:r>
            <a:r>
              <a:rPr lang="he-IL" sz="2000" dirty="0"/>
              <a:t>לבסיס של </a:t>
            </a:r>
            <a:r>
              <a:rPr lang="en-US" sz="2000" dirty="0"/>
              <a:t> orbit</a:t>
            </a:r>
            <a:r>
              <a:rPr lang="en" sz="2000" dirty="0"/>
              <a:t>ישנם פיצ'רים שלא קשורים לפעילות התקנית של המוצר </a:t>
            </a:r>
            <a:r>
              <a:rPr lang="he-IL" sz="2000" dirty="0"/>
              <a:t>שבדרך כלל </a:t>
            </a:r>
            <a:r>
              <a:rPr lang="en" sz="2000" dirty="0"/>
              <a:t>מוסיפים לנוחות משתמש ועוד</a:t>
            </a:r>
            <a:r>
              <a:rPr lang="he-IL" sz="2000" dirty="0"/>
              <a:t>...</a:t>
            </a:r>
            <a:r>
              <a:rPr lang="en" sz="2000" dirty="0"/>
              <a:t>  </a:t>
            </a:r>
            <a:endParaRPr sz="2000" dirty="0"/>
          </a:p>
          <a:p>
            <a:pPr marL="0" lvl="0" indent="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1115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300"/>
              <a:buChar char="o"/>
            </a:pPr>
            <a:r>
              <a:rPr lang="en" sz="2000" b="1" dirty="0"/>
              <a:t>ממשק משתמש גרפי </a:t>
            </a:r>
            <a:r>
              <a:rPr lang="he-IL" sz="2000" b="1" dirty="0"/>
              <a:t>- </a:t>
            </a:r>
            <a:r>
              <a:rPr lang="en" sz="2000" dirty="0"/>
              <a:t>בעצם זה מסך מעוצב שמקנה למשתמש יותר נוחות בפעולות שונות במערכת</a:t>
            </a:r>
            <a:r>
              <a:rPr lang="he-IL" sz="2000" dirty="0"/>
              <a:t>.</a:t>
            </a:r>
            <a:endParaRPr sz="2000" dirty="0"/>
          </a:p>
          <a:p>
            <a:pPr marL="457200" lvl="0" indent="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-31115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300"/>
              <a:buChar char="o"/>
            </a:pPr>
            <a:r>
              <a:rPr lang="en" sz="2000" b="1" dirty="0"/>
              <a:t>מנגנון אבטחה של הרשת -</a:t>
            </a:r>
            <a:r>
              <a:rPr lang="en" sz="2000" dirty="0"/>
              <a:t> </a:t>
            </a:r>
            <a:r>
              <a:rPr lang="en" sz="2000" b="1" dirty="0"/>
              <a:t>CONTROL</a:t>
            </a:r>
            <a:r>
              <a:rPr lang="en" sz="2000" dirty="0"/>
              <a:t> </a:t>
            </a:r>
            <a:r>
              <a:rPr lang="he-IL" sz="2000" dirty="0"/>
              <a:t> </a:t>
            </a:r>
            <a:r>
              <a:rPr lang="en" sz="2000" dirty="0"/>
              <a:t>שמבטיח שאם צומת קרסה או נפרצה הלקוח לא יפגע מכך ויוכל להמשיך את הגלישה כרגיל</a:t>
            </a:r>
            <a:r>
              <a:rPr lang="he-IL" sz="2000" dirty="0"/>
              <a:t>.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Tahoma"/>
              <a:buNone/>
            </a:pPr>
            <a:r>
              <a:rPr lang="en"/>
              <a:t>תהליך עבודה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238539" y="1369219"/>
            <a:ext cx="8276811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115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2000" b="1" dirty="0"/>
              <a:t>הגדרת קטעי זמן</a:t>
            </a:r>
            <a:r>
              <a:rPr lang="en" sz="2000" dirty="0"/>
              <a:t>, הנקראים ספרינטים, וקביעת המטרות עבור כל ספרינט  - כיצד יראה התוצר הסופי שלו.</a:t>
            </a:r>
            <a:endParaRPr sz="2000" dirty="0"/>
          </a:p>
          <a:p>
            <a:pPr marL="457200" lvl="0" indent="-31115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2000" b="1" dirty="0"/>
              <a:t>הקדשת זמן חופשי</a:t>
            </a:r>
            <a:r>
              <a:rPr lang="en" sz="2000" dirty="0"/>
              <a:t> והרבה מוטיבציה לעבוד על כל ספרינט גם כשקצת קשה ☺</a:t>
            </a:r>
            <a:endParaRPr sz="2000" dirty="0"/>
          </a:p>
          <a:p>
            <a:pPr marL="457200" lvl="0" indent="-31115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2000" b="1" dirty="0"/>
              <a:t>עבודת צוות</a:t>
            </a:r>
            <a:r>
              <a:rPr lang="he-IL" sz="2000" b="1" dirty="0"/>
              <a:t>!!!</a:t>
            </a:r>
            <a:endParaRPr sz="2000" dirty="0"/>
          </a:p>
          <a:p>
            <a:pPr marL="457200" lvl="0" indent="-31115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2000" b="1" dirty="0"/>
              <a:t>שיחות סטטוס</a:t>
            </a:r>
            <a:r>
              <a:rPr lang="en" sz="2000" dirty="0"/>
              <a:t> עם המנטור, ושיחות עדכון ועבודה בינינו.</a:t>
            </a:r>
            <a:endParaRPr sz="2000" dirty="0"/>
          </a:p>
          <a:p>
            <a:pPr marL="0" lvl="0" indent="0" algn="r" rtl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030" y="3000971"/>
            <a:ext cx="1842712" cy="153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Tahoma"/>
              <a:buNone/>
            </a:pPr>
            <a:r>
              <a:rPr lang="en" dirty="0"/>
              <a:t>עבודה בזוגות</a:t>
            </a:r>
            <a:endParaRPr dirty="0"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גבריאל</a:t>
            </a:r>
            <a:r>
              <a:rPr lang="en" dirty="0"/>
              <a:t> היה אחראי בעיקר לקחת מושגים חדשים כמו הצפנות, ללמוד אותם מהר ולממש אותם, וכמו כן על עיצוב הממשק הגרפי</a:t>
            </a:r>
            <a:r>
              <a:rPr lang="he-IL" dirty="0"/>
              <a:t>.</a:t>
            </a:r>
            <a:r>
              <a:rPr lang="en" dirty="0"/>
              <a:t>  </a:t>
            </a:r>
            <a:endParaRPr dirty="0"/>
          </a:p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dirty="0"/>
              <a:t>ליאם</a:t>
            </a:r>
            <a:r>
              <a:rPr lang="en" dirty="0"/>
              <a:t> בעיקר עבד על השלד היציב של הקודים של הישויות ברשת ועל חיבורם עם התוצרים של גבריאל.</a:t>
            </a:r>
            <a:endParaRPr dirty="0"/>
          </a:p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dirty="0"/>
              <a:t>לסיכום,</a:t>
            </a:r>
            <a:r>
              <a:rPr lang="en" dirty="0"/>
              <a:t> לרוב כל אחד עשה עבודה נפרדת בפרויקט, ולעתים קרובות גם נפגשנו בשיחות בהן עבדנו ביחד על הפרויקט, שילבנו רכיבים, ופתרנו בעיות שצצו ביחד.</a:t>
            </a:r>
            <a:endParaRPr dirty="0"/>
          </a:p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1478942" y="273844"/>
            <a:ext cx="7036407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Tahoma"/>
              <a:buNone/>
            </a:pPr>
            <a:r>
              <a:rPr lang="en" dirty="0"/>
              <a:t>אתגרים</a:t>
            </a:r>
            <a:r>
              <a:rPr lang="he-IL" dirty="0"/>
              <a:t> וקשיים </a:t>
            </a:r>
            <a:endParaRPr dirty="0"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628650" y="1382594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25000" lnSpcReduction="20000"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15" dirty="0"/>
              <a:t>חווינו המון אתגרים במהלך הפרויקט: </a:t>
            </a:r>
            <a:endParaRPr sz="8015" dirty="0"/>
          </a:p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200" dirty="0"/>
          </a:p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673" dirty="0"/>
          </a:p>
          <a:p>
            <a:pPr marL="635000" lvl="1" indent="-153804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o"/>
            </a:pPr>
            <a:r>
              <a:rPr lang="en" sz="7288" dirty="0"/>
              <a:t>היו הרבה באגים תוך כדי בניית הקוד</a:t>
            </a:r>
            <a:r>
              <a:rPr lang="he-IL" sz="7288" dirty="0"/>
              <a:t>.</a:t>
            </a:r>
            <a:endParaRPr sz="7288" dirty="0"/>
          </a:p>
          <a:p>
            <a:pPr marL="91440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288" dirty="0"/>
          </a:p>
          <a:p>
            <a:pPr marL="635000" lvl="1" indent="-381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8812"/>
              <a:buNone/>
            </a:pPr>
            <a:endParaRPr sz="7288" dirty="0"/>
          </a:p>
          <a:p>
            <a:pPr marL="635000" lvl="1" indent="-153804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o"/>
            </a:pPr>
            <a:r>
              <a:rPr lang="en" sz="7288" dirty="0"/>
              <a:t>תוך כדי הפרויקט הבנו דברים חדשים שלא לקחנו בחשבון כשחילקנו זמן</a:t>
            </a:r>
            <a:r>
              <a:rPr lang="he-IL" sz="7288" dirty="0"/>
              <a:t>.</a:t>
            </a:r>
            <a:endParaRPr sz="7288" dirty="0"/>
          </a:p>
          <a:p>
            <a:pPr marL="91440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288" dirty="0"/>
          </a:p>
          <a:p>
            <a:pPr marL="91440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288" dirty="0"/>
          </a:p>
          <a:p>
            <a:pPr marL="635000" lvl="1" indent="-153804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o"/>
            </a:pPr>
            <a:r>
              <a:rPr lang="en" sz="7288" dirty="0"/>
              <a:t>לפעמים נתנו דד ליינים לא הגיוניים לדברים שלא הערכנו נכון</a:t>
            </a:r>
            <a:r>
              <a:rPr lang="he-IL" sz="7288" dirty="0"/>
              <a:t>.</a:t>
            </a:r>
            <a:r>
              <a:rPr lang="en" sz="7288" dirty="0"/>
              <a:t>  </a:t>
            </a:r>
            <a:endParaRPr sz="7288" dirty="0"/>
          </a:p>
          <a:p>
            <a:pPr marL="91440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288" dirty="0"/>
          </a:p>
          <a:p>
            <a:pPr marL="91440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288" dirty="0"/>
          </a:p>
          <a:p>
            <a:pPr marL="635000" lvl="1" indent="-153804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o"/>
            </a:pPr>
            <a:r>
              <a:rPr lang="en" sz="7288" dirty="0"/>
              <a:t>ולפעמים היה מאוד קשה לחבר את התוצר הסופי</a:t>
            </a:r>
            <a:r>
              <a:rPr lang="he-IL" sz="7288" dirty="0"/>
              <a:t>.</a:t>
            </a:r>
            <a:r>
              <a:rPr lang="en" sz="7288" dirty="0"/>
              <a:t> </a:t>
            </a:r>
            <a:endParaRPr sz="7288" dirty="0"/>
          </a:p>
          <a:p>
            <a:pPr marL="635000" lvl="1" indent="-381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56000"/>
              <a:buNone/>
            </a:pPr>
            <a:endParaRPr sz="3750" dirty="0"/>
          </a:p>
          <a:p>
            <a:pPr marL="635000" lvl="1" indent="-381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56000"/>
              <a:buNone/>
            </a:pPr>
            <a:endParaRPr sz="3750" dirty="0"/>
          </a:p>
          <a:p>
            <a:pPr marL="0" lvl="1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endParaRPr dirty="0"/>
          </a:p>
          <a:p>
            <a:pPr marL="635000" lvl="1" indent="-381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endParaRPr dirty="0"/>
          </a:p>
          <a:p>
            <a:pPr marL="635000" lvl="1" indent="-381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endParaRPr dirty="0"/>
          </a:p>
          <a:p>
            <a:pPr marL="596900" lvl="1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endParaRPr dirty="0"/>
          </a:p>
          <a:p>
            <a:pPr marL="635000" lvl="1" indent="-381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endParaRPr dirty="0"/>
          </a:p>
          <a:p>
            <a:pPr marL="463550" lvl="1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endParaRPr dirty="0"/>
          </a:p>
          <a:p>
            <a:pPr marL="463550" lvl="1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endParaRPr dirty="0"/>
          </a:p>
          <a:p>
            <a:pPr marL="463550" lvl="1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endParaRPr dirty="0"/>
          </a:p>
          <a:p>
            <a:pPr marL="463550" lvl="1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endParaRPr dirty="0"/>
          </a:p>
          <a:p>
            <a:pPr marL="463550" lvl="1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endParaRPr dirty="0"/>
          </a:p>
          <a:p>
            <a:pPr marL="463550" lvl="1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endParaRPr dirty="0"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79" y="2758955"/>
            <a:ext cx="2460525" cy="225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Tahoma"/>
              <a:buNone/>
            </a:pPr>
            <a:r>
              <a:rPr lang="en"/>
              <a:t>הצלחות</a:t>
            </a: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עם האתגרים חווינו גם המון הצלחות במהלך הפרויקט</a:t>
            </a:r>
            <a:r>
              <a:rPr lang="he-IL" sz="2000" dirty="0"/>
              <a:t>:</a:t>
            </a:r>
            <a:r>
              <a:rPr lang="en" sz="2000" dirty="0"/>
              <a:t> </a:t>
            </a:r>
            <a:endParaRPr sz="2000" dirty="0"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635000" lvl="1" indent="-152400" algn="r" rtl="1">
              <a:spcBef>
                <a:spcPts val="0"/>
              </a:spcBef>
              <a:spcAft>
                <a:spcPts val="0"/>
              </a:spcAft>
              <a:buSzPts val="1800"/>
              <a:buChar char="o"/>
            </a:pPr>
            <a:r>
              <a:rPr lang="en" sz="1800" dirty="0"/>
              <a:t>אחרי עבודה קשה סיימנו את הפרויקט!!!  </a:t>
            </a:r>
            <a:endParaRPr sz="1800" dirty="0"/>
          </a:p>
          <a:p>
            <a:pPr marL="635000" lvl="0" indent="-3810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635000" lvl="1" indent="-152400" algn="r" rtl="1">
              <a:spcBef>
                <a:spcPts val="0"/>
              </a:spcBef>
              <a:spcAft>
                <a:spcPts val="0"/>
              </a:spcAft>
              <a:buSzPts val="1800"/>
              <a:buChar char="o"/>
            </a:pPr>
            <a:r>
              <a:rPr lang="en" sz="1800" dirty="0"/>
              <a:t>הצלחנו לשלב את כל הרכיבים שרצינו</a:t>
            </a:r>
            <a:r>
              <a:rPr lang="he-IL" sz="1800" dirty="0"/>
              <a:t>.</a:t>
            </a:r>
            <a:endParaRPr sz="1800" dirty="0"/>
          </a:p>
          <a:p>
            <a:pPr marL="91440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635000" lvl="1" indent="-152400" algn="r" rtl="1">
              <a:spcBef>
                <a:spcPts val="0"/>
              </a:spcBef>
              <a:spcAft>
                <a:spcPts val="0"/>
              </a:spcAft>
              <a:buSzPts val="1800"/>
              <a:buChar char="o"/>
            </a:pPr>
            <a:r>
              <a:rPr lang="en" sz="1800" dirty="0"/>
              <a:t>למדנו המון ורכשנו ידע שיכול לעזור לנו בעתיד!</a:t>
            </a:r>
            <a:endParaRPr sz="1800" dirty="0"/>
          </a:p>
          <a:p>
            <a:pPr marL="91440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635000" lvl="1" indent="-152400" algn="r" rtl="1">
              <a:spcBef>
                <a:spcPts val="0"/>
              </a:spcBef>
              <a:spcAft>
                <a:spcPts val="0"/>
              </a:spcAft>
              <a:buSzPts val="1800"/>
              <a:buChar char="o"/>
            </a:pPr>
            <a:r>
              <a:rPr lang="en" sz="1800" dirty="0"/>
              <a:t>וחיזקנו את הקשר ביניינו</a:t>
            </a:r>
            <a:r>
              <a:rPr lang="he-IL" sz="1800" dirty="0"/>
              <a:t>.</a:t>
            </a:r>
            <a:endParaRPr sz="1800" dirty="0"/>
          </a:p>
          <a:p>
            <a:pPr marL="635000" lvl="0" indent="-38100" algn="r" rtl="1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00" y="1753238"/>
            <a:ext cx="3057700" cy="22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500"/>
              <a:buFont typeface="Tahoma"/>
              <a:buNone/>
            </a:pPr>
            <a:r>
              <a:rPr lang="en"/>
              <a:t>תודה רבה!</a:t>
            </a:r>
            <a:endParaRPr/>
          </a:p>
        </p:txBody>
      </p:sp>
      <p:sp>
        <p:nvSpPr>
          <p:cNvPr id="165" name="Google Shape;165;p2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Tahoma"/>
              <a:buNone/>
            </a:pPr>
            <a:r>
              <a:rPr lang="he-IL" dirty="0"/>
              <a:t>איך חשבנו על </a:t>
            </a:r>
            <a:r>
              <a:rPr lang="en-US" dirty="0"/>
              <a:t>ORBIT</a:t>
            </a:r>
            <a:endParaRPr dirty="0"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1006000" y="1268025"/>
            <a:ext cx="75093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e-IL" dirty="0"/>
              <a:t>כשחיפשנו פרוייקט לשנה השלישית של מגשימים גילינו </a:t>
            </a:r>
            <a:r>
              <a:rPr lang="he-IL" sz="1800" dirty="0"/>
              <a:t>שה</a:t>
            </a:r>
            <a:r>
              <a:rPr lang="en" sz="1800" dirty="0"/>
              <a:t>מידע שאנחנו שולחים בגלישה פשוטה באינטרנט, חושף הרבה פרטים עלינו</a:t>
            </a:r>
            <a:r>
              <a:rPr lang="he-IL" sz="1800" dirty="0"/>
              <a:t> ופוגע בפרטיות שלנו ברשת.</a:t>
            </a:r>
          </a:p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he-IL" sz="1800" dirty="0"/>
          </a:p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he-IL" dirty="0"/>
          </a:p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he-IL" dirty="0"/>
          </a:p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800" dirty="0"/>
              <a:t>בגלל צורך זה שמנו למטרה את פרוייקט ORBIT</a:t>
            </a:r>
            <a:endParaRPr lang="he-IL" sz="1800" dirty="0"/>
          </a:p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e-IL" dirty="0"/>
              <a:t>שמקנה למשתמש אנונימיות ופרטיות ברשת.</a:t>
            </a: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635" y="1981374"/>
            <a:ext cx="2949274" cy="205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Tahoma"/>
              <a:buNone/>
            </a:pPr>
            <a:r>
              <a:rPr lang="en"/>
              <a:t>תיאור הפרויקט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en" sz="2000" dirty="0"/>
              <a:t>רשת מחשבים המאפשרת גישה לאתרי אינטרנט וקבלת מידע באופן דיסקרטי אנונימי ומוצפן.</a:t>
            </a:r>
            <a:endParaRPr sz="2000" dirty="0"/>
          </a:p>
          <a:p>
            <a:pPr marL="0" lvl="0" indent="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lang="he-IL" sz="2000" dirty="0"/>
          </a:p>
          <a:p>
            <a:pPr marL="0" lvl="0" indent="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he-IL" sz="2000" dirty="0"/>
              <a:t>למשתמש יש בחירה בין מהירות הגלישה לבין כמות האבטחה. </a:t>
            </a:r>
            <a:endParaRPr sz="2000" dirty="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" y="1870218"/>
            <a:ext cx="1844993" cy="1858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F6DDB-4DB2-1B5B-3C70-C2A303FAF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מה עזר לנו כדי להגיע לפיתרון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97522-86F6-1A8E-2219-86DA4A8845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he-IL" dirty="0"/>
              <a:t>אחרי חקר מעמיק בגוגל הבנו שאנחנו הולכים לממש את הפרוייקט על בסיס רשת </a:t>
            </a:r>
            <a:r>
              <a:rPr lang="en-US" dirty="0"/>
              <a:t>TOR</a:t>
            </a:r>
            <a:r>
              <a:rPr lang="he-IL" dirty="0"/>
              <a:t> </a:t>
            </a:r>
          </a:p>
          <a:p>
            <a:pPr marL="139700" indent="0">
              <a:buNone/>
            </a:pPr>
            <a:endParaRPr lang="he-IL" dirty="0"/>
          </a:p>
          <a:p>
            <a:pPr marL="139700" indent="0">
              <a:buNone/>
            </a:pPr>
            <a:r>
              <a:rPr lang="he-IL" dirty="0"/>
              <a:t>רשת </a:t>
            </a:r>
            <a:r>
              <a:rPr lang="en-US" dirty="0"/>
              <a:t>Tor</a:t>
            </a:r>
            <a:r>
              <a:rPr lang="he-IL" dirty="0"/>
              <a:t> - ב</a:t>
            </a:r>
            <a:r>
              <a:rPr lang="he-IL" sz="1800" dirty="0"/>
              <a:t>דומה לדפדפן רגיל</a:t>
            </a:r>
            <a:r>
              <a:rPr lang="en-US" sz="1800" dirty="0"/>
              <a:t> </a:t>
            </a:r>
            <a:r>
              <a:rPr lang="he-IL" sz="1800" dirty="0"/>
              <a:t> (ממש כמו </a:t>
            </a:r>
            <a:r>
              <a:rPr lang="en-US" dirty="0"/>
              <a:t>chrome</a:t>
            </a:r>
            <a:r>
              <a:rPr lang="he-IL" sz="1800" dirty="0"/>
              <a:t>) בתוספת מנגנוני אבטחה והצפנה נוספים (שהוא עושה בהם שימום יחודי) למידע שעובר ברשת שמבטיחים למשתמש אנונימיות ואבטחה ברמה גבוהה.</a:t>
            </a:r>
          </a:p>
          <a:p>
            <a:pPr marL="139700" indent="0">
              <a:buNone/>
            </a:pPr>
            <a:endParaRPr lang="he-IL" dirty="0"/>
          </a:p>
          <a:p>
            <a:pPr marL="139700" indent="0">
              <a:buNone/>
            </a:pPr>
            <a:endParaRPr lang="he-IL" dirty="0"/>
          </a:p>
        </p:txBody>
      </p:sp>
      <p:pic>
        <p:nvPicPr>
          <p:cNvPr id="1028" name="Picture 4" descr="Google Chrome - Wikipedia">
            <a:extLst>
              <a:ext uri="{FF2B5EF4-FFF2-40B4-BE49-F238E27FC236}">
                <a16:creationId xmlns:a16="http://schemas.microsoft.com/office/drawing/2014/main" id="{E257FB43-6E14-70A7-4773-F5DBCE076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236" y="3104467"/>
            <a:ext cx="1765189" cy="176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153293"/>
            <a:ext cx="1796790" cy="17163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147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300"/>
              <a:buFont typeface="Tahoma"/>
              <a:buNone/>
            </a:pPr>
            <a:r>
              <a:rPr lang="en" dirty="0"/>
              <a:t>מה יש בקוד?</a:t>
            </a:r>
            <a:endParaRPr dirty="0"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593800" y="1146801"/>
            <a:ext cx="7886700" cy="35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כדי להבין מה יש בקוד צריך להבין איך באמת בונים רשת TOR</a:t>
            </a:r>
            <a:r>
              <a:rPr lang="he-IL" sz="2000" dirty="0"/>
              <a:t>?</a:t>
            </a:r>
          </a:p>
          <a:p>
            <a:pPr marL="457200" lvl="0" indent="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  <a:p>
            <a:pPr marL="457200" lvl="0" indent="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אז </a:t>
            </a:r>
            <a:r>
              <a:rPr lang="he-IL" sz="2000" dirty="0"/>
              <a:t>חקרנו מה מייחד רשת </a:t>
            </a:r>
            <a:r>
              <a:rPr lang="en-US" sz="2000" dirty="0"/>
              <a:t>TOR</a:t>
            </a:r>
            <a:r>
              <a:rPr lang="he-IL" sz="2000" dirty="0"/>
              <a:t> משאר הרשתות</a:t>
            </a:r>
            <a:r>
              <a:rPr lang="en-US" sz="2000" dirty="0"/>
              <a:t>,</a:t>
            </a:r>
            <a:r>
              <a:rPr lang="he-IL" sz="2000" dirty="0"/>
              <a:t> ותוך כדי המחקר הבנו איך רשת </a:t>
            </a:r>
            <a:r>
              <a:rPr lang="en-US" sz="2000" dirty="0"/>
              <a:t>TOR</a:t>
            </a:r>
            <a:r>
              <a:rPr lang="he-IL" sz="2000" dirty="0"/>
              <a:t> שומרת על פרטיות ואבטחה כשגולשים ברשת.</a:t>
            </a:r>
            <a:endParaRPr sz="2000" dirty="0"/>
          </a:p>
          <a:p>
            <a:pPr marL="457200" lvl="0" indent="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dirty="0"/>
          </a:p>
          <a:p>
            <a:pPr marL="0" lvl="0" indent="0" algn="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dirty="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512" y="2791740"/>
            <a:ext cx="2728976" cy="16659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151B11-22C5-B616-6424-DEFB16E55F55}"/>
              </a:ext>
            </a:extLst>
          </p:cNvPr>
          <p:cNvSpPr txBox="1"/>
          <p:nvPr/>
        </p:nvSpPr>
        <p:spPr>
          <a:xfrm>
            <a:off x="3654555" y="4436904"/>
            <a:ext cx="176519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The Onion Routing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</a:pPr>
            <a:r>
              <a:rPr lang="he-IL" dirty="0"/>
              <a:t> איך בונים את </a:t>
            </a:r>
            <a:r>
              <a:rPr lang="en-US" dirty="0"/>
              <a:t>ORBIT</a:t>
            </a:r>
            <a:endParaRPr dirty="0"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628650" y="1268016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2286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</a:pPr>
            <a:r>
              <a:rPr lang="he-IL" dirty="0"/>
              <a:t>כדי לבנות את </a:t>
            </a:r>
            <a:r>
              <a:rPr lang="en-US" dirty="0"/>
              <a:t>orbit</a:t>
            </a:r>
            <a:r>
              <a:rPr lang="he-IL" dirty="0"/>
              <a:t> הגדרנו 3 תכונות בסיסיות  כדי להבטיח פרטיות ואבטחה.</a:t>
            </a:r>
          </a:p>
          <a:p>
            <a:pPr marL="457200" lvl="0" indent="-2286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</a:pPr>
            <a:endParaRPr dirty="0"/>
          </a:p>
          <a:p>
            <a:pPr marL="914400" lvl="1" indent="-3429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en" sz="1800" dirty="0"/>
              <a:t>יצירת צמתים על פי בקשת לקוח</a:t>
            </a:r>
            <a:endParaRPr sz="1800" dirty="0"/>
          </a:p>
          <a:p>
            <a:pPr marL="914400" lvl="0" indent="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  <a:p>
            <a:pPr marL="914400" lvl="1" indent="-3429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en" sz="1800" dirty="0"/>
              <a:t>תקשורת בסיסית בין צמתים </a:t>
            </a:r>
            <a:endParaRPr sz="1800" dirty="0"/>
          </a:p>
          <a:p>
            <a:pPr marL="914400" lvl="0" indent="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  <a:p>
            <a:pPr marL="914400" lvl="1" indent="-3429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en" sz="1800" dirty="0"/>
              <a:t>יצירת הצפנות ברשת ושילובם</a:t>
            </a:r>
            <a:endParaRPr sz="1800" dirty="0"/>
          </a:p>
          <a:p>
            <a:pPr marL="596900" lvl="1" indent="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pic>
        <p:nvPicPr>
          <p:cNvPr id="1026" name="Picture 2" descr="הגדרות של פרטיות ואבטחה ב-Chrome – מרכז הבטיחות של Google">
            <a:extLst>
              <a:ext uri="{FF2B5EF4-FFF2-40B4-BE49-F238E27FC236}">
                <a16:creationId xmlns:a16="http://schemas.microsoft.com/office/drawing/2014/main" id="{EB4BEC98-62D4-45EF-5AB0-A81A522AD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11" y="1581492"/>
            <a:ext cx="3534454" cy="356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</a:pPr>
            <a:r>
              <a:rPr lang="en" dirty="0"/>
              <a:t>תקשורת בסיסית בין צמתים </a:t>
            </a:r>
            <a:br>
              <a:rPr lang="en" dirty="0"/>
            </a:br>
            <a:endParaRPr dirty="0"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655975" y="940044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1150" algn="r" rtl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o"/>
            </a:pPr>
            <a:r>
              <a:rPr lang="en" sz="2000" dirty="0"/>
              <a:t>פרוטוקול זה שפה כלשהי מוסכמת </a:t>
            </a:r>
            <a:r>
              <a:rPr lang="he-IL" sz="2000" dirty="0"/>
              <a:t>שעוזרת ל2 צדדים לתקשר ברשת. </a:t>
            </a:r>
          </a:p>
          <a:p>
            <a:pPr marL="457200" lvl="0" indent="-311150" algn="r" rtl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o"/>
            </a:pPr>
            <a:r>
              <a:rPr lang="en" sz="2000" dirty="0"/>
              <a:t>כדי לתקשר באינטרנט יש צורך בפרוטוקולים המאפשרים העברת מידע בצורה מסודרת. בתמונה ניתן לראות המחשה לרעיון הזה</a:t>
            </a:r>
            <a:r>
              <a:rPr lang="he-IL" sz="2000" dirty="0"/>
              <a:t>.</a:t>
            </a:r>
          </a:p>
          <a:p>
            <a:pPr marL="457200" lvl="0" indent="-31115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o"/>
            </a:pPr>
            <a:endParaRPr lang="he-IL" sz="2000" dirty="0"/>
          </a:p>
          <a:p>
            <a:pPr marL="14605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he-IL" sz="2000" u="sng" dirty="0"/>
              <a:t>בעיקרון זה אנחנו הופכים את </a:t>
            </a:r>
            <a:r>
              <a:rPr lang="en-US" sz="2000" u="sng" dirty="0"/>
              <a:t>orbit</a:t>
            </a:r>
            <a:r>
              <a:rPr lang="he-IL" sz="2000" u="sng" dirty="0"/>
              <a:t> לרשת.</a:t>
            </a:r>
            <a:endParaRPr u="sng" dirty="0"/>
          </a:p>
        </p:txBody>
      </p:sp>
      <p:pic>
        <p:nvPicPr>
          <p:cNvPr id="2050" name="Picture 2" descr="Two People Talking Vectors - Download ...">
            <a:extLst>
              <a:ext uri="{FF2B5EF4-FFF2-40B4-BE49-F238E27FC236}">
                <a16:creationId xmlns:a16="http://schemas.microsoft.com/office/drawing/2014/main" id="{CC97AEA2-0851-FDED-35BF-72C7E1020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914" y="2409472"/>
            <a:ext cx="20859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</a:pPr>
            <a:r>
              <a:rPr lang="en" dirty="0"/>
              <a:t>יצירת צמתים על פי בקשת לקוח</a:t>
            </a:r>
            <a:br>
              <a:rPr lang="en" dirty="0"/>
            </a:br>
            <a:endParaRPr dirty="0"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אנחנו משתמשים בכלי הנקרא D</a:t>
            </a:r>
            <a:r>
              <a:rPr lang="en-US" sz="2000" dirty="0" err="1"/>
              <a:t>ocker</a:t>
            </a:r>
            <a:r>
              <a:rPr lang="en-US" sz="2000" dirty="0"/>
              <a:t> Desktop</a:t>
            </a:r>
            <a:r>
              <a:rPr lang="en" sz="2000" dirty="0"/>
              <a:t> </a:t>
            </a:r>
            <a:r>
              <a:rPr lang="he-IL" sz="2000" dirty="0"/>
              <a:t> שלוקח את הקוד שאנחנו רושמים ומסמלץ הרצה שלו על מחשבים אחרים.</a:t>
            </a:r>
            <a:endParaRPr sz="2000" dirty="0"/>
          </a:p>
          <a:p>
            <a:pPr marL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כל צומת ברשת ה-TOR שלנו מהווה מחשב </a:t>
            </a:r>
            <a:endParaRPr lang="he-IL" sz="2000" dirty="0"/>
          </a:p>
          <a:p>
            <a:pPr marL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כזה שרץ על בDocker</a:t>
            </a:r>
            <a:r>
              <a:rPr lang="he-IL" sz="2000" dirty="0"/>
              <a:t> </a:t>
            </a:r>
            <a:r>
              <a:rPr lang="en" sz="2000" dirty="0"/>
              <a:t>ואחראי על העברת מידע,</a:t>
            </a:r>
            <a:endParaRPr sz="2000" dirty="0"/>
          </a:p>
          <a:p>
            <a:pPr marL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הצפנתו ופענוחו בהתאם לסטטוס התקשורת.</a:t>
            </a:r>
            <a:endParaRPr lang="he-IL" sz="2000" dirty="0"/>
          </a:p>
          <a:p>
            <a:pPr marL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e-IL" sz="2000" dirty="0"/>
          </a:p>
          <a:p>
            <a:pPr marL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000" u="sng" dirty="0"/>
              <a:t>בעיקרון זה אנחנו בעצם בונים את הפרטיות של </a:t>
            </a:r>
            <a:r>
              <a:rPr lang="en-US" sz="2000" u="sng" dirty="0"/>
              <a:t>orbit</a:t>
            </a:r>
            <a:r>
              <a:rPr lang="he-IL" sz="2000" u="sng" dirty="0"/>
              <a:t>.</a:t>
            </a:r>
            <a:endParaRPr sz="2000" u="sng" dirty="0"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224" y="2181025"/>
            <a:ext cx="1916599" cy="163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A909-ADCF-BBCF-8EA6-4EB2B929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מה זאת הצפנה?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6A6A0-C5FC-AF89-D84D-E1E12B950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800" b="1" dirty="0"/>
              <a:t>הצפנה -</a:t>
            </a:r>
            <a:r>
              <a:rPr lang="he-IL" sz="1800" dirty="0"/>
              <a:t> היא שיטה להפיכת מידע לקריא רק למי שמורשה לראות אותו, על ידי שינויו לקוד סודי.</a:t>
            </a:r>
          </a:p>
          <a:p>
            <a:r>
              <a:rPr lang="he-IL" b="1" dirty="0"/>
              <a:t>צופן קיסר – </a:t>
            </a:r>
            <a:r>
              <a:rPr lang="he-IL" dirty="0"/>
              <a:t>צופן בו כל האותיות זזות </a:t>
            </a:r>
            <a:r>
              <a:rPr lang="en-US" dirty="0"/>
              <a:t>n</a:t>
            </a:r>
            <a:r>
              <a:rPr lang="he-IL" dirty="0"/>
              <a:t> מקומות קדימה במקרה הקלאסי </a:t>
            </a:r>
            <a:r>
              <a:rPr lang="en-US" dirty="0"/>
              <a:t>n = 3</a:t>
            </a:r>
            <a:r>
              <a:rPr lang="he-IL" dirty="0"/>
              <a:t>.</a:t>
            </a:r>
            <a:endParaRPr lang="he-IL" b="1" dirty="0"/>
          </a:p>
          <a:p>
            <a:endParaRPr lang="he-IL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0508C27-2013-74C2-C289-502CFB65D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796803"/>
              </p:ext>
            </p:extLst>
          </p:nvPr>
        </p:nvGraphicFramePr>
        <p:xfrm>
          <a:off x="3140019" y="2832440"/>
          <a:ext cx="5796499" cy="9144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893905">
                  <a:extLst>
                    <a:ext uri="{9D8B030D-6E8A-4147-A177-3AD203B41FA5}">
                      <a16:colId xmlns:a16="http://schemas.microsoft.com/office/drawing/2014/main" val="1996148510"/>
                    </a:ext>
                  </a:extLst>
                </a:gridCol>
                <a:gridCol w="2902594">
                  <a:extLst>
                    <a:ext uri="{9D8B030D-6E8A-4147-A177-3AD203B41FA5}">
                      <a16:colId xmlns:a16="http://schemas.microsoft.com/office/drawing/2014/main" val="41424285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מידע מוצפן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מידע רגיל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334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Kl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Hi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568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1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Ruelw</a:t>
                      </a:r>
                      <a:r>
                        <a:rPr lang="en-US" dirty="0"/>
                        <a:t> lv </a:t>
                      </a:r>
                      <a:r>
                        <a:rPr lang="en-US" dirty="0" err="1"/>
                        <a:t>Oldp&amp;Jdyulho’v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surmhfw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Orbit is </a:t>
                      </a:r>
                      <a:r>
                        <a:rPr lang="en-US" dirty="0" err="1"/>
                        <a:t>Liam&amp;Gavriel’s</a:t>
                      </a:r>
                      <a:r>
                        <a:rPr lang="en-US" dirty="0"/>
                        <a:t>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474318"/>
                  </a:ext>
                </a:extLst>
              </a:tr>
            </a:tbl>
          </a:graphicData>
        </a:graphic>
      </p:graphicFrame>
      <p:pic>
        <p:nvPicPr>
          <p:cNvPr id="9" name="Picture 8" descr="A circle with letters and numbers&#10;&#10;AI-generated content may be incorrect.">
            <a:extLst>
              <a:ext uri="{FF2B5EF4-FFF2-40B4-BE49-F238E27FC236}">
                <a16:creationId xmlns:a16="http://schemas.microsoft.com/office/drawing/2014/main" id="{ADAAE654-4855-20CE-5A87-400A6592F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82" y="1990725"/>
            <a:ext cx="28860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791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709</Words>
  <Application>Microsoft Office PowerPoint</Application>
  <PresentationFormat>On-screen Show (16:9)</PresentationFormat>
  <Paragraphs>116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Tahoma</vt:lpstr>
      <vt:lpstr>Simple Light</vt:lpstr>
      <vt:lpstr>.</vt:lpstr>
      <vt:lpstr>איך חשבנו על ORBIT</vt:lpstr>
      <vt:lpstr>תיאור הפרויקט</vt:lpstr>
      <vt:lpstr>מה עזר לנו כדי להגיע לפיתרון</vt:lpstr>
      <vt:lpstr>מה יש בקוד?</vt:lpstr>
      <vt:lpstr> איך בונים את ORBIT</vt:lpstr>
      <vt:lpstr>תקשורת בסיסית בין צמתים  </vt:lpstr>
      <vt:lpstr>יצירת צמתים על פי בקשת לקוח </vt:lpstr>
      <vt:lpstr>מה זאת הצפנה?</vt:lpstr>
      <vt:lpstr>יצירת הצפנות ברשת ושילובם </vt:lpstr>
      <vt:lpstr>פיצ'רים שהוספנו  </vt:lpstr>
      <vt:lpstr>תהליך עבודה</vt:lpstr>
      <vt:lpstr>עבודה בזוגות</vt:lpstr>
      <vt:lpstr>אתגרים וקשיים </vt:lpstr>
      <vt:lpstr>הצלחות</vt:lpstr>
      <vt:lpstr>DEMO</vt:lpstr>
      <vt:lpstr>תודה רבה!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ליאו פיזיפיזי</dc:creator>
  <cp:lastModifiedBy>ליאם מאיר</cp:lastModifiedBy>
  <cp:revision>12</cp:revision>
  <dcterms:modified xsi:type="dcterms:W3CDTF">2025-03-30T16:02:26Z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2025-03-29T15:37:51Z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02567295-b83b-4c17-b8b6-955c7be510b6</vt:lpwstr>
  </property>
  <property fmtid="{D5CDD505-2E9C-101B-9397-08002B2CF9AE}" pid="7" name="MSIP_Label_defa4170-0d19-0005-0004-bc88714345d2_ActionId">
    <vt:lpwstr>6eef9bdf-4d74-4cd9-9956-788d23462b7c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