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81" r:id="rId3"/>
    <p:sldId id="257" r:id="rId4"/>
    <p:sldId id="284" r:id="rId5"/>
    <p:sldId id="282" r:id="rId6"/>
    <p:sldId id="269" r:id="rId7"/>
    <p:sldId id="283" r:id="rId8"/>
    <p:sldId id="285" r:id="rId9"/>
    <p:sldId id="286" r:id="rId10"/>
    <p:sldId id="287" r:id="rId11"/>
    <p:sldId id="298" r:id="rId12"/>
    <p:sldId id="288" r:id="rId13"/>
    <p:sldId id="289" r:id="rId14"/>
    <p:sldId id="290" r:id="rId15"/>
    <p:sldId id="299" r:id="rId16"/>
    <p:sldId id="291" r:id="rId17"/>
    <p:sldId id="292" r:id="rId18"/>
    <p:sldId id="300" r:id="rId19"/>
    <p:sldId id="294" r:id="rId20"/>
    <p:sldId id="295" r:id="rId21"/>
    <p:sldId id="293" r:id="rId22"/>
    <p:sldId id="296" r:id="rId23"/>
    <p:sldId id="297" r:id="rId24"/>
    <p:sldId id="301" r:id="rId25"/>
    <p:sldId id="324" r:id="rId26"/>
    <p:sldId id="305" r:id="rId27"/>
    <p:sldId id="302" r:id="rId28"/>
    <p:sldId id="303" r:id="rId29"/>
    <p:sldId id="304" r:id="rId30"/>
    <p:sldId id="306" r:id="rId31"/>
    <p:sldId id="307" r:id="rId32"/>
    <p:sldId id="308" r:id="rId33"/>
    <p:sldId id="309" r:id="rId34"/>
    <p:sldId id="314" r:id="rId35"/>
    <p:sldId id="310" r:id="rId36"/>
    <p:sldId id="311" r:id="rId37"/>
    <p:sldId id="312" r:id="rId38"/>
    <p:sldId id="313" r:id="rId39"/>
    <p:sldId id="315" r:id="rId40"/>
    <p:sldId id="316" r:id="rId41"/>
    <p:sldId id="319" r:id="rId42"/>
    <p:sldId id="317" r:id="rId43"/>
    <p:sldId id="318" r:id="rId44"/>
    <p:sldId id="320" r:id="rId45"/>
    <p:sldId id="321" r:id="rId46"/>
    <p:sldId id="322" r:id="rId47"/>
    <p:sldId id="323" r:id="rId48"/>
    <p:sldId id="325" r:id="rId49"/>
    <p:sldId id="326" r:id="rId50"/>
    <p:sldId id="328" r:id="rId51"/>
    <p:sldId id="327" r:id="rId52"/>
    <p:sldId id="329" r:id="rId53"/>
    <p:sldId id="330" r:id="rId54"/>
    <p:sldId id="331" r:id="rId55"/>
    <p:sldId id="332" r:id="rId56"/>
    <p:sldId id="333" r:id="rId57"/>
  </p:sldIdLst>
  <p:sldSz cx="9144000" cy="5143500" type="screen16x9"/>
  <p:notesSz cx="6797675" cy="9926638"/>
  <p:custDataLst>
    <p:tags r:id="rId59"/>
  </p:custDataLst>
  <p:defaultTextStyle>
    <a:defPPr>
      <a:defRPr lang="fr-FR"/>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59"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
          <p15:clr>
            <a:srgbClr val="A4A3A4"/>
          </p15:clr>
        </p15:guide>
        <p15:guide id="2" pos="6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B723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1" autoAdjust="0"/>
    <p:restoredTop sz="94660"/>
  </p:normalViewPr>
  <p:slideViewPr>
    <p:cSldViewPr>
      <p:cViewPr varScale="1">
        <p:scale>
          <a:sx n="104" d="100"/>
          <a:sy n="104" d="100"/>
        </p:scale>
        <p:origin x="86" y="206"/>
      </p:cViewPr>
      <p:guideLst>
        <p:guide orient="horz" pos="327"/>
        <p:guide pos="612"/>
      </p:guideLst>
    </p:cSldViewPr>
  </p:slideViewPr>
  <p:notesTextViewPr>
    <p:cViewPr>
      <p:scale>
        <a:sx n="100" d="100"/>
        <a:sy n="100" d="100"/>
      </p:scale>
      <p:origin x="0" y="0"/>
    </p:cViewPr>
  </p:notesTextViewPr>
  <p:notesViewPr>
    <p:cSldViewPr showGuides="1">
      <p:cViewPr varScale="1">
        <p:scale>
          <a:sx n="85" d="100"/>
          <a:sy n="85" d="100"/>
        </p:scale>
        <p:origin x="-3786" y="-96"/>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A939FD-4DFD-488B-B89E-7655F919DC4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fr-FR"/>
        </a:p>
      </dgm:t>
    </dgm:pt>
    <dgm:pt modelId="{A88C49C1-E872-4DC8-B41A-1572350F5820}">
      <dgm:prSet phldrT="[Texte]"/>
      <dgm:spPr/>
      <dgm:t>
        <a:bodyPr/>
        <a:lstStyle/>
        <a:p>
          <a:r>
            <a:rPr lang="en-US" noProof="0" dirty="0" smtClean="0"/>
            <a:t>Basics in electronics</a:t>
          </a:r>
          <a:endParaRPr lang="en-US" noProof="0" dirty="0"/>
        </a:p>
      </dgm:t>
    </dgm:pt>
    <dgm:pt modelId="{30C63DF3-2E61-478B-BFC6-5789C9B16F0A}" type="parTrans" cxnId="{BF8F6CEE-0604-44F6-8F93-30A6D264E4F0}">
      <dgm:prSet/>
      <dgm:spPr/>
      <dgm:t>
        <a:bodyPr/>
        <a:lstStyle/>
        <a:p>
          <a:endParaRPr lang="fr-FR"/>
        </a:p>
      </dgm:t>
    </dgm:pt>
    <dgm:pt modelId="{7E5D9008-22D3-49E8-B9C5-A380CE2BC478}" type="sibTrans" cxnId="{BF8F6CEE-0604-44F6-8F93-30A6D264E4F0}">
      <dgm:prSet/>
      <dgm:spPr/>
      <dgm:t>
        <a:bodyPr/>
        <a:lstStyle/>
        <a:p>
          <a:endParaRPr lang="fr-FR"/>
        </a:p>
      </dgm:t>
    </dgm:pt>
    <dgm:pt modelId="{0520754A-1B12-40EA-A3A2-5F9300F904AF}">
      <dgm:prSet phldrT="[Texte]"/>
      <dgm:spPr/>
      <dgm:t>
        <a:bodyPr/>
        <a:lstStyle/>
        <a:p>
          <a:r>
            <a:rPr lang="en-US" noProof="0" dirty="0" smtClean="0"/>
            <a:t>1 bipolar transistor amplifier</a:t>
          </a:r>
          <a:endParaRPr lang="en-US" noProof="0" dirty="0"/>
        </a:p>
      </dgm:t>
    </dgm:pt>
    <dgm:pt modelId="{D50C9B7A-BD97-4B0E-800E-86FE2BE27942}" type="parTrans" cxnId="{B5D567CE-6851-48EE-9DAA-A12F0E2C4C9E}">
      <dgm:prSet/>
      <dgm:spPr/>
      <dgm:t>
        <a:bodyPr/>
        <a:lstStyle/>
        <a:p>
          <a:endParaRPr lang="fr-FR"/>
        </a:p>
      </dgm:t>
    </dgm:pt>
    <dgm:pt modelId="{4F96654B-7E1F-4862-845A-7FAE91F4A34A}" type="sibTrans" cxnId="{B5D567CE-6851-48EE-9DAA-A12F0E2C4C9E}">
      <dgm:prSet/>
      <dgm:spPr/>
      <dgm:t>
        <a:bodyPr/>
        <a:lstStyle/>
        <a:p>
          <a:endParaRPr lang="fr-FR"/>
        </a:p>
      </dgm:t>
    </dgm:pt>
    <dgm:pt modelId="{7F4C9E14-9B34-47BD-B706-528B073C1E21}">
      <dgm:prSet phldrT="[Texte]"/>
      <dgm:spPr/>
      <dgm:t>
        <a:bodyPr/>
        <a:lstStyle/>
        <a:p>
          <a:r>
            <a:rPr lang="en-US" noProof="0" dirty="0" smtClean="0"/>
            <a:t>Multi-stage amplifier</a:t>
          </a:r>
          <a:endParaRPr lang="en-US" noProof="0" dirty="0"/>
        </a:p>
      </dgm:t>
    </dgm:pt>
    <dgm:pt modelId="{21E40042-926F-4F58-A0F1-24F354E9F03F}" type="parTrans" cxnId="{D0961081-5FD7-4017-B145-EE6D58E1B527}">
      <dgm:prSet/>
      <dgm:spPr/>
      <dgm:t>
        <a:bodyPr/>
        <a:lstStyle/>
        <a:p>
          <a:endParaRPr lang="fr-FR"/>
        </a:p>
      </dgm:t>
    </dgm:pt>
    <dgm:pt modelId="{77A89243-B692-44B4-A067-B0276A5936D2}" type="sibTrans" cxnId="{D0961081-5FD7-4017-B145-EE6D58E1B527}">
      <dgm:prSet/>
      <dgm:spPr/>
      <dgm:t>
        <a:bodyPr/>
        <a:lstStyle/>
        <a:p>
          <a:endParaRPr lang="fr-FR"/>
        </a:p>
      </dgm:t>
    </dgm:pt>
    <dgm:pt modelId="{9476C7FF-7ECA-4D50-897C-76FDDA41D06B}">
      <dgm:prSet phldrT="[Texte]"/>
      <dgm:spPr/>
      <dgm:t>
        <a:bodyPr/>
        <a:lstStyle/>
        <a:p>
          <a:r>
            <a:rPr lang="en-US" noProof="0" dirty="0" smtClean="0"/>
            <a:t>Frequency response of amplifiers</a:t>
          </a:r>
          <a:endParaRPr lang="en-US" noProof="0" dirty="0"/>
        </a:p>
      </dgm:t>
    </dgm:pt>
    <dgm:pt modelId="{3DEDE0D4-3829-4551-8ED0-9DB268F5E5BA}" type="parTrans" cxnId="{B6103C4E-AB91-416B-AE14-62857A5C7DFA}">
      <dgm:prSet/>
      <dgm:spPr/>
      <dgm:t>
        <a:bodyPr/>
        <a:lstStyle/>
        <a:p>
          <a:endParaRPr lang="fr-FR"/>
        </a:p>
      </dgm:t>
    </dgm:pt>
    <dgm:pt modelId="{C2E4D53A-A16C-4BC0-8095-AC477368E281}" type="sibTrans" cxnId="{B6103C4E-AB91-416B-AE14-62857A5C7DFA}">
      <dgm:prSet/>
      <dgm:spPr/>
      <dgm:t>
        <a:bodyPr/>
        <a:lstStyle/>
        <a:p>
          <a:endParaRPr lang="fr-FR"/>
        </a:p>
      </dgm:t>
    </dgm:pt>
    <dgm:pt modelId="{57576B22-4B33-4B20-8885-EF4E019023F8}">
      <dgm:prSet phldrT="[Texte]"/>
      <dgm:spPr/>
      <dgm:t>
        <a:bodyPr/>
        <a:lstStyle/>
        <a:p>
          <a:r>
            <a:rPr lang="en-US" noProof="0" dirty="0" smtClean="0"/>
            <a:t>CAD Tool</a:t>
          </a:r>
          <a:endParaRPr lang="en-US" noProof="0" dirty="0"/>
        </a:p>
      </dgm:t>
    </dgm:pt>
    <dgm:pt modelId="{8013005F-C755-4CA1-B2A1-7F96C9DAE2FF}" type="parTrans" cxnId="{B82B71D7-ADA2-4C1C-80E1-6B93AC2291A2}">
      <dgm:prSet/>
      <dgm:spPr/>
      <dgm:t>
        <a:bodyPr/>
        <a:lstStyle/>
        <a:p>
          <a:endParaRPr lang="fr-FR"/>
        </a:p>
      </dgm:t>
    </dgm:pt>
    <dgm:pt modelId="{CCE71488-F74F-4165-BE7A-A4AAF4AE2426}" type="sibTrans" cxnId="{B82B71D7-ADA2-4C1C-80E1-6B93AC2291A2}">
      <dgm:prSet/>
      <dgm:spPr/>
      <dgm:t>
        <a:bodyPr/>
        <a:lstStyle/>
        <a:p>
          <a:endParaRPr lang="fr-FR"/>
        </a:p>
      </dgm:t>
    </dgm:pt>
    <dgm:pt modelId="{9C420049-2FD5-4435-BC8F-DA7117A07E6B}">
      <dgm:prSet phldrT="[Texte]"/>
      <dgm:spPr/>
      <dgm:t>
        <a:bodyPr/>
        <a:lstStyle/>
        <a:p>
          <a:r>
            <a:rPr lang="fr-FR" dirty="0" smtClean="0"/>
            <a:t>Power stages</a:t>
          </a:r>
          <a:endParaRPr lang="fr-FR" dirty="0"/>
        </a:p>
      </dgm:t>
    </dgm:pt>
    <dgm:pt modelId="{6E1DBAB4-D630-4464-B18A-3FAB2B2767A8}" type="parTrans" cxnId="{0033DB62-0E38-44A0-B008-4DC925B0BC96}">
      <dgm:prSet/>
      <dgm:spPr/>
      <dgm:t>
        <a:bodyPr/>
        <a:lstStyle/>
        <a:p>
          <a:endParaRPr lang="fr-FR"/>
        </a:p>
      </dgm:t>
    </dgm:pt>
    <dgm:pt modelId="{AADAD986-7321-496F-A93F-C6F882914155}" type="sibTrans" cxnId="{0033DB62-0E38-44A0-B008-4DC925B0BC96}">
      <dgm:prSet/>
      <dgm:spPr/>
      <dgm:t>
        <a:bodyPr/>
        <a:lstStyle/>
        <a:p>
          <a:endParaRPr lang="fr-FR"/>
        </a:p>
      </dgm:t>
    </dgm:pt>
    <dgm:pt modelId="{85A2BA18-CB75-41CE-8046-969DD68277F3}" type="pres">
      <dgm:prSet presAssocID="{33A939FD-4DFD-488B-B89E-7655F919DC49}" presName="diagram" presStyleCnt="0">
        <dgm:presLayoutVars>
          <dgm:dir/>
          <dgm:resizeHandles val="exact"/>
        </dgm:presLayoutVars>
      </dgm:prSet>
      <dgm:spPr/>
      <dgm:t>
        <a:bodyPr/>
        <a:lstStyle/>
        <a:p>
          <a:endParaRPr lang="fr-FR"/>
        </a:p>
      </dgm:t>
    </dgm:pt>
    <dgm:pt modelId="{65B5A284-64D8-4573-A0A9-7F7DD38FDA71}" type="pres">
      <dgm:prSet presAssocID="{A88C49C1-E872-4DC8-B41A-1572350F5820}" presName="node" presStyleLbl="node1" presStyleIdx="0" presStyleCnt="6">
        <dgm:presLayoutVars>
          <dgm:bulletEnabled val="1"/>
        </dgm:presLayoutVars>
      </dgm:prSet>
      <dgm:spPr/>
      <dgm:t>
        <a:bodyPr/>
        <a:lstStyle/>
        <a:p>
          <a:endParaRPr lang="fr-FR"/>
        </a:p>
      </dgm:t>
    </dgm:pt>
    <dgm:pt modelId="{4DCC1010-B85D-4482-B3C4-AD80D711928E}" type="pres">
      <dgm:prSet presAssocID="{7E5D9008-22D3-49E8-B9C5-A380CE2BC478}" presName="sibTrans" presStyleCnt="0"/>
      <dgm:spPr/>
    </dgm:pt>
    <dgm:pt modelId="{AF002590-BAFD-48A2-ACBC-09408892E483}" type="pres">
      <dgm:prSet presAssocID="{0520754A-1B12-40EA-A3A2-5F9300F904AF}" presName="node" presStyleLbl="node1" presStyleIdx="1" presStyleCnt="6">
        <dgm:presLayoutVars>
          <dgm:bulletEnabled val="1"/>
        </dgm:presLayoutVars>
      </dgm:prSet>
      <dgm:spPr/>
      <dgm:t>
        <a:bodyPr/>
        <a:lstStyle/>
        <a:p>
          <a:endParaRPr lang="fr-FR"/>
        </a:p>
      </dgm:t>
    </dgm:pt>
    <dgm:pt modelId="{B2F2974F-EE42-4BC5-9730-7E1BB6CE2229}" type="pres">
      <dgm:prSet presAssocID="{4F96654B-7E1F-4862-845A-7FAE91F4A34A}" presName="sibTrans" presStyleCnt="0"/>
      <dgm:spPr/>
    </dgm:pt>
    <dgm:pt modelId="{8EBA6724-5DCF-4F4B-B1FC-C1A5BD77C718}" type="pres">
      <dgm:prSet presAssocID="{7F4C9E14-9B34-47BD-B706-528B073C1E21}" presName="node" presStyleLbl="node1" presStyleIdx="2" presStyleCnt="6">
        <dgm:presLayoutVars>
          <dgm:bulletEnabled val="1"/>
        </dgm:presLayoutVars>
      </dgm:prSet>
      <dgm:spPr/>
      <dgm:t>
        <a:bodyPr/>
        <a:lstStyle/>
        <a:p>
          <a:endParaRPr lang="fr-FR"/>
        </a:p>
      </dgm:t>
    </dgm:pt>
    <dgm:pt modelId="{25BD223C-A337-4508-8E88-E3CA28B3A21B}" type="pres">
      <dgm:prSet presAssocID="{77A89243-B692-44B4-A067-B0276A5936D2}" presName="sibTrans" presStyleCnt="0"/>
      <dgm:spPr/>
    </dgm:pt>
    <dgm:pt modelId="{C8711C05-C96A-4C8C-AF92-911106C79915}" type="pres">
      <dgm:prSet presAssocID="{9476C7FF-7ECA-4D50-897C-76FDDA41D06B}" presName="node" presStyleLbl="node1" presStyleIdx="3" presStyleCnt="6">
        <dgm:presLayoutVars>
          <dgm:bulletEnabled val="1"/>
        </dgm:presLayoutVars>
      </dgm:prSet>
      <dgm:spPr/>
      <dgm:t>
        <a:bodyPr/>
        <a:lstStyle/>
        <a:p>
          <a:endParaRPr lang="fr-FR"/>
        </a:p>
      </dgm:t>
    </dgm:pt>
    <dgm:pt modelId="{AB9579A9-8954-4B1E-9100-2ED8042FB16A}" type="pres">
      <dgm:prSet presAssocID="{C2E4D53A-A16C-4BC0-8095-AC477368E281}" presName="sibTrans" presStyleCnt="0"/>
      <dgm:spPr/>
    </dgm:pt>
    <dgm:pt modelId="{7F5D7D25-BEBA-40BC-BA3E-9E44F0BB5972}" type="pres">
      <dgm:prSet presAssocID="{57576B22-4B33-4B20-8885-EF4E019023F8}" presName="node" presStyleLbl="node1" presStyleIdx="4" presStyleCnt="6" custLinFactNeighborX="-1415" custLinFactNeighborY="-1085">
        <dgm:presLayoutVars>
          <dgm:bulletEnabled val="1"/>
        </dgm:presLayoutVars>
      </dgm:prSet>
      <dgm:spPr/>
      <dgm:t>
        <a:bodyPr/>
        <a:lstStyle/>
        <a:p>
          <a:endParaRPr lang="fr-FR"/>
        </a:p>
      </dgm:t>
    </dgm:pt>
    <dgm:pt modelId="{3D3C93FD-3059-482B-A682-8F0A61786224}" type="pres">
      <dgm:prSet presAssocID="{CCE71488-F74F-4165-BE7A-A4AAF4AE2426}" presName="sibTrans" presStyleCnt="0"/>
      <dgm:spPr/>
    </dgm:pt>
    <dgm:pt modelId="{AC116633-EA96-4CD4-939E-B8E2CAC4794B}" type="pres">
      <dgm:prSet presAssocID="{9C420049-2FD5-4435-BC8F-DA7117A07E6B}" presName="node" presStyleLbl="node1" presStyleIdx="5" presStyleCnt="6" custLinFactNeighborX="2094" custLinFactNeighborY="-426">
        <dgm:presLayoutVars>
          <dgm:bulletEnabled val="1"/>
        </dgm:presLayoutVars>
      </dgm:prSet>
      <dgm:spPr/>
      <dgm:t>
        <a:bodyPr/>
        <a:lstStyle/>
        <a:p>
          <a:endParaRPr lang="fr-FR"/>
        </a:p>
      </dgm:t>
    </dgm:pt>
  </dgm:ptLst>
  <dgm:cxnLst>
    <dgm:cxn modelId="{23BE0634-B023-4DC1-9F99-E851C78027C5}" type="presOf" srcId="{57576B22-4B33-4B20-8885-EF4E019023F8}" destId="{7F5D7D25-BEBA-40BC-BA3E-9E44F0BB5972}" srcOrd="0" destOrd="0" presId="urn:microsoft.com/office/officeart/2005/8/layout/default"/>
    <dgm:cxn modelId="{28D965B0-EE31-4778-B38C-96F1B610EE16}" type="presOf" srcId="{7F4C9E14-9B34-47BD-B706-528B073C1E21}" destId="{8EBA6724-5DCF-4F4B-B1FC-C1A5BD77C718}" srcOrd="0" destOrd="0" presId="urn:microsoft.com/office/officeart/2005/8/layout/default"/>
    <dgm:cxn modelId="{B5D567CE-6851-48EE-9DAA-A12F0E2C4C9E}" srcId="{33A939FD-4DFD-488B-B89E-7655F919DC49}" destId="{0520754A-1B12-40EA-A3A2-5F9300F904AF}" srcOrd="1" destOrd="0" parTransId="{D50C9B7A-BD97-4B0E-800E-86FE2BE27942}" sibTransId="{4F96654B-7E1F-4862-845A-7FAE91F4A34A}"/>
    <dgm:cxn modelId="{5D6A1418-BE10-4DA4-8E5F-A57FEEC02AA0}" type="presOf" srcId="{A88C49C1-E872-4DC8-B41A-1572350F5820}" destId="{65B5A284-64D8-4573-A0A9-7F7DD38FDA71}" srcOrd="0" destOrd="0" presId="urn:microsoft.com/office/officeart/2005/8/layout/default"/>
    <dgm:cxn modelId="{BF8F6CEE-0604-44F6-8F93-30A6D264E4F0}" srcId="{33A939FD-4DFD-488B-B89E-7655F919DC49}" destId="{A88C49C1-E872-4DC8-B41A-1572350F5820}" srcOrd="0" destOrd="0" parTransId="{30C63DF3-2E61-478B-BFC6-5789C9B16F0A}" sibTransId="{7E5D9008-22D3-49E8-B9C5-A380CE2BC478}"/>
    <dgm:cxn modelId="{E892399E-149D-499D-955B-55DEFAB9501B}" type="presOf" srcId="{0520754A-1B12-40EA-A3A2-5F9300F904AF}" destId="{AF002590-BAFD-48A2-ACBC-09408892E483}" srcOrd="0" destOrd="0" presId="urn:microsoft.com/office/officeart/2005/8/layout/default"/>
    <dgm:cxn modelId="{D0961081-5FD7-4017-B145-EE6D58E1B527}" srcId="{33A939FD-4DFD-488B-B89E-7655F919DC49}" destId="{7F4C9E14-9B34-47BD-B706-528B073C1E21}" srcOrd="2" destOrd="0" parTransId="{21E40042-926F-4F58-A0F1-24F354E9F03F}" sibTransId="{77A89243-B692-44B4-A067-B0276A5936D2}"/>
    <dgm:cxn modelId="{B82B71D7-ADA2-4C1C-80E1-6B93AC2291A2}" srcId="{33A939FD-4DFD-488B-B89E-7655F919DC49}" destId="{57576B22-4B33-4B20-8885-EF4E019023F8}" srcOrd="4" destOrd="0" parTransId="{8013005F-C755-4CA1-B2A1-7F96C9DAE2FF}" sibTransId="{CCE71488-F74F-4165-BE7A-A4AAF4AE2426}"/>
    <dgm:cxn modelId="{88107C30-ABA2-4049-96EF-26450A4E7816}" type="presOf" srcId="{33A939FD-4DFD-488B-B89E-7655F919DC49}" destId="{85A2BA18-CB75-41CE-8046-969DD68277F3}" srcOrd="0" destOrd="0" presId="urn:microsoft.com/office/officeart/2005/8/layout/default"/>
    <dgm:cxn modelId="{CAB7570A-E76B-4E22-A8DC-DF0E5B5ED73F}" type="presOf" srcId="{9476C7FF-7ECA-4D50-897C-76FDDA41D06B}" destId="{C8711C05-C96A-4C8C-AF92-911106C79915}" srcOrd="0" destOrd="0" presId="urn:microsoft.com/office/officeart/2005/8/layout/default"/>
    <dgm:cxn modelId="{C2756599-01D0-4EC7-8581-F5492E52F523}" type="presOf" srcId="{9C420049-2FD5-4435-BC8F-DA7117A07E6B}" destId="{AC116633-EA96-4CD4-939E-B8E2CAC4794B}" srcOrd="0" destOrd="0" presId="urn:microsoft.com/office/officeart/2005/8/layout/default"/>
    <dgm:cxn modelId="{B6103C4E-AB91-416B-AE14-62857A5C7DFA}" srcId="{33A939FD-4DFD-488B-B89E-7655F919DC49}" destId="{9476C7FF-7ECA-4D50-897C-76FDDA41D06B}" srcOrd="3" destOrd="0" parTransId="{3DEDE0D4-3829-4551-8ED0-9DB268F5E5BA}" sibTransId="{C2E4D53A-A16C-4BC0-8095-AC477368E281}"/>
    <dgm:cxn modelId="{0033DB62-0E38-44A0-B008-4DC925B0BC96}" srcId="{33A939FD-4DFD-488B-B89E-7655F919DC49}" destId="{9C420049-2FD5-4435-BC8F-DA7117A07E6B}" srcOrd="5" destOrd="0" parTransId="{6E1DBAB4-D630-4464-B18A-3FAB2B2767A8}" sibTransId="{AADAD986-7321-496F-A93F-C6F882914155}"/>
    <dgm:cxn modelId="{74F87407-FA98-48B9-8374-830C675739D2}" type="presParOf" srcId="{85A2BA18-CB75-41CE-8046-969DD68277F3}" destId="{65B5A284-64D8-4573-A0A9-7F7DD38FDA71}" srcOrd="0" destOrd="0" presId="urn:microsoft.com/office/officeart/2005/8/layout/default"/>
    <dgm:cxn modelId="{D1EDF8C6-9220-416D-885C-D5EDF1BE7A3A}" type="presParOf" srcId="{85A2BA18-CB75-41CE-8046-969DD68277F3}" destId="{4DCC1010-B85D-4482-B3C4-AD80D711928E}" srcOrd="1" destOrd="0" presId="urn:microsoft.com/office/officeart/2005/8/layout/default"/>
    <dgm:cxn modelId="{C6AA8BD8-4BB9-4F5A-88A0-FD9C1B45BFB6}" type="presParOf" srcId="{85A2BA18-CB75-41CE-8046-969DD68277F3}" destId="{AF002590-BAFD-48A2-ACBC-09408892E483}" srcOrd="2" destOrd="0" presId="urn:microsoft.com/office/officeart/2005/8/layout/default"/>
    <dgm:cxn modelId="{0404DDA3-7E37-4649-8FE6-D84FF3AA568E}" type="presParOf" srcId="{85A2BA18-CB75-41CE-8046-969DD68277F3}" destId="{B2F2974F-EE42-4BC5-9730-7E1BB6CE2229}" srcOrd="3" destOrd="0" presId="urn:microsoft.com/office/officeart/2005/8/layout/default"/>
    <dgm:cxn modelId="{6B9D6E0F-9786-420D-B1E6-D605786ED393}" type="presParOf" srcId="{85A2BA18-CB75-41CE-8046-969DD68277F3}" destId="{8EBA6724-5DCF-4F4B-B1FC-C1A5BD77C718}" srcOrd="4" destOrd="0" presId="urn:microsoft.com/office/officeart/2005/8/layout/default"/>
    <dgm:cxn modelId="{8A71BC06-E7D8-4502-8CA2-87841A4FF41F}" type="presParOf" srcId="{85A2BA18-CB75-41CE-8046-969DD68277F3}" destId="{25BD223C-A337-4508-8E88-E3CA28B3A21B}" srcOrd="5" destOrd="0" presId="urn:microsoft.com/office/officeart/2005/8/layout/default"/>
    <dgm:cxn modelId="{27B7E952-6E73-46B6-8F8D-AB68E467E2A3}" type="presParOf" srcId="{85A2BA18-CB75-41CE-8046-969DD68277F3}" destId="{C8711C05-C96A-4C8C-AF92-911106C79915}" srcOrd="6" destOrd="0" presId="urn:microsoft.com/office/officeart/2005/8/layout/default"/>
    <dgm:cxn modelId="{AF672614-5C97-41F8-A3FC-36843A272A79}" type="presParOf" srcId="{85A2BA18-CB75-41CE-8046-969DD68277F3}" destId="{AB9579A9-8954-4B1E-9100-2ED8042FB16A}" srcOrd="7" destOrd="0" presId="urn:microsoft.com/office/officeart/2005/8/layout/default"/>
    <dgm:cxn modelId="{33B3CC4F-87D7-4B21-9127-CF2B83BFB552}" type="presParOf" srcId="{85A2BA18-CB75-41CE-8046-969DD68277F3}" destId="{7F5D7D25-BEBA-40BC-BA3E-9E44F0BB5972}" srcOrd="8" destOrd="0" presId="urn:microsoft.com/office/officeart/2005/8/layout/default"/>
    <dgm:cxn modelId="{E2BAB9EC-095D-4CFD-A36E-59E00D02FE64}" type="presParOf" srcId="{85A2BA18-CB75-41CE-8046-969DD68277F3}" destId="{3D3C93FD-3059-482B-A682-8F0A61786224}" srcOrd="9" destOrd="0" presId="urn:microsoft.com/office/officeart/2005/8/layout/default"/>
    <dgm:cxn modelId="{98274B74-768B-4709-8AEE-60B6A618BCAD}" type="presParOf" srcId="{85A2BA18-CB75-41CE-8046-969DD68277F3}" destId="{AC116633-EA96-4CD4-939E-B8E2CAC4794B}"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5A284-64D8-4573-A0A9-7F7DD38FDA71}">
      <dsp:nvSpPr>
        <dsp:cNvPr id="0" name=""/>
        <dsp:cNvSpPr/>
      </dsp:nvSpPr>
      <dsp:spPr>
        <a:xfrm>
          <a:off x="916483" y="1984"/>
          <a:ext cx="2030015" cy="121800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noProof="0" dirty="0" smtClean="0"/>
            <a:t>Basics in electronics</a:t>
          </a:r>
          <a:endParaRPr lang="en-US" sz="2400" kern="1200" noProof="0" dirty="0"/>
        </a:p>
      </dsp:txBody>
      <dsp:txXfrm>
        <a:off x="916483" y="1984"/>
        <a:ext cx="2030015" cy="1218009"/>
      </dsp:txXfrm>
    </dsp:sp>
    <dsp:sp modelId="{AF002590-BAFD-48A2-ACBC-09408892E483}">
      <dsp:nvSpPr>
        <dsp:cNvPr id="0" name=""/>
        <dsp:cNvSpPr/>
      </dsp:nvSpPr>
      <dsp:spPr>
        <a:xfrm>
          <a:off x="3149500" y="1984"/>
          <a:ext cx="2030015" cy="121800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noProof="0" dirty="0" smtClean="0"/>
            <a:t>1 bipolar transistor amplifier</a:t>
          </a:r>
          <a:endParaRPr lang="en-US" sz="2400" kern="1200" noProof="0" dirty="0"/>
        </a:p>
      </dsp:txBody>
      <dsp:txXfrm>
        <a:off x="3149500" y="1984"/>
        <a:ext cx="2030015" cy="1218009"/>
      </dsp:txXfrm>
    </dsp:sp>
    <dsp:sp modelId="{8EBA6724-5DCF-4F4B-B1FC-C1A5BD77C718}">
      <dsp:nvSpPr>
        <dsp:cNvPr id="0" name=""/>
        <dsp:cNvSpPr/>
      </dsp:nvSpPr>
      <dsp:spPr>
        <a:xfrm>
          <a:off x="916483" y="1422995"/>
          <a:ext cx="2030015" cy="121800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noProof="0" dirty="0" smtClean="0"/>
            <a:t>Multi-stage amplifier</a:t>
          </a:r>
          <a:endParaRPr lang="en-US" sz="2400" kern="1200" noProof="0" dirty="0"/>
        </a:p>
      </dsp:txBody>
      <dsp:txXfrm>
        <a:off x="916483" y="1422995"/>
        <a:ext cx="2030015" cy="1218009"/>
      </dsp:txXfrm>
    </dsp:sp>
    <dsp:sp modelId="{C8711C05-C96A-4C8C-AF92-911106C79915}">
      <dsp:nvSpPr>
        <dsp:cNvPr id="0" name=""/>
        <dsp:cNvSpPr/>
      </dsp:nvSpPr>
      <dsp:spPr>
        <a:xfrm>
          <a:off x="3149500" y="1422995"/>
          <a:ext cx="2030015" cy="121800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noProof="0" dirty="0" smtClean="0"/>
            <a:t>Frequency response of amplifiers</a:t>
          </a:r>
          <a:endParaRPr lang="en-US" sz="2400" kern="1200" noProof="0" dirty="0"/>
        </a:p>
      </dsp:txBody>
      <dsp:txXfrm>
        <a:off x="3149500" y="1422995"/>
        <a:ext cx="2030015" cy="1218009"/>
      </dsp:txXfrm>
    </dsp:sp>
    <dsp:sp modelId="{7F5D7D25-BEBA-40BC-BA3E-9E44F0BB5972}">
      <dsp:nvSpPr>
        <dsp:cNvPr id="0" name=""/>
        <dsp:cNvSpPr/>
      </dsp:nvSpPr>
      <dsp:spPr>
        <a:xfrm>
          <a:off x="887758" y="2830790"/>
          <a:ext cx="2030015" cy="121800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noProof="0" dirty="0" smtClean="0"/>
            <a:t>CAD Tool</a:t>
          </a:r>
          <a:endParaRPr lang="en-US" sz="2400" kern="1200" noProof="0" dirty="0"/>
        </a:p>
      </dsp:txBody>
      <dsp:txXfrm>
        <a:off x="887758" y="2830790"/>
        <a:ext cx="2030015" cy="1218009"/>
      </dsp:txXfrm>
    </dsp:sp>
    <dsp:sp modelId="{AC116633-EA96-4CD4-939E-B8E2CAC4794B}">
      <dsp:nvSpPr>
        <dsp:cNvPr id="0" name=""/>
        <dsp:cNvSpPr/>
      </dsp:nvSpPr>
      <dsp:spPr>
        <a:xfrm>
          <a:off x="3192009" y="2838817"/>
          <a:ext cx="2030015" cy="121800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Power stages</a:t>
          </a:r>
          <a:endParaRPr lang="fr-FR" sz="2400" kern="1200" dirty="0"/>
        </a:p>
      </dsp:txBody>
      <dsp:txXfrm>
        <a:off x="3192009" y="2838817"/>
        <a:ext cx="2030015" cy="12180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7190740A-90A6-4E9E-8D68-FA177506409C}" type="datetimeFigureOut">
              <a:rPr lang="fr-FR" smtClean="0"/>
              <a:t>07/09/2018</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320CEBB-F757-4409-93C4-C040848F0C69}" type="slidenum">
              <a:rPr lang="fr-FR" smtClean="0"/>
              <a:t>‹N°›</a:t>
            </a:fld>
            <a:endParaRPr lang="fr-FR"/>
          </a:p>
        </p:txBody>
      </p:sp>
    </p:spTree>
    <p:extLst>
      <p:ext uri="{BB962C8B-B14F-4D97-AF65-F5344CB8AC3E}">
        <p14:creationId xmlns:p14="http://schemas.microsoft.com/office/powerpoint/2010/main" val="3522548553"/>
      </p:ext>
    </p:extLst>
  </p:cSld>
  <p:clrMap bg1="lt1" tx1="dk1" bg2="lt2" tx2="dk2" accent1="accent1" accent2="accent2" accent3="accent3" accent4="accent4" accent5="accent5" accent6="accent6" hlink="hlink" folHlink="folHlink"/>
  <p:notesStyle>
    <a:lvl1pPr marL="0" algn="l" defTabSz="914217" rtl="0" eaLnBrk="1" latinLnBrk="0" hangingPunct="1">
      <a:defRPr sz="1200" kern="1200">
        <a:solidFill>
          <a:schemeClr val="tx1"/>
        </a:solidFill>
        <a:latin typeface="+mn-lt"/>
        <a:ea typeface="+mn-ea"/>
        <a:cs typeface="+mn-cs"/>
      </a:defRPr>
    </a:lvl1pPr>
    <a:lvl2pPr marL="457109" algn="l" defTabSz="914217" rtl="0" eaLnBrk="1" latinLnBrk="0" hangingPunct="1">
      <a:defRPr sz="1200" kern="1200">
        <a:solidFill>
          <a:schemeClr val="tx1"/>
        </a:solidFill>
        <a:latin typeface="+mn-lt"/>
        <a:ea typeface="+mn-ea"/>
        <a:cs typeface="+mn-cs"/>
      </a:defRPr>
    </a:lvl2pPr>
    <a:lvl3pPr marL="914217" algn="l" defTabSz="914217" rtl="0" eaLnBrk="1" latinLnBrk="0" hangingPunct="1">
      <a:defRPr sz="1200" kern="1200">
        <a:solidFill>
          <a:schemeClr val="tx1"/>
        </a:solidFill>
        <a:latin typeface="+mn-lt"/>
        <a:ea typeface="+mn-ea"/>
        <a:cs typeface="+mn-cs"/>
      </a:defRPr>
    </a:lvl3pPr>
    <a:lvl4pPr marL="1371326" algn="l" defTabSz="914217" rtl="0" eaLnBrk="1" latinLnBrk="0" hangingPunct="1">
      <a:defRPr sz="1200" kern="1200">
        <a:solidFill>
          <a:schemeClr val="tx1"/>
        </a:solidFill>
        <a:latin typeface="+mn-lt"/>
        <a:ea typeface="+mn-ea"/>
        <a:cs typeface="+mn-cs"/>
      </a:defRPr>
    </a:lvl4pPr>
    <a:lvl5pPr marL="1828434" algn="l" defTabSz="914217" rtl="0" eaLnBrk="1" latinLnBrk="0" hangingPunct="1">
      <a:defRPr sz="1200" kern="1200">
        <a:solidFill>
          <a:schemeClr val="tx1"/>
        </a:solidFill>
        <a:latin typeface="+mn-lt"/>
        <a:ea typeface="+mn-ea"/>
        <a:cs typeface="+mn-cs"/>
      </a:defRPr>
    </a:lvl5pPr>
    <a:lvl6pPr marL="2285542" algn="l" defTabSz="914217" rtl="0" eaLnBrk="1" latinLnBrk="0" hangingPunct="1">
      <a:defRPr sz="1200" kern="1200">
        <a:solidFill>
          <a:schemeClr val="tx1"/>
        </a:solidFill>
        <a:latin typeface="+mn-lt"/>
        <a:ea typeface="+mn-ea"/>
        <a:cs typeface="+mn-cs"/>
      </a:defRPr>
    </a:lvl6pPr>
    <a:lvl7pPr marL="2742651" algn="l" defTabSz="914217" rtl="0" eaLnBrk="1" latinLnBrk="0" hangingPunct="1">
      <a:defRPr sz="1200" kern="1200">
        <a:solidFill>
          <a:schemeClr val="tx1"/>
        </a:solidFill>
        <a:latin typeface="+mn-lt"/>
        <a:ea typeface="+mn-ea"/>
        <a:cs typeface="+mn-cs"/>
      </a:defRPr>
    </a:lvl7pPr>
    <a:lvl8pPr marL="3199759" algn="l" defTabSz="914217" rtl="0" eaLnBrk="1" latinLnBrk="0" hangingPunct="1">
      <a:defRPr sz="1200" kern="1200">
        <a:solidFill>
          <a:schemeClr val="tx1"/>
        </a:solidFill>
        <a:latin typeface="+mn-lt"/>
        <a:ea typeface="+mn-ea"/>
        <a:cs typeface="+mn-cs"/>
      </a:defRPr>
    </a:lvl8pPr>
    <a:lvl9pPr marL="3656868" algn="l" defTabSz="91421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noProof="0" dirty="0"/>
          </a:p>
        </p:txBody>
      </p:sp>
      <p:sp>
        <p:nvSpPr>
          <p:cNvPr id="4" name="Espace réservé du numéro de diapositive 3"/>
          <p:cNvSpPr>
            <a:spLocks noGrp="1"/>
          </p:cNvSpPr>
          <p:nvPr>
            <p:ph type="sldNum" sz="quarter" idx="10"/>
          </p:nvPr>
        </p:nvSpPr>
        <p:spPr/>
        <p:txBody>
          <a:bodyPr/>
          <a:lstStyle/>
          <a:p>
            <a:fld id="{B320CEBB-F757-4409-93C4-C040848F0C69}" type="slidenum">
              <a:rPr lang="fr-FR" smtClean="0"/>
              <a:t>3</a:t>
            </a:fld>
            <a:endParaRPr lang="fr-FR"/>
          </a:p>
        </p:txBody>
      </p:sp>
    </p:spTree>
    <p:extLst>
      <p:ext uri="{BB962C8B-B14F-4D97-AF65-F5344CB8AC3E}">
        <p14:creationId xmlns:p14="http://schemas.microsoft.com/office/powerpoint/2010/main" val="54045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20CEBB-F757-4409-93C4-C040848F0C69}" type="slidenum">
              <a:rPr lang="fr-FR" smtClean="0"/>
              <a:t>45</a:t>
            </a:fld>
            <a:endParaRPr lang="fr-FR"/>
          </a:p>
        </p:txBody>
      </p:sp>
    </p:spTree>
    <p:extLst>
      <p:ext uri="{BB962C8B-B14F-4D97-AF65-F5344CB8AC3E}">
        <p14:creationId xmlns:p14="http://schemas.microsoft.com/office/powerpoint/2010/main" val="125697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B320CEBB-F757-4409-93C4-C040848F0C69}" type="slidenum">
              <a:rPr lang="fr-FR" smtClean="0"/>
              <a:t>52</a:t>
            </a:fld>
            <a:endParaRPr lang="fr-FR"/>
          </a:p>
        </p:txBody>
      </p:sp>
    </p:spTree>
    <p:extLst>
      <p:ext uri="{BB962C8B-B14F-4D97-AF65-F5344CB8AC3E}">
        <p14:creationId xmlns:p14="http://schemas.microsoft.com/office/powerpoint/2010/main" val="397349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20CEBB-F757-4409-93C4-C040848F0C69}" type="slidenum">
              <a:rPr lang="fr-FR" smtClean="0"/>
              <a:t>56</a:t>
            </a:fld>
            <a:endParaRPr lang="fr-FR"/>
          </a:p>
        </p:txBody>
      </p:sp>
    </p:spTree>
    <p:extLst>
      <p:ext uri="{BB962C8B-B14F-4D97-AF65-F5344CB8AC3E}">
        <p14:creationId xmlns:p14="http://schemas.microsoft.com/office/powerpoint/2010/main" val="1600876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067945" y="2033482"/>
            <a:ext cx="2909418" cy="6663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en\Charte graphique\Réalisation\01-Conseils\3 - Livrables\PowerPoint\PowerPoint exe\vierge\illu fond rouge.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25436" y="4764"/>
            <a:ext cx="4932000" cy="18064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2604" y="0"/>
            <a:ext cx="9144000" cy="1815666"/>
          </a:xfrm>
          <a:prstGeom prst="rect">
            <a:avLst/>
          </a:prstGeom>
          <a:solidFill>
            <a:srgbClr val="B7232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fr-FR"/>
          </a:p>
        </p:txBody>
      </p:sp>
      <p:sp>
        <p:nvSpPr>
          <p:cNvPr id="8" name="Rectangle 7"/>
          <p:cNvSpPr/>
          <p:nvPr userDrawn="1"/>
        </p:nvSpPr>
        <p:spPr>
          <a:xfrm>
            <a:off x="0" y="2787776"/>
            <a:ext cx="9144000" cy="2357977"/>
          </a:xfrm>
          <a:prstGeom prst="rect">
            <a:avLst/>
          </a:prstGeom>
          <a:solidFill>
            <a:srgbClr val="B7232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fr-FR"/>
          </a:p>
        </p:txBody>
      </p:sp>
      <p:sp>
        <p:nvSpPr>
          <p:cNvPr id="2" name="Titre 1"/>
          <p:cNvSpPr>
            <a:spLocks noGrp="1"/>
          </p:cNvSpPr>
          <p:nvPr>
            <p:ph type="ctrTitle" hasCustomPrompt="1"/>
          </p:nvPr>
        </p:nvSpPr>
        <p:spPr>
          <a:xfrm>
            <a:off x="3635897" y="3197426"/>
            <a:ext cx="5503088" cy="1102519"/>
          </a:xfrm>
        </p:spPr>
        <p:txBody>
          <a:bodyPr>
            <a:noAutofit/>
          </a:bodyPr>
          <a:lstStyle>
            <a:lvl1pPr algn="l">
              <a:defRPr sz="4700" b="1" cap="all" baseline="0">
                <a:solidFill>
                  <a:schemeClr val="bg1"/>
                </a:solidFill>
              </a:defRPr>
            </a:lvl1pPr>
          </a:lstStyle>
          <a:p>
            <a:r>
              <a:rPr lang="fr-FR" dirty="0" smtClean="0"/>
              <a:t>Titre principal</a:t>
            </a:r>
            <a:endParaRPr lang="fr-BE" dirty="0"/>
          </a:p>
        </p:txBody>
      </p:sp>
      <p:pic>
        <p:nvPicPr>
          <p:cNvPr id="1033" name="Picture 9" descr="V:\Isen\Charte graphique\Réalisation\01-Conseils\3 - Livrables\PowerPoint\PowerPoint exe\vierge\illu fond rouge - Vincen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042547" y="89019"/>
            <a:ext cx="4903723" cy="1721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Espace réservé de la date 3"/>
          <p:cNvSpPr>
            <a:spLocks noGrp="1"/>
          </p:cNvSpPr>
          <p:nvPr>
            <p:ph type="dt" sz="half" idx="10"/>
          </p:nvPr>
        </p:nvSpPr>
        <p:spPr/>
        <p:txBody>
          <a:bodyPr/>
          <a:lstStyle/>
          <a:p>
            <a:fld id="{0F35A18D-1377-41DF-8C55-279B02CDF6FF}" type="datetime2">
              <a:rPr lang="fr-FR" smtClean="0"/>
              <a:t>vendredi 7 septembre 2018</a:t>
            </a:fld>
            <a:endParaRPr lang="fr-BE"/>
          </a:p>
        </p:txBody>
      </p:sp>
      <p:sp>
        <p:nvSpPr>
          <p:cNvPr id="5" name="Espace réservé du pied de page 4"/>
          <p:cNvSpPr>
            <a:spLocks noGrp="1"/>
          </p:cNvSpPr>
          <p:nvPr>
            <p:ph type="ftr" sz="quarter" idx="11"/>
          </p:nvPr>
        </p:nvSpPr>
        <p:spPr/>
        <p:txBody>
          <a:bodyPr/>
          <a:lstStyle/>
          <a:p>
            <a:r>
              <a:rPr lang="fr-BE" smtClean="0"/>
              <a:t>Ensemble, ré-inventons le monde</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19114"/>
            <a:ext cx="2057400" cy="4075510"/>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457200" y="519114"/>
            <a:ext cx="6019800" cy="407551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Espace réservé de la date 3"/>
          <p:cNvSpPr>
            <a:spLocks noGrp="1"/>
          </p:cNvSpPr>
          <p:nvPr>
            <p:ph type="dt" sz="half" idx="10"/>
          </p:nvPr>
        </p:nvSpPr>
        <p:spPr/>
        <p:txBody>
          <a:bodyPr/>
          <a:lstStyle/>
          <a:p>
            <a:fld id="{2C9345E5-3378-4B6E-9DB3-4D2CDAF965A4}" type="datetime2">
              <a:rPr lang="fr-FR" smtClean="0"/>
              <a:t>vendredi 7 septembre 2018</a:t>
            </a:fld>
            <a:endParaRPr lang="fr-BE"/>
          </a:p>
        </p:txBody>
      </p:sp>
      <p:sp>
        <p:nvSpPr>
          <p:cNvPr id="5" name="Espace réservé du pied de page 4"/>
          <p:cNvSpPr>
            <a:spLocks noGrp="1"/>
          </p:cNvSpPr>
          <p:nvPr>
            <p:ph type="ftr" sz="quarter" idx="11"/>
          </p:nvPr>
        </p:nvSpPr>
        <p:spPr/>
        <p:txBody>
          <a:bodyPr/>
          <a:lstStyle/>
          <a:p>
            <a:r>
              <a:rPr lang="fr-BE" smtClean="0"/>
              <a:t>Ensemble, ré-inventons le monde</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71601" y="1599643"/>
            <a:ext cx="7920880" cy="2994980"/>
          </a:xfrm>
        </p:spPr>
        <p:txBody>
          <a:bodyPr/>
          <a:lstStyle>
            <a:lvl1pPr>
              <a:defRPr sz="1800">
                <a:solidFill>
                  <a:srgbClr val="B72321"/>
                </a:solidFill>
              </a:defRPr>
            </a:lvl1pPr>
            <a:lvl2pPr>
              <a:defRPr sz="1600">
                <a:solidFill>
                  <a:srgbClr val="B72321"/>
                </a:solidFill>
              </a:defRPr>
            </a:lvl2pPr>
            <a:lvl3pPr>
              <a:defRPr sz="1400">
                <a:solidFill>
                  <a:srgbClr val="B72321"/>
                </a:solidFill>
              </a:defRPr>
            </a:lvl3pPr>
            <a:lvl4pPr>
              <a:defRPr sz="1200">
                <a:solidFill>
                  <a:srgbClr val="B72321"/>
                </a:solidFill>
              </a:defRPr>
            </a:lvl4pPr>
            <a:lvl5pPr>
              <a:defRPr sz="1200">
                <a:solidFill>
                  <a:srgbClr val="B72321"/>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9" name="Espace réservé du texte 2"/>
          <p:cNvSpPr>
            <a:spLocks noGrp="1"/>
          </p:cNvSpPr>
          <p:nvPr>
            <p:ph type="body" idx="13" hasCustomPrompt="1"/>
          </p:nvPr>
        </p:nvSpPr>
        <p:spPr>
          <a:xfrm>
            <a:off x="971601" y="1014562"/>
            <a:ext cx="7920880" cy="585080"/>
          </a:xfrm>
        </p:spPr>
        <p:txBody>
          <a:bodyPr anchor="t">
            <a:normAutofit/>
          </a:bodyPr>
          <a:lstStyle>
            <a:lvl1pPr marL="0" indent="0">
              <a:buNone/>
              <a:defRPr sz="3100" b="1">
                <a:solidFill>
                  <a:srgbClr val="B72321"/>
                </a:solidFill>
              </a:defRPr>
            </a:lvl1pPr>
            <a:lvl2pPr marL="457109" indent="0">
              <a:buNone/>
              <a:defRPr sz="1800">
                <a:solidFill>
                  <a:schemeClr val="tx1">
                    <a:tint val="75000"/>
                  </a:schemeClr>
                </a:solidFill>
              </a:defRPr>
            </a:lvl2pPr>
            <a:lvl3pPr marL="914217" indent="0">
              <a:buNone/>
              <a:defRPr sz="1600">
                <a:solidFill>
                  <a:schemeClr val="tx1">
                    <a:tint val="75000"/>
                  </a:schemeClr>
                </a:solidFill>
              </a:defRPr>
            </a:lvl3pPr>
            <a:lvl4pPr marL="1371326" indent="0">
              <a:buNone/>
              <a:defRPr sz="1400">
                <a:solidFill>
                  <a:schemeClr val="tx1">
                    <a:tint val="75000"/>
                  </a:schemeClr>
                </a:solidFill>
              </a:defRPr>
            </a:lvl4pPr>
            <a:lvl5pPr marL="1828434" indent="0">
              <a:buNone/>
              <a:defRPr sz="1400">
                <a:solidFill>
                  <a:schemeClr val="tx1">
                    <a:tint val="75000"/>
                  </a:schemeClr>
                </a:solidFill>
              </a:defRPr>
            </a:lvl5pPr>
            <a:lvl6pPr marL="2285542" indent="0">
              <a:buNone/>
              <a:defRPr sz="1400">
                <a:solidFill>
                  <a:schemeClr val="tx1">
                    <a:tint val="75000"/>
                  </a:schemeClr>
                </a:solidFill>
              </a:defRPr>
            </a:lvl6pPr>
            <a:lvl7pPr marL="2742651" indent="0">
              <a:buNone/>
              <a:defRPr sz="1400">
                <a:solidFill>
                  <a:schemeClr val="tx1">
                    <a:tint val="75000"/>
                  </a:schemeClr>
                </a:solidFill>
              </a:defRPr>
            </a:lvl7pPr>
            <a:lvl8pPr marL="3199759" indent="0">
              <a:buNone/>
              <a:defRPr sz="1400">
                <a:solidFill>
                  <a:schemeClr val="tx1">
                    <a:tint val="75000"/>
                  </a:schemeClr>
                </a:solidFill>
              </a:defRPr>
            </a:lvl8pPr>
            <a:lvl9pPr marL="3656868" indent="0">
              <a:buNone/>
              <a:defRPr sz="1400">
                <a:solidFill>
                  <a:schemeClr val="tx1">
                    <a:tint val="75000"/>
                  </a:schemeClr>
                </a:solidFill>
              </a:defRPr>
            </a:lvl9pPr>
          </a:lstStyle>
          <a:p>
            <a:pPr lvl="0"/>
            <a:r>
              <a:rPr lang="fr-FR" dirty="0" smtClean="0"/>
              <a:t>Sous titre</a:t>
            </a:r>
          </a:p>
        </p:txBody>
      </p:sp>
      <p:sp>
        <p:nvSpPr>
          <p:cNvPr id="10" name="Espace réservé de la date 9"/>
          <p:cNvSpPr>
            <a:spLocks noGrp="1"/>
          </p:cNvSpPr>
          <p:nvPr>
            <p:ph type="dt" sz="half" idx="14"/>
          </p:nvPr>
        </p:nvSpPr>
        <p:spPr/>
        <p:txBody>
          <a:bodyPr/>
          <a:lstStyle/>
          <a:p>
            <a:fld id="{29A20392-2BF0-4B87-B33E-050DCC2EB8AD}" type="datetime2">
              <a:rPr lang="fr-FR" smtClean="0"/>
              <a:t>vendredi 7 septembre 2018</a:t>
            </a:fld>
            <a:endParaRPr lang="fr-BE" dirty="0"/>
          </a:p>
        </p:txBody>
      </p:sp>
      <p:sp>
        <p:nvSpPr>
          <p:cNvPr id="11" name="Espace réservé du pied de page 10"/>
          <p:cNvSpPr>
            <a:spLocks noGrp="1"/>
          </p:cNvSpPr>
          <p:nvPr>
            <p:ph type="ftr" sz="quarter" idx="15"/>
          </p:nvPr>
        </p:nvSpPr>
        <p:spPr/>
        <p:txBody>
          <a:bodyPr/>
          <a:lstStyle/>
          <a:p>
            <a:r>
              <a:rPr lang="fr-BE" smtClean="0"/>
              <a:t>Ensemble, ré-inventons le monde</a:t>
            </a:r>
            <a:endParaRPr lang="fr-BE" dirty="0"/>
          </a:p>
        </p:txBody>
      </p:sp>
      <p:sp>
        <p:nvSpPr>
          <p:cNvPr id="12" name="Espace réservé du numéro de diapositive 11"/>
          <p:cNvSpPr>
            <a:spLocks noGrp="1"/>
          </p:cNvSpPr>
          <p:nvPr>
            <p:ph type="sldNum" sz="quarter" idx="16"/>
          </p:nvPr>
        </p:nvSpPr>
        <p:spPr/>
        <p:txBody>
          <a:bodyPr/>
          <a:lstStyle/>
          <a:p>
            <a:fld id="{CF4668DC-857F-487D-BFFA-8C0CA5037977}" type="slidenum">
              <a:rPr lang="fr-BE" smtClean="0"/>
              <a:pPr/>
              <a:t>‹N°›</a:t>
            </a:fld>
            <a:endParaRPr lang="fr-BE" dirty="0"/>
          </a:p>
        </p:txBody>
      </p:sp>
      <p:sp>
        <p:nvSpPr>
          <p:cNvPr id="13" name="Titre 12"/>
          <p:cNvSpPr>
            <a:spLocks noGrp="1"/>
          </p:cNvSpPr>
          <p:nvPr>
            <p:ph type="title" hasCustomPrompt="1"/>
          </p:nvPr>
        </p:nvSpPr>
        <p:spPr/>
        <p:txBody>
          <a:bodyPr/>
          <a:lstStyle>
            <a:lvl1pPr>
              <a:defRPr cap="all" baseline="0"/>
            </a:lvl1pPr>
          </a:lstStyle>
          <a:p>
            <a:r>
              <a:rPr lang="fr-FR" dirty="0" smtClean="0"/>
              <a:t>TITRE</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2050" name="Picture 2" descr="V:\Isen\Charte graphique\Réalisation\01-Conseils\3 - Livrables\PowerPoint\PowerPoint exe\vierge\illu - Vincen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83240" y="87474"/>
            <a:ext cx="4941499" cy="188624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hasCustomPrompt="1"/>
          </p:nvPr>
        </p:nvSpPr>
        <p:spPr>
          <a:xfrm>
            <a:off x="1293101" y="1963399"/>
            <a:ext cx="7850901" cy="672089"/>
          </a:xfrm>
        </p:spPr>
        <p:txBody>
          <a:bodyPr anchor="b">
            <a:noAutofit/>
          </a:bodyPr>
          <a:lstStyle>
            <a:lvl1pPr algn="l">
              <a:defRPr sz="4800" b="1" cap="all">
                <a:solidFill>
                  <a:srgbClr val="B72321"/>
                </a:solidFill>
              </a:defRPr>
            </a:lvl1pPr>
          </a:lstStyle>
          <a:p>
            <a:r>
              <a:rPr lang="fr-FR" dirty="0" smtClean="0"/>
              <a:t>Titre</a:t>
            </a:r>
            <a:endParaRPr lang="fr-BE" dirty="0"/>
          </a:p>
        </p:txBody>
      </p:sp>
      <p:sp>
        <p:nvSpPr>
          <p:cNvPr id="3" name="Espace réservé du texte 2"/>
          <p:cNvSpPr>
            <a:spLocks noGrp="1"/>
          </p:cNvSpPr>
          <p:nvPr>
            <p:ph type="body" idx="1" hasCustomPrompt="1"/>
          </p:nvPr>
        </p:nvSpPr>
        <p:spPr>
          <a:xfrm>
            <a:off x="1297732" y="2634742"/>
            <a:ext cx="7846268" cy="585080"/>
          </a:xfrm>
        </p:spPr>
        <p:txBody>
          <a:bodyPr anchor="t">
            <a:normAutofit/>
          </a:bodyPr>
          <a:lstStyle>
            <a:lvl1pPr marL="0" indent="0">
              <a:buNone/>
              <a:defRPr sz="2400" b="1">
                <a:solidFill>
                  <a:srgbClr val="B72321"/>
                </a:solidFill>
              </a:defRPr>
            </a:lvl1pPr>
            <a:lvl2pPr marL="457109" indent="0">
              <a:buNone/>
              <a:defRPr sz="1800">
                <a:solidFill>
                  <a:schemeClr val="tx1">
                    <a:tint val="75000"/>
                  </a:schemeClr>
                </a:solidFill>
              </a:defRPr>
            </a:lvl2pPr>
            <a:lvl3pPr marL="914217" indent="0">
              <a:buNone/>
              <a:defRPr sz="1600">
                <a:solidFill>
                  <a:schemeClr val="tx1">
                    <a:tint val="75000"/>
                  </a:schemeClr>
                </a:solidFill>
              </a:defRPr>
            </a:lvl3pPr>
            <a:lvl4pPr marL="1371326" indent="0">
              <a:buNone/>
              <a:defRPr sz="1400">
                <a:solidFill>
                  <a:schemeClr val="tx1">
                    <a:tint val="75000"/>
                  </a:schemeClr>
                </a:solidFill>
              </a:defRPr>
            </a:lvl4pPr>
            <a:lvl5pPr marL="1828434" indent="0">
              <a:buNone/>
              <a:defRPr sz="1400">
                <a:solidFill>
                  <a:schemeClr val="tx1">
                    <a:tint val="75000"/>
                  </a:schemeClr>
                </a:solidFill>
              </a:defRPr>
            </a:lvl5pPr>
            <a:lvl6pPr marL="2285542" indent="0">
              <a:buNone/>
              <a:defRPr sz="1400">
                <a:solidFill>
                  <a:schemeClr val="tx1">
                    <a:tint val="75000"/>
                  </a:schemeClr>
                </a:solidFill>
              </a:defRPr>
            </a:lvl6pPr>
            <a:lvl7pPr marL="2742651" indent="0">
              <a:buNone/>
              <a:defRPr sz="1400">
                <a:solidFill>
                  <a:schemeClr val="tx1">
                    <a:tint val="75000"/>
                  </a:schemeClr>
                </a:solidFill>
              </a:defRPr>
            </a:lvl7pPr>
            <a:lvl8pPr marL="3199759" indent="0">
              <a:buNone/>
              <a:defRPr sz="1400">
                <a:solidFill>
                  <a:schemeClr val="tx1">
                    <a:tint val="75000"/>
                  </a:schemeClr>
                </a:solidFill>
              </a:defRPr>
            </a:lvl8pPr>
            <a:lvl9pPr marL="3656868" indent="0">
              <a:buNone/>
              <a:defRPr sz="1400">
                <a:solidFill>
                  <a:schemeClr val="tx1">
                    <a:tint val="75000"/>
                  </a:schemeClr>
                </a:solidFill>
              </a:defRPr>
            </a:lvl9pPr>
          </a:lstStyle>
          <a:p>
            <a:pPr lvl="0"/>
            <a:r>
              <a:rPr lang="fr-FR" dirty="0" smtClean="0"/>
              <a:t>Sous titre</a:t>
            </a:r>
          </a:p>
        </p:txBody>
      </p:sp>
      <p:sp>
        <p:nvSpPr>
          <p:cNvPr id="4" name="Espace réservé de la date 3"/>
          <p:cNvSpPr>
            <a:spLocks noGrp="1"/>
          </p:cNvSpPr>
          <p:nvPr>
            <p:ph type="dt" sz="half" idx="10"/>
          </p:nvPr>
        </p:nvSpPr>
        <p:spPr/>
        <p:txBody>
          <a:bodyPr/>
          <a:lstStyle/>
          <a:p>
            <a:fld id="{92D99054-5BD3-4F02-B7C2-ED73480FB567}" type="datetime2">
              <a:rPr lang="fr-FR" smtClean="0"/>
              <a:t>vendredi 7 septembre 2018</a:t>
            </a:fld>
            <a:endParaRPr lang="fr-BE"/>
          </a:p>
        </p:txBody>
      </p:sp>
      <p:sp>
        <p:nvSpPr>
          <p:cNvPr id="5" name="Espace réservé du pied de page 4"/>
          <p:cNvSpPr>
            <a:spLocks noGrp="1"/>
          </p:cNvSpPr>
          <p:nvPr>
            <p:ph type="ftr" sz="quarter" idx="11"/>
          </p:nvPr>
        </p:nvSpPr>
        <p:spPr/>
        <p:txBody>
          <a:bodyPr/>
          <a:lstStyle/>
          <a:p>
            <a:r>
              <a:rPr lang="fr-BE" smtClean="0"/>
              <a:t>Ensemble, ré-inventons le monde</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cxnSp>
        <p:nvCxnSpPr>
          <p:cNvPr id="9" name="Connecteur droit 8"/>
          <p:cNvCxnSpPr/>
          <p:nvPr userDrawn="1"/>
        </p:nvCxnSpPr>
        <p:spPr>
          <a:xfrm>
            <a:off x="-12129" y="1963397"/>
            <a:ext cx="9144000" cy="0"/>
          </a:xfrm>
          <a:prstGeom prst="line">
            <a:avLst/>
          </a:prstGeom>
          <a:ln w="28575">
            <a:solidFill>
              <a:srgbClr val="B7232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userDrawn="1"/>
        </p:nvCxnSpPr>
        <p:spPr>
          <a:xfrm>
            <a:off x="-2604" y="3219822"/>
            <a:ext cx="9144000" cy="0"/>
          </a:xfrm>
          <a:prstGeom prst="line">
            <a:avLst/>
          </a:prstGeom>
          <a:ln w="28575">
            <a:solidFill>
              <a:srgbClr val="B7232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971550" y="529811"/>
            <a:ext cx="7920930" cy="486054"/>
          </a:xfrm>
        </p:spPr>
        <p:txBody>
          <a:bodyPr anchor="b">
            <a:normAutofit/>
          </a:bodyPr>
          <a:lstStyle>
            <a:lvl1pPr algn="l">
              <a:defRPr sz="1600" b="1" cap="all" baseline="0">
                <a:solidFill>
                  <a:srgbClr val="B72321"/>
                </a:solidFill>
              </a:defRPr>
            </a:lvl1pPr>
          </a:lstStyle>
          <a:p>
            <a:r>
              <a:rPr lang="fr-FR" dirty="0" smtClean="0"/>
              <a:t>TITRE</a:t>
            </a:r>
            <a:endParaRPr lang="fr-BE" dirty="0"/>
          </a:p>
        </p:txBody>
      </p:sp>
      <p:sp>
        <p:nvSpPr>
          <p:cNvPr id="3" name="Espace réservé du contenu 2"/>
          <p:cNvSpPr>
            <a:spLocks noGrp="1"/>
          </p:cNvSpPr>
          <p:nvPr>
            <p:ph sz="half" idx="1"/>
          </p:nvPr>
        </p:nvSpPr>
        <p:spPr>
          <a:xfrm>
            <a:off x="974973" y="1599642"/>
            <a:ext cx="3888000" cy="3132348"/>
          </a:xfrm>
        </p:spPr>
        <p:txBody>
          <a:bodyPr>
            <a:normAutofit/>
          </a:bodyPr>
          <a:lstStyle>
            <a:lvl1pPr>
              <a:defRPr sz="1800">
                <a:solidFill>
                  <a:srgbClr val="B72321"/>
                </a:solidFill>
              </a:defRPr>
            </a:lvl1pPr>
            <a:lvl2pPr>
              <a:defRPr sz="1600">
                <a:solidFill>
                  <a:srgbClr val="B72321"/>
                </a:solidFill>
              </a:defRPr>
            </a:lvl2pPr>
            <a:lvl3pPr>
              <a:defRPr sz="1400">
                <a:solidFill>
                  <a:srgbClr val="B72321"/>
                </a:solidFill>
              </a:defRPr>
            </a:lvl3pPr>
            <a:lvl4pPr>
              <a:defRPr sz="1200">
                <a:solidFill>
                  <a:srgbClr val="B72321"/>
                </a:solidFill>
              </a:defRPr>
            </a:lvl4pPr>
            <a:lvl5pPr>
              <a:defRPr sz="1200">
                <a:solidFill>
                  <a:srgbClr val="B72321"/>
                </a:solidFill>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Espace réservé du contenu 3"/>
          <p:cNvSpPr>
            <a:spLocks noGrp="1"/>
          </p:cNvSpPr>
          <p:nvPr>
            <p:ph sz="half" idx="2"/>
          </p:nvPr>
        </p:nvSpPr>
        <p:spPr>
          <a:xfrm>
            <a:off x="5004480" y="1599642"/>
            <a:ext cx="3888000" cy="3132348"/>
          </a:xfrm>
        </p:spPr>
        <p:txBody>
          <a:bodyPr>
            <a:normAutofit/>
          </a:bodyPr>
          <a:lstStyle>
            <a:lvl1pPr>
              <a:defRPr sz="1800">
                <a:solidFill>
                  <a:srgbClr val="B72321"/>
                </a:solidFill>
              </a:defRPr>
            </a:lvl1pPr>
            <a:lvl2pPr>
              <a:defRPr sz="1600">
                <a:solidFill>
                  <a:srgbClr val="B72321"/>
                </a:solidFill>
              </a:defRPr>
            </a:lvl2pPr>
            <a:lvl3pPr>
              <a:defRPr sz="1400">
                <a:solidFill>
                  <a:srgbClr val="B72321"/>
                </a:solidFill>
              </a:defRPr>
            </a:lvl3pPr>
            <a:lvl4pPr>
              <a:defRPr sz="1200">
                <a:solidFill>
                  <a:srgbClr val="B72321"/>
                </a:solidFill>
              </a:defRPr>
            </a:lvl4pPr>
            <a:lvl5pPr>
              <a:defRPr sz="1200">
                <a:solidFill>
                  <a:srgbClr val="B72321"/>
                </a:solidFill>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5" name="Espace réservé de la date 4"/>
          <p:cNvSpPr>
            <a:spLocks noGrp="1"/>
          </p:cNvSpPr>
          <p:nvPr>
            <p:ph type="dt" sz="half" idx="10"/>
          </p:nvPr>
        </p:nvSpPr>
        <p:spPr/>
        <p:txBody>
          <a:bodyPr/>
          <a:lstStyle/>
          <a:p>
            <a:fld id="{AA7735CE-7621-456B-9BCC-E1AA59081B17}" type="datetime2">
              <a:rPr lang="fr-FR" smtClean="0"/>
              <a:t>vendredi 7 septembre 2018</a:t>
            </a:fld>
            <a:endParaRPr lang="fr-BE"/>
          </a:p>
        </p:txBody>
      </p:sp>
      <p:sp>
        <p:nvSpPr>
          <p:cNvPr id="6" name="Espace réservé du pied de page 5"/>
          <p:cNvSpPr>
            <a:spLocks noGrp="1"/>
          </p:cNvSpPr>
          <p:nvPr>
            <p:ph type="ftr" sz="quarter" idx="11"/>
          </p:nvPr>
        </p:nvSpPr>
        <p:spPr/>
        <p:txBody>
          <a:bodyPr/>
          <a:lstStyle/>
          <a:p>
            <a:r>
              <a:rPr lang="fr-BE" smtClean="0"/>
              <a:t>Ensemble, ré-inventons le monde</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8" name="Espace réservé du texte 2"/>
          <p:cNvSpPr>
            <a:spLocks noGrp="1"/>
          </p:cNvSpPr>
          <p:nvPr>
            <p:ph type="body" idx="13" hasCustomPrompt="1"/>
          </p:nvPr>
        </p:nvSpPr>
        <p:spPr>
          <a:xfrm>
            <a:off x="971601" y="1014562"/>
            <a:ext cx="7920880" cy="585080"/>
          </a:xfrm>
        </p:spPr>
        <p:txBody>
          <a:bodyPr anchor="t">
            <a:normAutofit/>
          </a:bodyPr>
          <a:lstStyle>
            <a:lvl1pPr marL="0" indent="0">
              <a:buNone/>
              <a:defRPr sz="3100" b="1">
                <a:solidFill>
                  <a:srgbClr val="B72321"/>
                </a:solidFill>
              </a:defRPr>
            </a:lvl1pPr>
            <a:lvl2pPr marL="457109" indent="0">
              <a:buNone/>
              <a:defRPr sz="1800">
                <a:solidFill>
                  <a:schemeClr val="tx1">
                    <a:tint val="75000"/>
                  </a:schemeClr>
                </a:solidFill>
              </a:defRPr>
            </a:lvl2pPr>
            <a:lvl3pPr marL="914217" indent="0">
              <a:buNone/>
              <a:defRPr sz="1600">
                <a:solidFill>
                  <a:schemeClr val="tx1">
                    <a:tint val="75000"/>
                  </a:schemeClr>
                </a:solidFill>
              </a:defRPr>
            </a:lvl3pPr>
            <a:lvl4pPr marL="1371326" indent="0">
              <a:buNone/>
              <a:defRPr sz="1400">
                <a:solidFill>
                  <a:schemeClr val="tx1">
                    <a:tint val="75000"/>
                  </a:schemeClr>
                </a:solidFill>
              </a:defRPr>
            </a:lvl4pPr>
            <a:lvl5pPr marL="1828434" indent="0">
              <a:buNone/>
              <a:defRPr sz="1400">
                <a:solidFill>
                  <a:schemeClr val="tx1">
                    <a:tint val="75000"/>
                  </a:schemeClr>
                </a:solidFill>
              </a:defRPr>
            </a:lvl5pPr>
            <a:lvl6pPr marL="2285542" indent="0">
              <a:buNone/>
              <a:defRPr sz="1400">
                <a:solidFill>
                  <a:schemeClr val="tx1">
                    <a:tint val="75000"/>
                  </a:schemeClr>
                </a:solidFill>
              </a:defRPr>
            </a:lvl6pPr>
            <a:lvl7pPr marL="2742651" indent="0">
              <a:buNone/>
              <a:defRPr sz="1400">
                <a:solidFill>
                  <a:schemeClr val="tx1">
                    <a:tint val="75000"/>
                  </a:schemeClr>
                </a:solidFill>
              </a:defRPr>
            </a:lvl7pPr>
            <a:lvl8pPr marL="3199759" indent="0">
              <a:buNone/>
              <a:defRPr sz="1400">
                <a:solidFill>
                  <a:schemeClr val="tx1">
                    <a:tint val="75000"/>
                  </a:schemeClr>
                </a:solidFill>
              </a:defRPr>
            </a:lvl8pPr>
            <a:lvl9pPr marL="3656868" indent="0">
              <a:buNone/>
              <a:defRPr sz="1400">
                <a:solidFill>
                  <a:schemeClr val="tx1">
                    <a:tint val="75000"/>
                  </a:schemeClr>
                </a:solidFill>
              </a:defRPr>
            </a:lvl9pPr>
          </a:lstStyle>
          <a:p>
            <a:pPr lvl="0"/>
            <a:r>
              <a:rPr lang="fr-FR" dirty="0" smtClean="0"/>
              <a:t>Sous titre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971550" y="531491"/>
            <a:ext cx="7920000" cy="488700"/>
          </a:xfrm>
        </p:spPr>
        <p:txBody>
          <a:bodyPr/>
          <a:lstStyle>
            <a:lvl1pPr>
              <a:defRPr cap="all" baseline="0"/>
            </a:lvl1pPr>
          </a:lstStyle>
          <a:p>
            <a:r>
              <a:rPr lang="fr-FR" dirty="0" smtClean="0"/>
              <a:t>TITRE</a:t>
            </a:r>
            <a:endParaRPr lang="fr-BE" dirty="0"/>
          </a:p>
        </p:txBody>
      </p:sp>
      <p:sp>
        <p:nvSpPr>
          <p:cNvPr id="3" name="Espace réservé du texte 2"/>
          <p:cNvSpPr>
            <a:spLocks noGrp="1"/>
          </p:cNvSpPr>
          <p:nvPr>
            <p:ph type="body" idx="1"/>
          </p:nvPr>
        </p:nvSpPr>
        <p:spPr>
          <a:xfrm>
            <a:off x="972032" y="1605595"/>
            <a:ext cx="3888000" cy="479822"/>
          </a:xfrm>
        </p:spPr>
        <p:txBody>
          <a:bodyPr anchor="b"/>
          <a:lstStyle>
            <a:lvl1pPr marL="0" indent="0">
              <a:buNone/>
              <a:defRPr sz="2400" b="1">
                <a:solidFill>
                  <a:srgbClr val="B72321"/>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59" indent="0">
              <a:buNone/>
              <a:defRPr sz="1600" b="1"/>
            </a:lvl8pPr>
            <a:lvl9pPr marL="3656868"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972032" y="2085417"/>
            <a:ext cx="3888000" cy="2646574"/>
          </a:xfrm>
        </p:spPr>
        <p:txBody>
          <a:bodyPr>
            <a:normAutofit/>
          </a:bodyPr>
          <a:lstStyle>
            <a:lvl1pPr>
              <a:defRPr sz="1800">
                <a:solidFill>
                  <a:srgbClr val="B72321"/>
                </a:solidFill>
              </a:defRPr>
            </a:lvl1pPr>
            <a:lvl2pPr>
              <a:defRPr sz="1600">
                <a:solidFill>
                  <a:srgbClr val="B72321"/>
                </a:solidFill>
              </a:defRPr>
            </a:lvl2pPr>
            <a:lvl3pPr>
              <a:defRPr sz="1400">
                <a:solidFill>
                  <a:srgbClr val="B72321"/>
                </a:solidFill>
              </a:defRPr>
            </a:lvl3pPr>
            <a:lvl4pPr>
              <a:defRPr sz="1200">
                <a:solidFill>
                  <a:srgbClr val="B72321"/>
                </a:solidFill>
              </a:defRPr>
            </a:lvl4pPr>
            <a:lvl5pPr>
              <a:defRPr sz="1200">
                <a:solidFill>
                  <a:srgbClr val="B72321"/>
                </a:solidFill>
              </a:defRPr>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5" name="Espace réservé du texte 4"/>
          <p:cNvSpPr>
            <a:spLocks noGrp="1"/>
          </p:cNvSpPr>
          <p:nvPr>
            <p:ph type="body" sz="quarter" idx="3"/>
          </p:nvPr>
        </p:nvSpPr>
        <p:spPr>
          <a:xfrm>
            <a:off x="4994955" y="1605595"/>
            <a:ext cx="3888000" cy="479822"/>
          </a:xfrm>
        </p:spPr>
        <p:txBody>
          <a:bodyPr anchor="b"/>
          <a:lstStyle>
            <a:lvl1pPr marL="0" indent="0">
              <a:buNone/>
              <a:defRPr sz="2400" b="1">
                <a:solidFill>
                  <a:srgbClr val="B72321"/>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59" indent="0">
              <a:buNone/>
              <a:defRPr sz="1600" b="1"/>
            </a:lvl8pPr>
            <a:lvl9pPr marL="3656868"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994955" y="2085417"/>
            <a:ext cx="3888000" cy="2646574"/>
          </a:xfrm>
        </p:spPr>
        <p:txBody>
          <a:bodyPr>
            <a:normAutofit/>
          </a:bodyPr>
          <a:lstStyle>
            <a:lvl1pPr>
              <a:defRPr sz="1800">
                <a:solidFill>
                  <a:srgbClr val="B72321"/>
                </a:solidFill>
              </a:defRPr>
            </a:lvl1pPr>
            <a:lvl2pPr>
              <a:defRPr sz="1600">
                <a:solidFill>
                  <a:srgbClr val="B72321"/>
                </a:solidFill>
              </a:defRPr>
            </a:lvl2pPr>
            <a:lvl3pPr>
              <a:defRPr sz="1400">
                <a:solidFill>
                  <a:srgbClr val="B72321"/>
                </a:solidFill>
              </a:defRPr>
            </a:lvl3pPr>
            <a:lvl4pPr>
              <a:defRPr sz="1200">
                <a:solidFill>
                  <a:srgbClr val="B72321"/>
                </a:solidFill>
              </a:defRPr>
            </a:lvl4pPr>
            <a:lvl5pPr>
              <a:defRPr sz="1200">
                <a:solidFill>
                  <a:srgbClr val="B72321"/>
                </a:solidFill>
              </a:defRPr>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7" name="Espace réservé de la date 6"/>
          <p:cNvSpPr>
            <a:spLocks noGrp="1"/>
          </p:cNvSpPr>
          <p:nvPr>
            <p:ph type="dt" sz="half" idx="10"/>
          </p:nvPr>
        </p:nvSpPr>
        <p:spPr/>
        <p:txBody>
          <a:bodyPr/>
          <a:lstStyle/>
          <a:p>
            <a:fld id="{79DCFBF9-5149-4F4F-BA8A-6B2983DB8818}" type="datetime2">
              <a:rPr lang="fr-FR" smtClean="0"/>
              <a:t>vendredi 7 septembre 2018</a:t>
            </a:fld>
            <a:endParaRPr lang="fr-BE"/>
          </a:p>
        </p:txBody>
      </p:sp>
      <p:sp>
        <p:nvSpPr>
          <p:cNvPr id="8" name="Espace réservé du pied de page 7"/>
          <p:cNvSpPr>
            <a:spLocks noGrp="1"/>
          </p:cNvSpPr>
          <p:nvPr>
            <p:ph type="ftr" sz="quarter" idx="11"/>
          </p:nvPr>
        </p:nvSpPr>
        <p:spPr/>
        <p:txBody>
          <a:bodyPr/>
          <a:lstStyle/>
          <a:p>
            <a:r>
              <a:rPr lang="fr-BE" smtClean="0"/>
              <a:t>Ensemble, ré-inventons le monde</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
        <p:nvSpPr>
          <p:cNvPr id="10" name="Espace réservé du texte 2"/>
          <p:cNvSpPr>
            <a:spLocks noGrp="1"/>
          </p:cNvSpPr>
          <p:nvPr>
            <p:ph type="body" idx="13" hasCustomPrompt="1"/>
          </p:nvPr>
        </p:nvSpPr>
        <p:spPr>
          <a:xfrm>
            <a:off x="971601" y="1014562"/>
            <a:ext cx="7920880" cy="585080"/>
          </a:xfrm>
        </p:spPr>
        <p:txBody>
          <a:bodyPr anchor="t">
            <a:normAutofit/>
          </a:bodyPr>
          <a:lstStyle>
            <a:lvl1pPr marL="0" indent="0">
              <a:buNone/>
              <a:defRPr sz="3100" b="1">
                <a:solidFill>
                  <a:srgbClr val="B72321"/>
                </a:solidFill>
              </a:defRPr>
            </a:lvl1pPr>
            <a:lvl2pPr marL="457109" indent="0">
              <a:buNone/>
              <a:defRPr sz="1800">
                <a:solidFill>
                  <a:schemeClr val="tx1">
                    <a:tint val="75000"/>
                  </a:schemeClr>
                </a:solidFill>
              </a:defRPr>
            </a:lvl2pPr>
            <a:lvl3pPr marL="914217" indent="0">
              <a:buNone/>
              <a:defRPr sz="1600">
                <a:solidFill>
                  <a:schemeClr val="tx1">
                    <a:tint val="75000"/>
                  </a:schemeClr>
                </a:solidFill>
              </a:defRPr>
            </a:lvl3pPr>
            <a:lvl4pPr marL="1371326" indent="0">
              <a:buNone/>
              <a:defRPr sz="1400">
                <a:solidFill>
                  <a:schemeClr val="tx1">
                    <a:tint val="75000"/>
                  </a:schemeClr>
                </a:solidFill>
              </a:defRPr>
            </a:lvl4pPr>
            <a:lvl5pPr marL="1828434" indent="0">
              <a:buNone/>
              <a:defRPr sz="1400">
                <a:solidFill>
                  <a:schemeClr val="tx1">
                    <a:tint val="75000"/>
                  </a:schemeClr>
                </a:solidFill>
              </a:defRPr>
            </a:lvl5pPr>
            <a:lvl6pPr marL="2285542" indent="0">
              <a:buNone/>
              <a:defRPr sz="1400">
                <a:solidFill>
                  <a:schemeClr val="tx1">
                    <a:tint val="75000"/>
                  </a:schemeClr>
                </a:solidFill>
              </a:defRPr>
            </a:lvl6pPr>
            <a:lvl7pPr marL="2742651" indent="0">
              <a:buNone/>
              <a:defRPr sz="1400">
                <a:solidFill>
                  <a:schemeClr val="tx1">
                    <a:tint val="75000"/>
                  </a:schemeClr>
                </a:solidFill>
              </a:defRPr>
            </a:lvl7pPr>
            <a:lvl8pPr marL="3199759" indent="0">
              <a:buNone/>
              <a:defRPr sz="1400">
                <a:solidFill>
                  <a:schemeClr val="tx1">
                    <a:tint val="75000"/>
                  </a:schemeClr>
                </a:solidFill>
              </a:defRPr>
            </a:lvl8pPr>
            <a:lvl9pPr marL="3656868" indent="0">
              <a:buNone/>
              <a:defRPr sz="1400">
                <a:solidFill>
                  <a:schemeClr val="tx1">
                    <a:tint val="75000"/>
                  </a:schemeClr>
                </a:solidFill>
              </a:defRPr>
            </a:lvl9pPr>
          </a:lstStyle>
          <a:p>
            <a:pPr lvl="0"/>
            <a:r>
              <a:rPr lang="fr-FR" dirty="0" smtClean="0"/>
              <a:t>Sous titre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dirty="0"/>
          </a:p>
        </p:txBody>
      </p:sp>
      <p:sp>
        <p:nvSpPr>
          <p:cNvPr id="3" name="Espace réservé de la date 2"/>
          <p:cNvSpPr>
            <a:spLocks noGrp="1"/>
          </p:cNvSpPr>
          <p:nvPr>
            <p:ph type="dt" sz="half" idx="10"/>
          </p:nvPr>
        </p:nvSpPr>
        <p:spPr/>
        <p:txBody>
          <a:bodyPr/>
          <a:lstStyle/>
          <a:p>
            <a:fld id="{46F3F814-0747-446D-B9FA-1BA2886ACFB4}" type="datetime2">
              <a:rPr lang="fr-FR" smtClean="0"/>
              <a:t>vendredi 7 septembre 2018</a:t>
            </a:fld>
            <a:endParaRPr lang="fr-BE"/>
          </a:p>
        </p:txBody>
      </p:sp>
      <p:sp>
        <p:nvSpPr>
          <p:cNvPr id="4" name="Espace réservé du pied de page 3"/>
          <p:cNvSpPr>
            <a:spLocks noGrp="1"/>
          </p:cNvSpPr>
          <p:nvPr>
            <p:ph type="ftr" sz="quarter" idx="11"/>
          </p:nvPr>
        </p:nvSpPr>
        <p:spPr/>
        <p:txBody>
          <a:bodyPr/>
          <a:lstStyle/>
          <a:p>
            <a:r>
              <a:rPr lang="fr-BE" smtClean="0"/>
              <a:t>Ensemble, ré-inventons le monde</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3C5A1E2-7728-41C3-AD77-ADA9E491AC4F}" type="datetime2">
              <a:rPr lang="fr-FR" smtClean="0"/>
              <a:t>vendredi 7 septembre 2018</a:t>
            </a:fld>
            <a:endParaRPr lang="fr-BE"/>
          </a:p>
        </p:txBody>
      </p:sp>
      <p:sp>
        <p:nvSpPr>
          <p:cNvPr id="3" name="Espace réservé du pied de page 2"/>
          <p:cNvSpPr>
            <a:spLocks noGrp="1"/>
          </p:cNvSpPr>
          <p:nvPr>
            <p:ph type="ftr" sz="quarter" idx="11"/>
          </p:nvPr>
        </p:nvSpPr>
        <p:spPr/>
        <p:txBody>
          <a:bodyPr/>
          <a:lstStyle/>
          <a:p>
            <a:r>
              <a:rPr lang="fr-BE" smtClean="0"/>
              <a:t>Ensemble, ré-inventons le monde</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519522"/>
            <a:ext cx="3008313" cy="871538"/>
          </a:xfrm>
        </p:spPr>
        <p:txBody>
          <a:bodyPr anchor="b">
            <a:normAutofit/>
          </a:bodyPr>
          <a:lstStyle>
            <a:lvl1pPr algn="l">
              <a:defRPr sz="1600" b="1"/>
            </a:lvl1pPr>
          </a:lstStyle>
          <a:p>
            <a:r>
              <a:rPr lang="fr-FR" smtClean="0"/>
              <a:t>Modifiez le style du titre</a:t>
            </a:r>
            <a:endParaRPr lang="fr-BE" dirty="0"/>
          </a:p>
        </p:txBody>
      </p:sp>
      <p:sp>
        <p:nvSpPr>
          <p:cNvPr id="3" name="Espace réservé du contenu 2"/>
          <p:cNvSpPr>
            <a:spLocks noGrp="1"/>
          </p:cNvSpPr>
          <p:nvPr>
            <p:ph idx="1"/>
          </p:nvPr>
        </p:nvSpPr>
        <p:spPr>
          <a:xfrm>
            <a:off x="3575051" y="519114"/>
            <a:ext cx="5111750" cy="4075510"/>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Espace réservé du texte 3"/>
          <p:cNvSpPr>
            <a:spLocks noGrp="1"/>
          </p:cNvSpPr>
          <p:nvPr>
            <p:ph type="body" sz="half" idx="2"/>
          </p:nvPr>
        </p:nvSpPr>
        <p:spPr>
          <a:xfrm>
            <a:off x="457202" y="1437625"/>
            <a:ext cx="3008313" cy="3156998"/>
          </a:xfrm>
        </p:spPr>
        <p:txBody>
          <a:bodyPr/>
          <a:lstStyle>
            <a:lvl1pPr marL="0" indent="0">
              <a:buNone/>
              <a:defRPr sz="1400"/>
            </a:lvl1pPr>
            <a:lvl2pPr marL="457109" indent="0">
              <a:buNone/>
              <a:defRPr sz="1200"/>
            </a:lvl2pPr>
            <a:lvl3pPr marL="914217" indent="0">
              <a:buNone/>
              <a:defRPr sz="1000"/>
            </a:lvl3pPr>
            <a:lvl4pPr marL="1371326" indent="0">
              <a:buNone/>
              <a:defRPr sz="900"/>
            </a:lvl4pPr>
            <a:lvl5pPr marL="1828434" indent="0">
              <a:buNone/>
              <a:defRPr sz="900"/>
            </a:lvl5pPr>
            <a:lvl6pPr marL="2285542" indent="0">
              <a:buNone/>
              <a:defRPr sz="900"/>
            </a:lvl6pPr>
            <a:lvl7pPr marL="2742651" indent="0">
              <a:buNone/>
              <a:defRPr sz="900"/>
            </a:lvl7pPr>
            <a:lvl8pPr marL="3199759" indent="0">
              <a:buNone/>
              <a:defRPr sz="900"/>
            </a:lvl8pPr>
            <a:lvl9pPr marL="3656868"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FC876EE-3CCE-4D49-AB3C-D4C8944A1367}" type="datetime2">
              <a:rPr lang="fr-FR" smtClean="0"/>
              <a:t>vendredi 7 septembre 2018</a:t>
            </a:fld>
            <a:endParaRPr lang="fr-BE"/>
          </a:p>
        </p:txBody>
      </p:sp>
      <p:sp>
        <p:nvSpPr>
          <p:cNvPr id="6" name="Espace réservé du pied de page 5"/>
          <p:cNvSpPr>
            <a:spLocks noGrp="1"/>
          </p:cNvSpPr>
          <p:nvPr>
            <p:ph type="ftr" sz="quarter" idx="11"/>
          </p:nvPr>
        </p:nvSpPr>
        <p:spPr/>
        <p:txBody>
          <a:bodyPr/>
          <a:lstStyle/>
          <a:p>
            <a:r>
              <a:rPr lang="fr-BE" smtClean="0"/>
              <a:t>Ensemble, ré-inventons le monde</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1"/>
            <a:ext cx="5486400" cy="425054"/>
          </a:xfrm>
        </p:spPr>
        <p:txBody>
          <a:bodyPr anchor="b"/>
          <a:lstStyle>
            <a:lvl1pPr algn="l">
              <a:defRPr sz="2000" b="1"/>
            </a:lvl1pPr>
          </a:lstStyle>
          <a:p>
            <a:r>
              <a:rPr lang="fr-FR" smtClean="0"/>
              <a:t>Modifiez le style du titre</a:t>
            </a:r>
            <a:endParaRPr lang="fr-BE" dirty="0"/>
          </a:p>
        </p:txBody>
      </p:sp>
      <p:sp>
        <p:nvSpPr>
          <p:cNvPr id="3" name="Espace réservé pour une image  2"/>
          <p:cNvSpPr>
            <a:spLocks noGrp="1"/>
          </p:cNvSpPr>
          <p:nvPr>
            <p:ph type="pic" idx="1"/>
          </p:nvPr>
        </p:nvSpPr>
        <p:spPr>
          <a:xfrm>
            <a:off x="1792288" y="519114"/>
            <a:ext cx="5486400" cy="3026569"/>
          </a:xfrm>
        </p:spPr>
        <p:txBody>
          <a:bodyPr/>
          <a:lstStyle>
            <a:lvl1pPr marL="0" indent="0">
              <a:buNone/>
              <a:defRPr sz="3200"/>
            </a:lvl1pPr>
            <a:lvl2pPr marL="457109" indent="0">
              <a:buNone/>
              <a:defRPr sz="2800"/>
            </a:lvl2pPr>
            <a:lvl3pPr marL="914217" indent="0">
              <a:buNone/>
              <a:defRPr sz="2400"/>
            </a:lvl3pPr>
            <a:lvl4pPr marL="1371326" indent="0">
              <a:buNone/>
              <a:defRPr sz="2000"/>
            </a:lvl4pPr>
            <a:lvl5pPr marL="1828434" indent="0">
              <a:buNone/>
              <a:defRPr sz="2000"/>
            </a:lvl5pPr>
            <a:lvl6pPr marL="2285542" indent="0">
              <a:buNone/>
              <a:defRPr sz="2000"/>
            </a:lvl6pPr>
            <a:lvl7pPr marL="2742651" indent="0">
              <a:buNone/>
              <a:defRPr sz="2000"/>
            </a:lvl7pPr>
            <a:lvl8pPr marL="3199759" indent="0">
              <a:buNone/>
              <a:defRPr sz="2000"/>
            </a:lvl8pPr>
            <a:lvl9pPr marL="3656868" indent="0">
              <a:buNone/>
              <a:defRPr sz="2000"/>
            </a:lvl9pPr>
          </a:lstStyle>
          <a:p>
            <a:r>
              <a:rPr lang="fr-FR" smtClean="0"/>
              <a:t>Cliquez sur l'icône pour ajouter une image</a:t>
            </a:r>
            <a:endParaRPr lang="fr-BE" dirty="0"/>
          </a:p>
        </p:txBody>
      </p:sp>
      <p:sp>
        <p:nvSpPr>
          <p:cNvPr id="4" name="Espace réservé du texte 3"/>
          <p:cNvSpPr>
            <a:spLocks noGrp="1"/>
          </p:cNvSpPr>
          <p:nvPr>
            <p:ph type="body" sz="half" idx="2"/>
          </p:nvPr>
        </p:nvSpPr>
        <p:spPr>
          <a:xfrm>
            <a:off x="1792288" y="4025504"/>
            <a:ext cx="5486400" cy="603647"/>
          </a:xfrm>
        </p:spPr>
        <p:txBody>
          <a:bodyPr/>
          <a:lstStyle>
            <a:lvl1pPr marL="0" indent="0">
              <a:buNone/>
              <a:defRPr sz="1400"/>
            </a:lvl1pPr>
            <a:lvl2pPr marL="457109" indent="0">
              <a:buNone/>
              <a:defRPr sz="1200"/>
            </a:lvl2pPr>
            <a:lvl3pPr marL="914217" indent="0">
              <a:buNone/>
              <a:defRPr sz="1000"/>
            </a:lvl3pPr>
            <a:lvl4pPr marL="1371326" indent="0">
              <a:buNone/>
              <a:defRPr sz="900"/>
            </a:lvl4pPr>
            <a:lvl5pPr marL="1828434" indent="0">
              <a:buNone/>
              <a:defRPr sz="900"/>
            </a:lvl5pPr>
            <a:lvl6pPr marL="2285542" indent="0">
              <a:buNone/>
              <a:defRPr sz="900"/>
            </a:lvl6pPr>
            <a:lvl7pPr marL="2742651" indent="0">
              <a:buNone/>
              <a:defRPr sz="900"/>
            </a:lvl7pPr>
            <a:lvl8pPr marL="3199759" indent="0">
              <a:buNone/>
              <a:defRPr sz="900"/>
            </a:lvl8pPr>
            <a:lvl9pPr marL="3656868"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E5B87D3-EC8C-4C35-B7B4-D0514AF03B95}" type="datetime2">
              <a:rPr lang="fr-FR" smtClean="0"/>
              <a:t>vendredi 7 septembre 2018</a:t>
            </a:fld>
            <a:endParaRPr lang="fr-BE"/>
          </a:p>
        </p:txBody>
      </p:sp>
      <p:sp>
        <p:nvSpPr>
          <p:cNvPr id="6" name="Espace réservé du pied de page 5"/>
          <p:cNvSpPr>
            <a:spLocks noGrp="1"/>
          </p:cNvSpPr>
          <p:nvPr>
            <p:ph type="ftr" sz="quarter" idx="11"/>
          </p:nvPr>
        </p:nvSpPr>
        <p:spPr/>
        <p:txBody>
          <a:bodyPr/>
          <a:lstStyle/>
          <a:p>
            <a:r>
              <a:rPr lang="fr-BE" smtClean="0"/>
              <a:t>Ensemble, ré-inventons le monde</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232470" y="178280"/>
            <a:ext cx="1315194" cy="3417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2" y="4766281"/>
            <a:ext cx="9144000" cy="218312"/>
          </a:xfrm>
          <a:prstGeom prst="rect">
            <a:avLst/>
          </a:prstGeom>
          <a:solidFill>
            <a:srgbClr val="B7232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fr-FR"/>
          </a:p>
        </p:txBody>
      </p:sp>
      <p:pic>
        <p:nvPicPr>
          <p:cNvPr id="1026" name="Picture 2" descr="V:\Isen\Charte graphique\Réalisation\01-Conseils\3 - Livrables\PowerPoint\Capture2.JPG"/>
          <p:cNvPicPr>
            <a:picLocks noChangeAspect="1" noChangeArrowheads="1"/>
          </p:cNvPicPr>
          <p:nvPr/>
        </p:nvPicPr>
        <p:blipFill>
          <a:blip r:embed="rId14" cstate="print">
            <a:extLst>
              <a:ext uri="{28A0092B-C50C-407E-A947-70E740481C1C}">
                <a14:useLocalDpi xmlns:a14="http://schemas.microsoft.com/office/drawing/2010/main"/>
              </a:ext>
            </a:extLst>
          </a:blip>
          <a:srcRect/>
          <a:stretch>
            <a:fillRect/>
          </a:stretch>
        </p:blipFill>
        <p:spPr bwMode="auto">
          <a:xfrm>
            <a:off x="232470" y="4778783"/>
            <a:ext cx="1243186" cy="169233"/>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titre 1"/>
          <p:cNvSpPr>
            <a:spLocks noGrp="1"/>
          </p:cNvSpPr>
          <p:nvPr>
            <p:ph type="title"/>
          </p:nvPr>
        </p:nvSpPr>
        <p:spPr>
          <a:xfrm>
            <a:off x="971550" y="524348"/>
            <a:ext cx="7920000" cy="488700"/>
          </a:xfrm>
          <a:prstGeom prst="rect">
            <a:avLst/>
          </a:prstGeom>
        </p:spPr>
        <p:txBody>
          <a:bodyPr vert="horz" lIns="91421" tIns="45711" rIns="91421" bIns="45711" rtlCol="0" anchor="b">
            <a:normAutofit/>
          </a:bodyPr>
          <a:lstStyle/>
          <a:p>
            <a:r>
              <a:rPr lang="fr-FR" dirty="0" smtClean="0"/>
              <a:t>TITRE</a:t>
            </a:r>
            <a:endParaRPr lang="fr-BE" dirty="0"/>
          </a:p>
        </p:txBody>
      </p:sp>
      <p:sp>
        <p:nvSpPr>
          <p:cNvPr id="3" name="Espace réservé du texte 2"/>
          <p:cNvSpPr>
            <a:spLocks noGrp="1"/>
          </p:cNvSpPr>
          <p:nvPr>
            <p:ph type="body" idx="1"/>
          </p:nvPr>
        </p:nvSpPr>
        <p:spPr>
          <a:xfrm>
            <a:off x="971550" y="1707655"/>
            <a:ext cx="7848922" cy="2886968"/>
          </a:xfrm>
          <a:prstGeom prst="rect">
            <a:avLst/>
          </a:prstGeom>
        </p:spPr>
        <p:txBody>
          <a:bodyPr vert="horz" lIns="91421" tIns="45711" rIns="91421" bIns="4571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2"/>
          </p:nvPr>
        </p:nvSpPr>
        <p:spPr>
          <a:xfrm>
            <a:off x="1638692" y="4737129"/>
            <a:ext cx="2133600" cy="273844"/>
          </a:xfrm>
          <a:prstGeom prst="rect">
            <a:avLst/>
          </a:prstGeom>
        </p:spPr>
        <p:txBody>
          <a:bodyPr vert="horz" lIns="91421" tIns="45711" rIns="91421" bIns="45711" rtlCol="0" anchor="ctr"/>
          <a:lstStyle>
            <a:lvl1pPr algn="r">
              <a:defRPr sz="900" b="1">
                <a:solidFill>
                  <a:schemeClr val="bg1"/>
                </a:solidFill>
              </a:defRPr>
            </a:lvl1pPr>
          </a:lstStyle>
          <a:p>
            <a:fld id="{D542A453-0F4D-4DBB-B4F2-A643202F7FAF}" type="datetime2">
              <a:rPr lang="fr-FR" smtClean="0"/>
              <a:t>vendredi 7 septembre 2018</a:t>
            </a:fld>
            <a:endParaRPr lang="fr-BE" dirty="0"/>
          </a:p>
        </p:txBody>
      </p:sp>
      <p:sp>
        <p:nvSpPr>
          <p:cNvPr id="5" name="Espace réservé du pied de page 4"/>
          <p:cNvSpPr>
            <a:spLocks noGrp="1"/>
          </p:cNvSpPr>
          <p:nvPr>
            <p:ph type="ftr" sz="quarter" idx="3"/>
          </p:nvPr>
        </p:nvSpPr>
        <p:spPr>
          <a:xfrm>
            <a:off x="5436097" y="4737129"/>
            <a:ext cx="3710508" cy="273844"/>
          </a:xfrm>
          <a:prstGeom prst="rect">
            <a:avLst/>
          </a:prstGeom>
        </p:spPr>
        <p:txBody>
          <a:bodyPr vert="horz" lIns="91421" tIns="45711" rIns="91421" bIns="45711" rtlCol="0" anchor="ctr"/>
          <a:lstStyle>
            <a:lvl1pPr algn="r">
              <a:defRPr sz="900" b="1">
                <a:solidFill>
                  <a:schemeClr val="bg1"/>
                </a:solidFill>
              </a:defRPr>
            </a:lvl1pPr>
          </a:lstStyle>
          <a:p>
            <a:r>
              <a:rPr lang="fr-BE" dirty="0" smtClean="0"/>
              <a:t>Ensemble, </a:t>
            </a:r>
            <a:r>
              <a:rPr lang="fr-BE" dirty="0" err="1" smtClean="0"/>
              <a:t>ré-inventons</a:t>
            </a:r>
            <a:r>
              <a:rPr lang="fr-BE" dirty="0" smtClean="0"/>
              <a:t> le monde</a:t>
            </a:r>
            <a:endParaRPr lang="fr-BE" dirty="0"/>
          </a:p>
        </p:txBody>
      </p:sp>
      <p:sp>
        <p:nvSpPr>
          <p:cNvPr id="6" name="Espace réservé du numéro de diapositive 5"/>
          <p:cNvSpPr>
            <a:spLocks noGrp="1"/>
          </p:cNvSpPr>
          <p:nvPr>
            <p:ph type="sldNum" sz="quarter" idx="4"/>
          </p:nvPr>
        </p:nvSpPr>
        <p:spPr>
          <a:xfrm>
            <a:off x="3765376" y="4739607"/>
            <a:ext cx="1663100" cy="273844"/>
          </a:xfrm>
          <a:prstGeom prst="rect">
            <a:avLst/>
          </a:prstGeom>
        </p:spPr>
        <p:txBody>
          <a:bodyPr vert="horz" lIns="91421" tIns="45711" rIns="91421" bIns="45711" rtlCol="0" anchor="ctr"/>
          <a:lstStyle>
            <a:lvl1pPr algn="l">
              <a:defRPr sz="900" b="1">
                <a:solidFill>
                  <a:schemeClr val="bg1"/>
                </a:solidFill>
              </a:defRPr>
            </a:lvl1pPr>
          </a:lstStyle>
          <a:p>
            <a:fld id="{CF4668DC-857F-487D-BFFA-8C0CA5037977}" type="slidenum">
              <a:rPr lang="fr-BE" smtClean="0"/>
              <a:pPr/>
              <a:t>‹N°›</a:t>
            </a:fld>
            <a:endParaRPr lang="fr-BE" dirty="0"/>
          </a:p>
        </p:txBody>
      </p:sp>
      <p:cxnSp>
        <p:nvCxnSpPr>
          <p:cNvPr id="9" name="Connecteur droit 8"/>
          <p:cNvCxnSpPr/>
          <p:nvPr/>
        </p:nvCxnSpPr>
        <p:spPr>
          <a:xfrm>
            <a:off x="3772292" y="4802785"/>
            <a:ext cx="0" cy="135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217" rtl="0" eaLnBrk="1" latinLnBrk="0" hangingPunct="1">
        <a:spcBef>
          <a:spcPct val="0"/>
        </a:spcBef>
        <a:buNone/>
        <a:defRPr sz="1600" b="1" kern="1200" cap="all" baseline="0">
          <a:solidFill>
            <a:srgbClr val="B72321"/>
          </a:solidFill>
          <a:latin typeface="+mj-lt"/>
          <a:ea typeface="+mj-ea"/>
          <a:cs typeface="+mj-cs"/>
        </a:defRPr>
      </a:lvl1pPr>
    </p:titleStyle>
    <p:bodyStyle>
      <a:lvl1pPr marL="342831" indent="-342831" algn="l" defTabSz="914217" rtl="0" eaLnBrk="1" latinLnBrk="0" hangingPunct="1">
        <a:spcBef>
          <a:spcPct val="20000"/>
        </a:spcBef>
        <a:buFont typeface="Arial" pitchFamily="34" charset="0"/>
        <a:buChar char="•"/>
        <a:defRPr sz="1800" kern="1200">
          <a:solidFill>
            <a:srgbClr val="B72321"/>
          </a:solidFill>
          <a:latin typeface="+mn-lt"/>
          <a:ea typeface="+mn-ea"/>
          <a:cs typeface="+mn-cs"/>
        </a:defRPr>
      </a:lvl1pPr>
      <a:lvl2pPr marL="742801" indent="-285692" algn="l" defTabSz="914217" rtl="0" eaLnBrk="1" latinLnBrk="0" hangingPunct="1">
        <a:spcBef>
          <a:spcPct val="20000"/>
        </a:spcBef>
        <a:buFont typeface="Arial" pitchFamily="34" charset="0"/>
        <a:buChar char="–"/>
        <a:defRPr sz="1600" kern="1200">
          <a:solidFill>
            <a:srgbClr val="B72321"/>
          </a:solidFill>
          <a:latin typeface="+mn-lt"/>
          <a:ea typeface="+mn-ea"/>
          <a:cs typeface="+mn-cs"/>
        </a:defRPr>
      </a:lvl2pPr>
      <a:lvl3pPr marL="1142771" indent="-228554" algn="l" defTabSz="914217" rtl="0" eaLnBrk="1" latinLnBrk="0" hangingPunct="1">
        <a:spcBef>
          <a:spcPct val="20000"/>
        </a:spcBef>
        <a:buFont typeface="Arial" pitchFamily="34" charset="0"/>
        <a:buChar char="•"/>
        <a:defRPr sz="1400" kern="1200">
          <a:solidFill>
            <a:srgbClr val="B72321"/>
          </a:solidFill>
          <a:latin typeface="+mn-lt"/>
          <a:ea typeface="+mn-ea"/>
          <a:cs typeface="+mn-cs"/>
        </a:defRPr>
      </a:lvl3pPr>
      <a:lvl4pPr marL="1599880" indent="-228554" algn="l" defTabSz="914217" rtl="0" eaLnBrk="1" latinLnBrk="0" hangingPunct="1">
        <a:spcBef>
          <a:spcPct val="20000"/>
        </a:spcBef>
        <a:buFont typeface="Arial" pitchFamily="34" charset="0"/>
        <a:buChar char="–"/>
        <a:defRPr sz="1200" kern="1200">
          <a:solidFill>
            <a:srgbClr val="B72321"/>
          </a:solidFill>
          <a:latin typeface="+mn-lt"/>
          <a:ea typeface="+mn-ea"/>
          <a:cs typeface="+mn-cs"/>
        </a:defRPr>
      </a:lvl4pPr>
      <a:lvl5pPr marL="2056988" indent="-228554" algn="l" defTabSz="914217" rtl="0" eaLnBrk="1" latinLnBrk="0" hangingPunct="1">
        <a:spcBef>
          <a:spcPct val="20000"/>
        </a:spcBef>
        <a:buFont typeface="Arial" pitchFamily="34" charset="0"/>
        <a:buChar char="»"/>
        <a:defRPr sz="1200" kern="1200">
          <a:solidFill>
            <a:srgbClr val="B72321"/>
          </a:solidFill>
          <a:latin typeface="+mn-lt"/>
          <a:ea typeface="+mn-ea"/>
          <a:cs typeface="+mn-cs"/>
        </a:defRPr>
      </a:lvl5pPr>
      <a:lvl6pPr marL="2514097"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5"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4"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2"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59"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8.xml"/><Relationship Id="rId5" Type="http://schemas.openxmlformats.org/officeDocument/2006/relationships/image" Target="../media/image38.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5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58.xml"/><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9.xml"/><Relationship Id="rId4" Type="http://schemas.openxmlformats.org/officeDocument/2006/relationships/image" Target="../media/image59.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2"/>
            </p:custDataLst>
          </p:nvPr>
        </p:nvSpPr>
        <p:spPr/>
        <p:txBody>
          <a:bodyPr/>
          <a:lstStyle/>
          <a:p>
            <a:r>
              <a:rPr lang="en-US" sz="1800" dirty="0" smtClean="0"/>
              <a:t>2018 Semester#1</a:t>
            </a:r>
            <a:br>
              <a:rPr lang="en-US" sz="1800" dirty="0" smtClean="0"/>
            </a:br>
            <a:r>
              <a:rPr lang="en-US" sz="1800" dirty="0" smtClean="0"/>
              <a:t>Analog Circuits Design</a:t>
            </a:r>
            <a:br>
              <a:rPr lang="en-US" sz="1800" dirty="0" smtClean="0"/>
            </a:br>
            <a:r>
              <a:rPr lang="en-US" sz="1800" dirty="0" smtClean="0"/>
              <a:t>AFL</a:t>
            </a:r>
            <a:r>
              <a:rPr lang="en-US" sz="1800" smtClean="0"/>
              <a:t/>
            </a:r>
            <a:br>
              <a:rPr lang="en-US" sz="1800" smtClean="0"/>
            </a:br>
            <a:r>
              <a:rPr lang="en-US" sz="1800" smtClean="0"/>
              <a:t>axel.flament@YNCREA.fr</a:t>
            </a:r>
            <a:endParaRPr lang="en-US" sz="1800" dirty="0"/>
          </a:p>
        </p:txBody>
      </p:sp>
    </p:spTree>
    <p:custDataLst>
      <p:tags r:id="rId1"/>
    </p:custDataLst>
    <p:extLst>
      <p:ext uri="{BB962C8B-B14F-4D97-AF65-F5344CB8AC3E}">
        <p14:creationId xmlns:p14="http://schemas.microsoft.com/office/powerpoint/2010/main" val="2391680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dirty="0" smtClean="0"/>
              <a:t>A signal source has an open-circuit voltage of 10mV and a short-circuit-current of 10µA. What is the source resistance?</a:t>
            </a:r>
          </a:p>
          <a:p>
            <a:r>
              <a:rPr lang="en-US" dirty="0" smtClean="0"/>
              <a:t>A signal source represented by a Thevenin equivalent has V</a:t>
            </a:r>
            <a:r>
              <a:rPr lang="en-US" baseline="-25000" dirty="0" smtClean="0"/>
              <a:t>s</a:t>
            </a:r>
            <a:r>
              <a:rPr lang="en-US" dirty="0" smtClean="0"/>
              <a:t> = 10mV and </a:t>
            </a:r>
            <a:r>
              <a:rPr lang="en-US" dirty="0" err="1" smtClean="0"/>
              <a:t>R</a:t>
            </a:r>
            <a:r>
              <a:rPr lang="en-US" baseline="-25000" dirty="0" err="1" smtClean="0"/>
              <a:t>s</a:t>
            </a:r>
            <a:r>
              <a:rPr lang="en-US" dirty="0" smtClean="0"/>
              <a:t> = </a:t>
            </a:r>
            <a:r>
              <a:rPr lang="fr-FR" dirty="0" smtClean="0"/>
              <a:t>1k</a:t>
            </a:r>
            <a:r>
              <a:rPr lang="el-GR" dirty="0" smtClean="0"/>
              <a:t>Ω</a:t>
            </a:r>
            <a:r>
              <a:rPr lang="fr-FR" dirty="0" smtClean="0"/>
              <a:t>. </a:t>
            </a:r>
            <a:r>
              <a:rPr lang="en-US" dirty="0" smtClean="0"/>
              <a:t>A R</a:t>
            </a:r>
            <a:r>
              <a:rPr lang="en-US" baseline="-25000" dirty="0" smtClean="0"/>
              <a:t>L</a:t>
            </a:r>
            <a:r>
              <a:rPr lang="en-US" dirty="0" smtClean="0"/>
              <a:t> load resistance is connected. Find the voltage appearing across the load for R</a:t>
            </a:r>
            <a:r>
              <a:rPr lang="en-US" baseline="-25000" dirty="0" smtClean="0"/>
              <a:t>L</a:t>
            </a:r>
            <a:r>
              <a:rPr lang="en-US" dirty="0" smtClean="0"/>
              <a:t> = </a:t>
            </a:r>
            <a:r>
              <a:rPr lang="fr-FR" dirty="0" smtClean="0"/>
              <a:t>100k</a:t>
            </a:r>
            <a:r>
              <a:rPr lang="el-GR" dirty="0" smtClean="0"/>
              <a:t>Ω</a:t>
            </a:r>
            <a:r>
              <a:rPr lang="fr-FR" dirty="0" smtClean="0"/>
              <a:t>, 10k</a:t>
            </a:r>
            <a:r>
              <a:rPr lang="el-GR" dirty="0" smtClean="0"/>
              <a:t>Ω</a:t>
            </a:r>
            <a:r>
              <a:rPr lang="fr-FR" dirty="0" smtClean="0"/>
              <a:t>, 1k</a:t>
            </a:r>
            <a:r>
              <a:rPr lang="el-GR" dirty="0" smtClean="0"/>
              <a:t>Ω</a:t>
            </a:r>
            <a:r>
              <a:rPr lang="fr-FR" dirty="0" smtClean="0"/>
              <a:t>, 100</a:t>
            </a:r>
            <a:r>
              <a:rPr lang="el-GR" dirty="0"/>
              <a:t> </a:t>
            </a:r>
            <a:r>
              <a:rPr lang="el-GR" dirty="0" smtClean="0"/>
              <a:t>Ω</a:t>
            </a:r>
            <a:r>
              <a:rPr lang="fr-FR" dirty="0" smtClean="0"/>
              <a:t>. </a:t>
            </a:r>
            <a:r>
              <a:rPr lang="en-US" dirty="0" smtClean="0"/>
              <a:t>What is the lowest value of R</a:t>
            </a:r>
            <a:r>
              <a:rPr lang="en-US" baseline="-25000" dirty="0" smtClean="0"/>
              <a:t>L</a:t>
            </a:r>
            <a:r>
              <a:rPr lang="en-US" dirty="0" smtClean="0"/>
              <a:t> for which the output voltage is at least 80% of the source voltage?</a:t>
            </a:r>
          </a:p>
          <a:p>
            <a:r>
              <a:rPr lang="en-US" dirty="0" smtClean="0"/>
              <a:t>A signal source represented by a Norton equivalent has I</a:t>
            </a:r>
            <a:r>
              <a:rPr lang="en-US" baseline="-25000" dirty="0" smtClean="0"/>
              <a:t>s</a:t>
            </a:r>
            <a:r>
              <a:rPr lang="en-US" dirty="0" smtClean="0"/>
              <a:t> = 10µA and </a:t>
            </a:r>
            <a:r>
              <a:rPr lang="en-US" dirty="0" err="1" smtClean="0"/>
              <a:t>R</a:t>
            </a:r>
            <a:r>
              <a:rPr lang="en-US" baseline="-25000" dirty="0" err="1" smtClean="0"/>
              <a:t>s</a:t>
            </a:r>
            <a:r>
              <a:rPr lang="en-US" dirty="0" smtClean="0"/>
              <a:t> = </a:t>
            </a:r>
            <a:r>
              <a:rPr lang="fr-FR" dirty="0" smtClean="0"/>
              <a:t>100k</a:t>
            </a:r>
            <a:r>
              <a:rPr lang="el-GR" dirty="0"/>
              <a:t>Ω</a:t>
            </a:r>
            <a:r>
              <a:rPr lang="fr-FR" dirty="0"/>
              <a:t>. </a:t>
            </a:r>
            <a:r>
              <a:rPr lang="en-US" dirty="0" smtClean="0"/>
              <a:t>A R</a:t>
            </a:r>
            <a:r>
              <a:rPr lang="en-US" baseline="-25000" dirty="0" smtClean="0"/>
              <a:t>L</a:t>
            </a:r>
            <a:r>
              <a:rPr lang="en-US" dirty="0" smtClean="0"/>
              <a:t> load resistance is connected. Find the current flowing through the load for R</a:t>
            </a:r>
            <a:r>
              <a:rPr lang="en-US" baseline="-25000" dirty="0" smtClean="0"/>
              <a:t>L</a:t>
            </a:r>
            <a:r>
              <a:rPr lang="en-US" dirty="0" smtClean="0"/>
              <a:t> </a:t>
            </a:r>
            <a:r>
              <a:rPr lang="fr-FR" dirty="0" smtClean="0"/>
              <a:t>= 1k</a:t>
            </a:r>
            <a:r>
              <a:rPr lang="el-GR" dirty="0"/>
              <a:t>Ω</a:t>
            </a:r>
            <a:r>
              <a:rPr lang="fr-FR" dirty="0"/>
              <a:t>, 10k</a:t>
            </a:r>
            <a:r>
              <a:rPr lang="el-GR" dirty="0"/>
              <a:t>Ω</a:t>
            </a:r>
            <a:r>
              <a:rPr lang="fr-FR" dirty="0"/>
              <a:t>, </a:t>
            </a:r>
            <a:r>
              <a:rPr lang="fr-FR" dirty="0" smtClean="0"/>
              <a:t>100k</a:t>
            </a:r>
            <a:r>
              <a:rPr lang="el-GR" dirty="0"/>
              <a:t>Ω</a:t>
            </a:r>
            <a:r>
              <a:rPr lang="fr-FR" dirty="0"/>
              <a:t>, </a:t>
            </a:r>
            <a:r>
              <a:rPr lang="fr-FR" dirty="0" smtClean="0"/>
              <a:t>1M</a:t>
            </a:r>
            <a:r>
              <a:rPr lang="el-GR" dirty="0" smtClean="0"/>
              <a:t>Ω</a:t>
            </a:r>
            <a:r>
              <a:rPr lang="fr-FR" dirty="0"/>
              <a:t>. </a:t>
            </a:r>
            <a:r>
              <a:rPr lang="en-US" dirty="0" smtClean="0"/>
              <a:t>What is the highest value of R</a:t>
            </a:r>
            <a:r>
              <a:rPr lang="en-US" baseline="-25000" dirty="0" smtClean="0"/>
              <a:t>L</a:t>
            </a:r>
            <a:r>
              <a:rPr lang="en-US" dirty="0" smtClean="0"/>
              <a:t> for which the output current is at least 80% of the source current?</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10</a:t>
            </a:fld>
            <a:endParaRPr lang="fr-BE" dirty="0"/>
          </a:p>
        </p:txBody>
      </p:sp>
      <p:sp>
        <p:nvSpPr>
          <p:cNvPr id="6" name="Titre 5"/>
          <p:cNvSpPr>
            <a:spLocks noGrp="1"/>
          </p:cNvSpPr>
          <p:nvPr>
            <p:ph type="title"/>
          </p:nvPr>
        </p:nvSpPr>
        <p:spPr/>
        <p:txBody>
          <a:bodyPr/>
          <a:lstStyle/>
          <a:p>
            <a:r>
              <a:rPr lang="en-US" dirty="0" smtClean="0"/>
              <a:t>Signals</a:t>
            </a:r>
            <a:endParaRPr lang="en-US" dirty="0"/>
          </a:p>
        </p:txBody>
      </p:sp>
      <p:sp>
        <p:nvSpPr>
          <p:cNvPr id="7" name="Rectangle 6"/>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148702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Signals</a:t>
            </a:r>
          </a:p>
          <a:p>
            <a:r>
              <a:rPr lang="en-US" b="1" dirty="0" smtClean="0"/>
              <a:t>Frequency Spectrum of signals</a:t>
            </a:r>
          </a:p>
          <a:p>
            <a:r>
              <a:rPr lang="en-US" dirty="0" smtClean="0"/>
              <a:t>Analog and Digital Signals</a:t>
            </a:r>
          </a:p>
          <a:p>
            <a:r>
              <a:rPr lang="en-US" dirty="0" smtClean="0"/>
              <a:t>Some useful networks Theorems (Thevenin, Norton, Source absorption, Kirchhoff’s laws, impedance calculation)</a:t>
            </a:r>
          </a:p>
          <a:p>
            <a:r>
              <a:rPr lang="en-US" dirty="0" smtClean="0"/>
              <a:t>Amplifiers (signal amplification, amplifier symbol, voltage gain, power and current gain, saturation, non-linear TF, biasing)</a:t>
            </a:r>
          </a:p>
          <a:p>
            <a:r>
              <a:rPr lang="en-US" dirty="0" smtClean="0"/>
              <a:t>Circuit models for amplifiers</a:t>
            </a:r>
          </a:p>
          <a:p>
            <a:r>
              <a:rPr lang="en-US" dirty="0" smtClean="0"/>
              <a:t>Frequency response of amplifiers (BW, STC Networks)</a:t>
            </a:r>
            <a:endParaRPr lang="en-US" dirty="0"/>
          </a:p>
        </p:txBody>
      </p:sp>
      <p:sp>
        <p:nvSpPr>
          <p:cNvPr id="3" name="Espace réservé du texte 2"/>
          <p:cNvSpPr>
            <a:spLocks noGrp="1"/>
          </p:cNvSpPr>
          <p:nvPr>
            <p:ph type="body" idx="13"/>
          </p:nvPr>
        </p:nvSpPr>
        <p:spPr/>
        <p:txBody>
          <a:bodyPr/>
          <a:lstStyle/>
          <a:p>
            <a:r>
              <a:rPr lang="fr-FR" dirty="0" smtClean="0"/>
              <a:t>Basic Electronics</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11</a:t>
            </a:fld>
            <a:endParaRPr lang="fr-BE" dirty="0"/>
          </a:p>
        </p:txBody>
      </p:sp>
      <p:sp>
        <p:nvSpPr>
          <p:cNvPr id="6" name="Titre 5"/>
          <p:cNvSpPr>
            <a:spLocks noGrp="1"/>
          </p:cNvSpPr>
          <p:nvPr>
            <p:ph type="title"/>
          </p:nvPr>
        </p:nvSpPr>
        <p:spPr/>
        <p:txBody>
          <a:bodyPr/>
          <a:lstStyle/>
          <a:p>
            <a:endParaRPr lang="fr-FR"/>
          </a:p>
        </p:txBody>
      </p:sp>
      <p:sp>
        <p:nvSpPr>
          <p:cNvPr id="7" name="Rectangle 6"/>
          <p:cNvSpPr/>
          <p:nvPr/>
        </p:nvSpPr>
        <p:spPr>
          <a:xfrm>
            <a:off x="0" y="0"/>
            <a:ext cx="9146605" cy="5143500"/>
          </a:xfrm>
          <a:prstGeom prst="rect">
            <a:avLst/>
          </a:prstGeom>
          <a:solidFill>
            <a:srgbClr val="C0504D">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820159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dirty="0" smtClean="0"/>
              <a:t>Fourier series/Fourier Transform : mathematical tool</a:t>
            </a:r>
          </a:p>
          <a:p>
            <a:r>
              <a:rPr lang="en-US" dirty="0" smtClean="0"/>
              <a:t>Any (voltage or current) signal can be represented by a sum of sine-wave signals at different frequencies and amplitudes</a:t>
            </a:r>
          </a:p>
          <a:p>
            <a:r>
              <a:rPr lang="en-US" dirty="0" smtClean="0"/>
              <a:t>Sine-wave voltage : </a:t>
            </a:r>
            <a:r>
              <a:rPr lang="fr-FR" dirty="0" smtClean="0"/>
              <a:t>V = </a:t>
            </a:r>
            <a:r>
              <a:rPr lang="fr-FR" dirty="0" err="1" smtClean="0"/>
              <a:t>V</a:t>
            </a:r>
            <a:r>
              <a:rPr lang="fr-FR" baseline="-25000" dirty="0" err="1" smtClean="0"/>
              <a:t>pk</a:t>
            </a:r>
            <a:r>
              <a:rPr lang="fr-FR" dirty="0" smtClean="0"/>
              <a:t> sin(w.t + </a:t>
            </a:r>
            <a:r>
              <a:rPr lang="el-GR" dirty="0" smtClean="0"/>
              <a:t>Φ</a:t>
            </a:r>
            <a:r>
              <a:rPr lang="fr-FR" dirty="0" smtClean="0"/>
              <a:t>)</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12</a:t>
            </a:fld>
            <a:endParaRPr lang="fr-BE" dirty="0"/>
          </a:p>
        </p:txBody>
      </p:sp>
      <p:sp>
        <p:nvSpPr>
          <p:cNvPr id="6" name="Titre 5"/>
          <p:cNvSpPr>
            <a:spLocks noGrp="1"/>
          </p:cNvSpPr>
          <p:nvPr>
            <p:ph type="title"/>
          </p:nvPr>
        </p:nvSpPr>
        <p:spPr/>
        <p:txBody>
          <a:bodyPr/>
          <a:lstStyle/>
          <a:p>
            <a:r>
              <a:rPr lang="en-US" dirty="0" smtClean="0"/>
              <a:t>Frequency Spectrum of Signals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355726"/>
            <a:ext cx="2499509" cy="1407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4062158" y="2558066"/>
            <a:ext cx="5076056" cy="1477328"/>
          </a:xfrm>
          <a:prstGeom prst="rect">
            <a:avLst/>
          </a:prstGeom>
          <a:noFill/>
        </p:spPr>
        <p:txBody>
          <a:bodyPr wrap="square" rtlCol="0">
            <a:spAutoFit/>
          </a:bodyPr>
          <a:lstStyle/>
          <a:p>
            <a:r>
              <a:rPr lang="fr-FR" dirty="0" smtClean="0"/>
              <a:t>1/T(seconds) = </a:t>
            </a:r>
            <a:r>
              <a:rPr lang="en-US" dirty="0" smtClean="0"/>
              <a:t>frequency in Hz</a:t>
            </a:r>
          </a:p>
          <a:p>
            <a:r>
              <a:rPr lang="en-US" dirty="0" smtClean="0"/>
              <a:t>w = 2*pi*f = angular frequency in rad/s</a:t>
            </a:r>
          </a:p>
          <a:p>
            <a:r>
              <a:rPr lang="en-US" dirty="0" err="1" smtClean="0"/>
              <a:t>V</a:t>
            </a:r>
            <a:r>
              <a:rPr lang="en-US" baseline="-25000" dirty="0" err="1" smtClean="0"/>
              <a:t>pk</a:t>
            </a:r>
            <a:r>
              <a:rPr lang="en-US" dirty="0" smtClean="0"/>
              <a:t> = peak Voltage</a:t>
            </a:r>
          </a:p>
          <a:p>
            <a:r>
              <a:rPr lang="el-GR" dirty="0" smtClean="0"/>
              <a:t>Φ</a:t>
            </a:r>
            <a:r>
              <a:rPr lang="fr-FR" dirty="0" smtClean="0"/>
              <a:t> = phase</a:t>
            </a:r>
          </a:p>
          <a:p>
            <a:r>
              <a:rPr lang="fr-FR" dirty="0" err="1" smtClean="0"/>
              <a:t>V</a:t>
            </a:r>
            <a:r>
              <a:rPr lang="fr-FR" baseline="-25000" dirty="0" err="1" smtClean="0"/>
              <a:t>rms</a:t>
            </a:r>
            <a:r>
              <a:rPr lang="fr-FR" dirty="0" smtClean="0"/>
              <a:t> = </a:t>
            </a:r>
            <a:r>
              <a:rPr lang="fr-FR" dirty="0" err="1" smtClean="0"/>
              <a:t>V</a:t>
            </a:r>
            <a:r>
              <a:rPr lang="fr-FR" baseline="-25000" dirty="0" err="1" smtClean="0"/>
              <a:t>pk</a:t>
            </a:r>
            <a:r>
              <a:rPr lang="fr-FR" dirty="0" smtClean="0"/>
              <a:t> / </a:t>
            </a:r>
            <a:r>
              <a:rPr lang="fr-FR" dirty="0" err="1" smtClean="0"/>
              <a:t>sqrt</a:t>
            </a:r>
            <a:r>
              <a:rPr lang="fr-FR" dirty="0" smtClean="0"/>
              <a:t>(2)</a:t>
            </a:r>
            <a:endParaRPr lang="fr-FR" dirty="0"/>
          </a:p>
        </p:txBody>
      </p:sp>
    </p:spTree>
    <p:custDataLst>
      <p:tags r:id="rId1"/>
    </p:custDataLst>
    <p:extLst>
      <p:ext uri="{BB962C8B-B14F-4D97-AF65-F5344CB8AC3E}">
        <p14:creationId xmlns:p14="http://schemas.microsoft.com/office/powerpoint/2010/main" val="1148702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dirty="0" smtClean="0"/>
              <a:t>Square-wave Fourier series gives :</a:t>
            </a:r>
          </a:p>
          <a:p>
            <a:pPr lvl="1"/>
            <a:r>
              <a:rPr lang="fr-FR" dirty="0" smtClean="0"/>
              <a:t>v(t) = (4V/pi) x (sin w</a:t>
            </a:r>
            <a:r>
              <a:rPr lang="fr-FR" baseline="-25000" dirty="0" smtClean="0"/>
              <a:t>0</a:t>
            </a:r>
            <a:r>
              <a:rPr lang="fr-FR" dirty="0" smtClean="0"/>
              <a:t>.t + 1/3 x sin 3w</a:t>
            </a:r>
            <a:r>
              <a:rPr lang="fr-FR" baseline="-25000" dirty="0" smtClean="0"/>
              <a:t>0</a:t>
            </a:r>
            <a:r>
              <a:rPr lang="fr-FR" dirty="0" smtClean="0"/>
              <a:t>.t + 1/5 </a:t>
            </a:r>
            <a:r>
              <a:rPr lang="fr-FR" dirty="0"/>
              <a:t>x sin </a:t>
            </a:r>
            <a:r>
              <a:rPr lang="fr-FR" dirty="0" smtClean="0"/>
              <a:t>5w</a:t>
            </a:r>
            <a:r>
              <a:rPr lang="fr-FR" baseline="-25000" dirty="0" smtClean="0"/>
              <a:t>0</a:t>
            </a:r>
            <a:r>
              <a:rPr lang="fr-FR" dirty="0" smtClean="0"/>
              <a:t>.t + …)</a:t>
            </a:r>
          </a:p>
          <a:p>
            <a:pPr lvl="1"/>
            <a:r>
              <a:rPr lang="en-US" dirty="0" smtClean="0"/>
              <a:t>Where V is the amplitude of the square wave and w</a:t>
            </a:r>
            <a:r>
              <a:rPr lang="en-US" baseline="-25000" dirty="0" smtClean="0"/>
              <a:t>0</a:t>
            </a:r>
            <a:r>
              <a:rPr lang="en-US" dirty="0" smtClean="0"/>
              <a:t> = 2*pi/T is called the fundamental frequency</a:t>
            </a:r>
          </a:p>
          <a:p>
            <a:pPr lvl="1"/>
            <a:endParaRPr lang="fr-FR" dirty="0"/>
          </a:p>
          <a:p>
            <a:pPr lvl="1"/>
            <a:endParaRPr lang="fr-FR" dirty="0" smtClean="0"/>
          </a:p>
          <a:p>
            <a:pPr lvl="1"/>
            <a:endParaRPr lang="fr-FR" dirty="0"/>
          </a:p>
          <a:p>
            <a:pPr lvl="1"/>
            <a:endParaRPr lang="fr-FR" dirty="0" smtClean="0"/>
          </a:p>
          <a:p>
            <a:pPr lvl="1"/>
            <a:endParaRPr lang="fr-FR" dirty="0"/>
          </a:p>
          <a:p>
            <a:r>
              <a:rPr lang="en-US" dirty="0" smtClean="0"/>
              <a:t>Periodic in time </a:t>
            </a:r>
            <a:r>
              <a:rPr lang="en-US" dirty="0" smtClean="0">
                <a:sym typeface="Wingdings" panose="05000000000000000000" pitchFamily="2" charset="2"/>
              </a:rPr>
              <a:t> Discrete in frequency</a:t>
            </a:r>
          </a:p>
          <a:p>
            <a:r>
              <a:rPr lang="en-US" dirty="0" smtClean="0">
                <a:sym typeface="Wingdings" panose="05000000000000000000" pitchFamily="2" charset="2"/>
              </a:rPr>
              <a:t>Non periodic in time  Continuous in frequency</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13</a:t>
            </a:fld>
            <a:endParaRPr lang="fr-BE" dirty="0"/>
          </a:p>
        </p:txBody>
      </p:sp>
      <p:sp>
        <p:nvSpPr>
          <p:cNvPr id="6" name="Titre 5"/>
          <p:cNvSpPr>
            <a:spLocks noGrp="1"/>
          </p:cNvSpPr>
          <p:nvPr>
            <p:ph type="title"/>
          </p:nvPr>
        </p:nvSpPr>
        <p:spPr/>
        <p:txBody>
          <a:bodyPr/>
          <a:lstStyle/>
          <a:p>
            <a:r>
              <a:rPr lang="en-US" dirty="0" smtClean="0"/>
              <a:t>Frequency Spectrum of Signals - Example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39702"/>
            <a:ext cx="2951410" cy="150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995686"/>
            <a:ext cx="3024336" cy="1593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48702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normAutofit lnSpcReduction="10000"/>
          </a:bodyPr>
          <a:lstStyle/>
          <a:p>
            <a:r>
              <a:rPr lang="en-US" dirty="0" smtClean="0"/>
              <a:t>Find the frequencies f and w of a sine-wave signal with a period of 1ms</a:t>
            </a:r>
          </a:p>
          <a:p>
            <a:r>
              <a:rPr lang="en-US" dirty="0" smtClean="0"/>
              <a:t>What is the period T of sine waveforms characterized by frequencies of f=50Hz, f =10</a:t>
            </a:r>
            <a:r>
              <a:rPr lang="en-US" baseline="30000" dirty="0" smtClean="0"/>
              <a:t>-3</a:t>
            </a:r>
            <a:r>
              <a:rPr lang="en-US" dirty="0" smtClean="0"/>
              <a:t>Hz, f=1MHz ?</a:t>
            </a:r>
          </a:p>
          <a:p>
            <a:r>
              <a:rPr lang="en-US" dirty="0" smtClean="0"/>
              <a:t>When the square-wave signal of the previous slide is applied to a resistor R, the total power dissipated may be calculated using the relationship P = 1/T ∫</a:t>
            </a:r>
            <a:r>
              <a:rPr lang="en-US" baseline="-25000" dirty="0" smtClean="0"/>
              <a:t>0</a:t>
            </a:r>
            <a:r>
              <a:rPr lang="en-US" baseline="30000" dirty="0" smtClean="0"/>
              <a:t>T</a:t>
            </a:r>
            <a:r>
              <a:rPr lang="en-US" dirty="0" smtClean="0"/>
              <a:t> (v²/R)</a:t>
            </a:r>
            <a:r>
              <a:rPr lang="en-US" dirty="0" err="1" smtClean="0"/>
              <a:t>dt</a:t>
            </a:r>
            <a:r>
              <a:rPr lang="en-US" dirty="0" smtClean="0"/>
              <a:t> or indirectly by summing the contribution of each of the harmonic components (P = P</a:t>
            </a:r>
            <a:r>
              <a:rPr lang="en-US" baseline="-25000" dirty="0" smtClean="0"/>
              <a:t>1</a:t>
            </a:r>
            <a:r>
              <a:rPr lang="en-US" dirty="0" smtClean="0"/>
              <a:t>+P</a:t>
            </a:r>
            <a:r>
              <a:rPr lang="en-US" baseline="-25000" dirty="0" smtClean="0"/>
              <a:t>2</a:t>
            </a:r>
            <a:r>
              <a:rPr lang="en-US" dirty="0" smtClean="0"/>
              <a:t>+P</a:t>
            </a:r>
            <a:r>
              <a:rPr lang="en-US" baseline="-25000" dirty="0" smtClean="0"/>
              <a:t>3</a:t>
            </a:r>
            <a:r>
              <a:rPr lang="en-US" dirty="0" smtClean="0"/>
              <a:t>…) which may be found directly from </a:t>
            </a:r>
            <a:r>
              <a:rPr lang="en-US" dirty="0" err="1" smtClean="0"/>
              <a:t>rms</a:t>
            </a:r>
            <a:r>
              <a:rPr lang="en-US" dirty="0" smtClean="0"/>
              <a:t> values. Verify that the 2 approaches are equivalent. What fraction of energy of the square wave is contained in its fundamental? In its 5 1st harmonics? The 7 1st? In what number of harmonics is 90% of the energy?</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14</a:t>
            </a:fld>
            <a:endParaRPr lang="fr-BE" dirty="0"/>
          </a:p>
        </p:txBody>
      </p:sp>
      <p:sp>
        <p:nvSpPr>
          <p:cNvPr id="6" name="Titre 5"/>
          <p:cNvSpPr>
            <a:spLocks noGrp="1"/>
          </p:cNvSpPr>
          <p:nvPr>
            <p:ph type="title"/>
            <p:custDataLst>
              <p:tags r:id="rId2"/>
            </p:custDataLst>
          </p:nvPr>
        </p:nvSpPr>
        <p:spPr/>
        <p:txBody>
          <a:bodyPr/>
          <a:lstStyle/>
          <a:p>
            <a:r>
              <a:rPr lang="en-US" dirty="0" smtClean="0"/>
              <a:t>Frequency Spectrum of Signals - Exercises</a:t>
            </a:r>
            <a:endParaRPr lang="en-US" dirty="0"/>
          </a:p>
        </p:txBody>
      </p:sp>
      <p:sp>
        <p:nvSpPr>
          <p:cNvPr id="8" name="Rectangle 7"/>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148702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Signals</a:t>
            </a:r>
          </a:p>
          <a:p>
            <a:r>
              <a:rPr lang="en-US" dirty="0" smtClean="0"/>
              <a:t>Frequency Spectrum of signals</a:t>
            </a:r>
          </a:p>
          <a:p>
            <a:r>
              <a:rPr lang="en-US" b="1" dirty="0" smtClean="0"/>
              <a:t>Analog and Digital Signals</a:t>
            </a:r>
          </a:p>
          <a:p>
            <a:r>
              <a:rPr lang="en-US" dirty="0" smtClean="0"/>
              <a:t>Some useful networks Theorems (Thevenin, Norton, Source absorption, Kirchhoff’s laws, impedance calculation)</a:t>
            </a:r>
          </a:p>
          <a:p>
            <a:r>
              <a:rPr lang="en-US" dirty="0" smtClean="0"/>
              <a:t>Amplifiers (signal amplification, amplifier symbol, voltage gain, power and current gain, saturation, non-linear TF, biasing)</a:t>
            </a:r>
          </a:p>
          <a:p>
            <a:r>
              <a:rPr lang="en-US" dirty="0" smtClean="0"/>
              <a:t>Circuit models for amplifiers</a:t>
            </a:r>
          </a:p>
          <a:p>
            <a:r>
              <a:rPr lang="en-US" dirty="0" smtClean="0"/>
              <a:t>Frequency response of amplifiers (BW, STC Networks)</a:t>
            </a:r>
            <a:endParaRPr lang="en-US" dirty="0"/>
          </a:p>
        </p:txBody>
      </p:sp>
      <p:sp>
        <p:nvSpPr>
          <p:cNvPr id="3" name="Espace réservé du texte 2"/>
          <p:cNvSpPr>
            <a:spLocks noGrp="1"/>
          </p:cNvSpPr>
          <p:nvPr>
            <p:ph type="body" idx="13"/>
          </p:nvPr>
        </p:nvSpPr>
        <p:spPr/>
        <p:txBody>
          <a:bodyPr/>
          <a:lstStyle/>
          <a:p>
            <a:r>
              <a:rPr lang="fr-FR" dirty="0" smtClean="0"/>
              <a:t>Basic Electronics</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15</a:t>
            </a:fld>
            <a:endParaRPr lang="fr-BE" dirty="0"/>
          </a:p>
        </p:txBody>
      </p:sp>
      <p:sp>
        <p:nvSpPr>
          <p:cNvPr id="6" name="Titre 5"/>
          <p:cNvSpPr>
            <a:spLocks noGrp="1"/>
          </p:cNvSpPr>
          <p:nvPr>
            <p:ph type="title"/>
          </p:nvPr>
        </p:nvSpPr>
        <p:spPr/>
        <p:txBody>
          <a:bodyPr/>
          <a:lstStyle/>
          <a:p>
            <a:endParaRPr lang="fr-FR"/>
          </a:p>
        </p:txBody>
      </p:sp>
      <p:sp>
        <p:nvSpPr>
          <p:cNvPr id="7" name="Rectangle 6"/>
          <p:cNvSpPr/>
          <p:nvPr/>
        </p:nvSpPr>
        <p:spPr>
          <a:xfrm>
            <a:off x="0" y="0"/>
            <a:ext cx="9146605" cy="5143500"/>
          </a:xfrm>
          <a:prstGeom prst="rect">
            <a:avLst/>
          </a:prstGeom>
          <a:solidFill>
            <a:srgbClr val="C0504D">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777706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sz="1600" dirty="0" smtClean="0"/>
              <a:t>Analog signal (can take any value)</a:t>
            </a:r>
          </a:p>
          <a:p>
            <a:r>
              <a:rPr lang="en-US" sz="1600" dirty="0" smtClean="0"/>
              <a:t>Circuits that processes theses signals are called analog circuits</a:t>
            </a:r>
          </a:p>
          <a:p>
            <a:r>
              <a:rPr lang="en-US" sz="1600" dirty="0" smtClean="0"/>
              <a:t>Sampling is a process that measures the signal at equal intervals of time (but it is still an analog signal)</a:t>
            </a:r>
          </a:p>
          <a:p>
            <a:endParaRPr lang="fr-FR" dirty="0"/>
          </a:p>
          <a:p>
            <a:endParaRPr lang="fr-FR" dirty="0" smtClean="0"/>
          </a:p>
          <a:p>
            <a:endParaRPr lang="fr-FR" dirty="0" smtClean="0"/>
          </a:p>
          <a:p>
            <a:r>
              <a:rPr lang="en-US" sz="1600" dirty="0" smtClean="0"/>
              <a:t>If the amplitude is represented by a finite number of digits, a quantization step has been processed : digital signal</a:t>
            </a:r>
          </a:p>
          <a:p>
            <a:r>
              <a:rPr lang="en-US" sz="1600" dirty="0" smtClean="0"/>
              <a:t>The simplest : binary number system :</a:t>
            </a:r>
          </a:p>
          <a:p>
            <a:pPr lvl="1"/>
            <a:r>
              <a:rPr lang="en-US" sz="1400" dirty="0" smtClean="0"/>
              <a:t>each digit is 1 or 0, can be 2 voltage levels</a:t>
            </a:r>
            <a:endParaRPr lang="en-US" sz="1400" dirty="0"/>
          </a:p>
        </p:txBody>
      </p:sp>
      <p:sp>
        <p:nvSpPr>
          <p:cNvPr id="4" name="Espace réservé du pied de page 3"/>
          <p:cNvSpPr>
            <a:spLocks noGrp="1"/>
          </p:cNvSpPr>
          <p:nvPr>
            <p:ph type="ftr" sz="quarter" idx="15"/>
          </p:nvPr>
        </p:nvSpPr>
        <p:spPr/>
        <p:txBody>
          <a:bodyPr/>
          <a:lstStyle/>
          <a:p>
            <a:r>
              <a:rPr lang="fr-BE" dirty="0" smtClean="0"/>
              <a:t>Ensemble, </a:t>
            </a:r>
            <a:r>
              <a:rPr lang="fr-BE" dirty="0" err="1" smtClean="0"/>
              <a:t>ré-inventons</a:t>
            </a:r>
            <a:r>
              <a:rPr lang="fr-BE" dirty="0" smtClean="0"/>
              <a:t>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16</a:t>
            </a:fld>
            <a:endParaRPr lang="fr-BE" dirty="0"/>
          </a:p>
        </p:txBody>
      </p:sp>
      <p:sp>
        <p:nvSpPr>
          <p:cNvPr id="6" name="Titre 5"/>
          <p:cNvSpPr>
            <a:spLocks noGrp="1"/>
          </p:cNvSpPr>
          <p:nvPr>
            <p:ph type="title"/>
          </p:nvPr>
        </p:nvSpPr>
        <p:spPr/>
        <p:txBody>
          <a:bodyPr/>
          <a:lstStyle/>
          <a:p>
            <a:r>
              <a:rPr lang="en-US" dirty="0" smtClean="0"/>
              <a:t>Analog and digital Signals</a:t>
            </a:r>
            <a:endParaRPr lang="en-US"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0"/>
            <a:ext cx="2505307" cy="1244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923678"/>
            <a:ext cx="2880320" cy="1242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3435846"/>
            <a:ext cx="3240359" cy="1565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48702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normAutofit lnSpcReduction="10000"/>
          </a:bodyPr>
          <a:lstStyle/>
          <a:p>
            <a:r>
              <a:rPr lang="en-US" dirty="0" smtClean="0"/>
              <a:t>If we use N binary digits (bits) to represent each sample of the analog signal, then the digitized sample value is :</a:t>
            </a:r>
          </a:p>
          <a:p>
            <a:pPr marL="0" indent="0">
              <a:buNone/>
            </a:pPr>
            <a:r>
              <a:rPr lang="en-US" dirty="0" smtClean="0"/>
              <a:t>		D = b</a:t>
            </a:r>
            <a:r>
              <a:rPr lang="en-US" baseline="-25000" dirty="0" smtClean="0"/>
              <a:t>0</a:t>
            </a:r>
            <a:r>
              <a:rPr lang="en-US" dirty="0" smtClean="0"/>
              <a:t>2</a:t>
            </a:r>
            <a:r>
              <a:rPr lang="en-US" baseline="30000" dirty="0" smtClean="0"/>
              <a:t>0</a:t>
            </a:r>
            <a:r>
              <a:rPr lang="en-US" dirty="0" smtClean="0"/>
              <a:t> + b</a:t>
            </a:r>
            <a:r>
              <a:rPr lang="en-US" baseline="-25000" dirty="0" smtClean="0"/>
              <a:t>1</a:t>
            </a:r>
            <a:r>
              <a:rPr lang="en-US" dirty="0" smtClean="0"/>
              <a:t>2</a:t>
            </a:r>
            <a:r>
              <a:rPr lang="en-US" baseline="30000" dirty="0" smtClean="0"/>
              <a:t>1</a:t>
            </a:r>
            <a:r>
              <a:rPr lang="en-US" dirty="0" smtClean="0"/>
              <a:t> + b</a:t>
            </a:r>
            <a:r>
              <a:rPr lang="en-US" baseline="-25000" dirty="0" smtClean="0"/>
              <a:t>2</a:t>
            </a:r>
            <a:r>
              <a:rPr lang="en-US" dirty="0" smtClean="0"/>
              <a:t>2</a:t>
            </a:r>
            <a:r>
              <a:rPr lang="en-US" baseline="30000" dirty="0" smtClean="0"/>
              <a:t>2</a:t>
            </a:r>
            <a:r>
              <a:rPr lang="en-US" dirty="0" smtClean="0"/>
              <a:t> + … + b</a:t>
            </a:r>
            <a:r>
              <a:rPr lang="en-US" baseline="-25000" dirty="0" smtClean="0"/>
              <a:t>N-1</a:t>
            </a:r>
            <a:r>
              <a:rPr lang="en-US" dirty="0" smtClean="0"/>
              <a:t>2</a:t>
            </a:r>
            <a:r>
              <a:rPr lang="en-US" baseline="30000" dirty="0" smtClean="0"/>
              <a:t>N-1</a:t>
            </a:r>
          </a:p>
          <a:p>
            <a:r>
              <a:rPr lang="en-US" dirty="0" smtClean="0"/>
              <a:t>b</a:t>
            </a:r>
            <a:r>
              <a:rPr lang="en-US" baseline="-25000" dirty="0" smtClean="0"/>
              <a:t>0</a:t>
            </a:r>
            <a:r>
              <a:rPr lang="en-US" dirty="0" smtClean="0"/>
              <a:t> is the LSB, b</a:t>
            </a:r>
            <a:r>
              <a:rPr lang="en-US" baseline="-25000" dirty="0" smtClean="0"/>
              <a:t>N-1</a:t>
            </a:r>
            <a:r>
              <a:rPr lang="en-US" dirty="0" smtClean="0"/>
              <a:t> is the MSB</a:t>
            </a:r>
          </a:p>
          <a:p>
            <a:r>
              <a:rPr lang="en-US" dirty="0" smtClean="0"/>
              <a:t>If N increases, the digital signal approximates closer the analog signal : the quantization error decreases, but digital circuits are more complicated</a:t>
            </a:r>
          </a:p>
          <a:p>
            <a:r>
              <a:rPr lang="en-US" dirty="0" smtClean="0"/>
              <a:t>Ex : Consider a 4-bit digital signal b</a:t>
            </a:r>
            <a:r>
              <a:rPr lang="en-US" baseline="-25000" dirty="0" smtClean="0"/>
              <a:t>3</a:t>
            </a:r>
            <a:r>
              <a:rPr lang="en-US" dirty="0" smtClean="0"/>
              <a:t>b</a:t>
            </a:r>
            <a:r>
              <a:rPr lang="en-US" baseline="-25000" dirty="0" smtClean="0"/>
              <a:t>2</a:t>
            </a:r>
            <a:r>
              <a:rPr lang="en-US" dirty="0" smtClean="0"/>
              <a:t>b</a:t>
            </a:r>
            <a:r>
              <a:rPr lang="en-US" baseline="-25000" dirty="0" smtClean="0"/>
              <a:t>1</a:t>
            </a:r>
            <a:r>
              <a:rPr lang="en-US" dirty="0" smtClean="0"/>
              <a:t>b</a:t>
            </a:r>
            <a:r>
              <a:rPr lang="en-US" baseline="-25000" dirty="0" smtClean="0"/>
              <a:t>0 </a:t>
            </a:r>
            <a:r>
              <a:rPr lang="en-US" dirty="0" smtClean="0"/>
              <a:t>used to represent an analog signal that varies from 0 to 15V</a:t>
            </a:r>
          </a:p>
          <a:p>
            <a:pPr lvl="1"/>
            <a:r>
              <a:rPr lang="en-US" dirty="0" smtClean="0"/>
              <a:t>Give D corresponding to V=0V, 1V, 2V, 15V</a:t>
            </a:r>
          </a:p>
          <a:p>
            <a:pPr lvl="1"/>
            <a:r>
              <a:rPr lang="en-US" dirty="0" smtClean="0"/>
              <a:t>What change in V causes a change from 0 to 1 in b</a:t>
            </a:r>
            <a:r>
              <a:rPr lang="en-US" baseline="-25000" dirty="0" smtClean="0"/>
              <a:t>0</a:t>
            </a:r>
            <a:r>
              <a:rPr lang="en-US" dirty="0" smtClean="0"/>
              <a:t>? In b</a:t>
            </a:r>
            <a:r>
              <a:rPr lang="en-US" baseline="-25000" dirty="0" smtClean="0"/>
              <a:t>1</a:t>
            </a:r>
            <a:r>
              <a:rPr lang="en-US" dirty="0" smtClean="0"/>
              <a:t>? b</a:t>
            </a:r>
            <a:r>
              <a:rPr lang="en-US" baseline="-25000" dirty="0" smtClean="0"/>
              <a:t>2</a:t>
            </a:r>
            <a:r>
              <a:rPr lang="en-US" dirty="0" smtClean="0"/>
              <a:t>? b</a:t>
            </a:r>
            <a:r>
              <a:rPr lang="en-US" baseline="-25000" dirty="0" smtClean="0"/>
              <a:t>3</a:t>
            </a:r>
            <a:r>
              <a:rPr lang="en-US" dirty="0" smtClean="0"/>
              <a:t>?</a:t>
            </a:r>
          </a:p>
          <a:p>
            <a:pPr lvl="1"/>
            <a:r>
              <a:rPr lang="en-US" dirty="0" smtClean="0"/>
              <a:t>If V = 5.2V, what do you expect D to be? What is the resulting error (in %) ?</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17</a:t>
            </a:fld>
            <a:endParaRPr lang="fr-BE" dirty="0"/>
          </a:p>
        </p:txBody>
      </p:sp>
      <p:sp>
        <p:nvSpPr>
          <p:cNvPr id="6" name="Titre 5"/>
          <p:cNvSpPr>
            <a:spLocks noGrp="1"/>
          </p:cNvSpPr>
          <p:nvPr>
            <p:ph type="title"/>
          </p:nvPr>
        </p:nvSpPr>
        <p:spPr/>
        <p:txBody>
          <a:bodyPr/>
          <a:lstStyle/>
          <a:p>
            <a:r>
              <a:rPr lang="en-US" dirty="0" smtClean="0"/>
              <a:t>Analog and Digital Signals</a:t>
            </a:r>
            <a:endParaRPr lang="en-US" dirty="0"/>
          </a:p>
        </p:txBody>
      </p:sp>
      <p:sp>
        <p:nvSpPr>
          <p:cNvPr id="7" name="Rectangle 6"/>
          <p:cNvSpPr/>
          <p:nvPr/>
        </p:nvSpPr>
        <p:spPr>
          <a:xfrm>
            <a:off x="0" y="2931790"/>
            <a:ext cx="9146605" cy="221171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210240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en-US" dirty="0" smtClean="0"/>
              <a:t>Signals</a:t>
            </a:r>
          </a:p>
          <a:p>
            <a:r>
              <a:rPr lang="en-US" dirty="0" smtClean="0"/>
              <a:t>Frequency Spectrum of signals</a:t>
            </a:r>
          </a:p>
          <a:p>
            <a:r>
              <a:rPr lang="en-US" dirty="0" smtClean="0"/>
              <a:t>Analog and Digital Signals</a:t>
            </a:r>
          </a:p>
          <a:p>
            <a:r>
              <a:rPr lang="en-US" b="1" dirty="0" smtClean="0"/>
              <a:t>Some useful networks Theorems (Thevenin, Norton, Source absorption, Kirchhoff’s laws, impedance calculation)</a:t>
            </a:r>
          </a:p>
          <a:p>
            <a:r>
              <a:rPr lang="en-US" dirty="0" smtClean="0"/>
              <a:t>Amplifiers (signal amplification, amplifier symbol, voltage gain, power and current gain, saturation, non-linear TF, biasing)</a:t>
            </a:r>
          </a:p>
          <a:p>
            <a:r>
              <a:rPr lang="en-US" dirty="0" smtClean="0"/>
              <a:t>Circuit models for amplifiers</a:t>
            </a:r>
          </a:p>
          <a:p>
            <a:r>
              <a:rPr lang="en-US" dirty="0" smtClean="0"/>
              <a:t>Frequency response of amplifiers (BW, STC Networks)</a:t>
            </a:r>
            <a:endParaRPr lang="en-US" dirty="0"/>
          </a:p>
        </p:txBody>
      </p:sp>
      <p:sp>
        <p:nvSpPr>
          <p:cNvPr id="3" name="Espace réservé du texte 2"/>
          <p:cNvSpPr>
            <a:spLocks noGrp="1"/>
          </p:cNvSpPr>
          <p:nvPr>
            <p:ph type="body" idx="13"/>
          </p:nvPr>
        </p:nvSpPr>
        <p:spPr/>
        <p:txBody>
          <a:bodyPr/>
          <a:lstStyle/>
          <a:p>
            <a:r>
              <a:rPr lang="fr-FR" dirty="0" smtClean="0"/>
              <a:t>Basic Electronics</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18</a:t>
            </a:fld>
            <a:endParaRPr lang="fr-BE" dirty="0"/>
          </a:p>
        </p:txBody>
      </p:sp>
      <p:sp>
        <p:nvSpPr>
          <p:cNvPr id="6" name="Titre 5"/>
          <p:cNvSpPr>
            <a:spLocks noGrp="1"/>
          </p:cNvSpPr>
          <p:nvPr>
            <p:ph type="title"/>
          </p:nvPr>
        </p:nvSpPr>
        <p:spPr/>
        <p:txBody>
          <a:bodyPr/>
          <a:lstStyle/>
          <a:p>
            <a:endParaRPr lang="fr-FR"/>
          </a:p>
        </p:txBody>
      </p:sp>
      <p:sp>
        <p:nvSpPr>
          <p:cNvPr id="7" name="Rectangle 6"/>
          <p:cNvSpPr/>
          <p:nvPr/>
        </p:nvSpPr>
        <p:spPr>
          <a:xfrm>
            <a:off x="0" y="0"/>
            <a:ext cx="9146605" cy="5143500"/>
          </a:xfrm>
          <a:prstGeom prst="rect">
            <a:avLst/>
          </a:prstGeom>
          <a:solidFill>
            <a:srgbClr val="C0504D">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777706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normAutofit/>
          </a:bodyPr>
          <a:lstStyle/>
          <a:p>
            <a:r>
              <a:rPr lang="en-US" b="1" dirty="0" smtClean="0"/>
              <a:t>Kirchhoff's </a:t>
            </a:r>
            <a:r>
              <a:rPr lang="en-US" b="1" dirty="0"/>
              <a:t>first </a:t>
            </a:r>
            <a:r>
              <a:rPr lang="en-US" b="1" dirty="0" smtClean="0"/>
              <a:t>law </a:t>
            </a:r>
            <a:r>
              <a:rPr lang="en-US" dirty="0" smtClean="0"/>
              <a:t>The </a:t>
            </a:r>
            <a:r>
              <a:rPr lang="en-US" dirty="0"/>
              <a:t>principle of conservation of </a:t>
            </a:r>
            <a:r>
              <a:rPr lang="en-US" dirty="0" smtClean="0"/>
              <a:t>electric charge implies </a:t>
            </a:r>
            <a:r>
              <a:rPr lang="en-US" dirty="0"/>
              <a:t>that:</a:t>
            </a:r>
          </a:p>
          <a:p>
            <a:pPr lvl="1"/>
            <a:r>
              <a:rPr lang="en-US" dirty="0"/>
              <a:t>At any node (junction) in an </a:t>
            </a:r>
            <a:r>
              <a:rPr lang="en-US" dirty="0" smtClean="0"/>
              <a:t>electrical circuit, </a:t>
            </a:r>
            <a:r>
              <a:rPr lang="en-US" dirty="0"/>
              <a:t>the sum </a:t>
            </a:r>
            <a:r>
              <a:rPr lang="en-US" dirty="0" smtClean="0"/>
              <a:t>of currents flowing </a:t>
            </a:r>
            <a:r>
              <a:rPr lang="en-US" dirty="0"/>
              <a:t>into that node is equal to the sum of currents flowing out of that </a:t>
            </a:r>
            <a:r>
              <a:rPr lang="en-US" dirty="0" smtClean="0"/>
              <a:t>node</a:t>
            </a:r>
          </a:p>
          <a:p>
            <a:r>
              <a:rPr lang="en-US" b="1" dirty="0" smtClean="0"/>
              <a:t>Kirchhoff's </a:t>
            </a:r>
            <a:r>
              <a:rPr lang="en-US" b="1" dirty="0"/>
              <a:t>second </a:t>
            </a:r>
            <a:r>
              <a:rPr lang="en-US" b="1" dirty="0" smtClean="0"/>
              <a:t>law </a:t>
            </a:r>
            <a:r>
              <a:rPr lang="en-US" dirty="0" smtClean="0"/>
              <a:t>The </a:t>
            </a:r>
            <a:r>
              <a:rPr lang="en-US" dirty="0"/>
              <a:t>principle of conservation of energy implies that</a:t>
            </a:r>
          </a:p>
          <a:p>
            <a:pPr lvl="1"/>
            <a:r>
              <a:rPr lang="en-US" dirty="0" smtClean="0"/>
              <a:t>The </a:t>
            </a:r>
            <a:r>
              <a:rPr lang="en-US" dirty="0"/>
              <a:t>sum of the electrical </a:t>
            </a:r>
            <a:r>
              <a:rPr lang="en-US" dirty="0" smtClean="0"/>
              <a:t>voltage around </a:t>
            </a:r>
            <a:r>
              <a:rPr lang="en-US" dirty="0"/>
              <a:t>any closed network is </a:t>
            </a:r>
            <a:r>
              <a:rPr lang="en-US" dirty="0" smtClean="0"/>
              <a:t>zero</a:t>
            </a:r>
          </a:p>
          <a:p>
            <a:r>
              <a:rPr lang="en-US" b="1" dirty="0" smtClean="0"/>
              <a:t>Impedance calculation </a:t>
            </a:r>
            <a:r>
              <a:rPr lang="en-US" dirty="0" smtClean="0"/>
              <a:t>: to calculate an equivalent impedance, put a voltage source </a:t>
            </a:r>
            <a:r>
              <a:rPr lang="en-US" dirty="0" err="1" smtClean="0"/>
              <a:t>V</a:t>
            </a:r>
            <a:r>
              <a:rPr lang="en-US" baseline="-25000" dirty="0" err="1" smtClean="0"/>
              <a:t>test</a:t>
            </a:r>
            <a:r>
              <a:rPr lang="en-US" dirty="0" smtClean="0"/>
              <a:t> (with a </a:t>
            </a:r>
            <a:r>
              <a:rPr lang="en-US" dirty="0" err="1" smtClean="0"/>
              <a:t>I</a:t>
            </a:r>
            <a:r>
              <a:rPr lang="en-US" baseline="-25000" dirty="0" err="1" smtClean="0"/>
              <a:t>test</a:t>
            </a:r>
            <a:r>
              <a:rPr lang="en-US" dirty="0" smtClean="0"/>
              <a:t> current flowing through this source) between the 2 terminals of interest, and calculate </a:t>
            </a:r>
            <a:r>
              <a:rPr lang="en-US" dirty="0" err="1" smtClean="0"/>
              <a:t>V</a:t>
            </a:r>
            <a:r>
              <a:rPr lang="en-US" baseline="-25000" dirty="0" err="1" smtClean="0"/>
              <a:t>test</a:t>
            </a:r>
            <a:r>
              <a:rPr lang="en-US" dirty="0" smtClean="0"/>
              <a:t>/</a:t>
            </a:r>
            <a:r>
              <a:rPr lang="en-US" dirty="0" err="1" smtClean="0"/>
              <a:t>I</a:t>
            </a:r>
            <a:r>
              <a:rPr lang="en-US" baseline="-25000" dirty="0" err="1" smtClean="0"/>
              <a:t>test</a:t>
            </a:r>
            <a:endParaRPr lang="fr-FR" baseline="-25000"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19</a:t>
            </a:fld>
            <a:endParaRPr lang="fr-BE" dirty="0"/>
          </a:p>
        </p:txBody>
      </p:sp>
      <p:sp>
        <p:nvSpPr>
          <p:cNvPr id="6" name="Titre 5"/>
          <p:cNvSpPr>
            <a:spLocks noGrp="1"/>
          </p:cNvSpPr>
          <p:nvPr>
            <p:ph type="title"/>
          </p:nvPr>
        </p:nvSpPr>
        <p:spPr/>
        <p:txBody>
          <a:bodyPr/>
          <a:lstStyle/>
          <a:p>
            <a:r>
              <a:rPr lang="en-US" dirty="0" smtClean="0"/>
              <a:t>Some useful network theorems</a:t>
            </a:r>
            <a:endParaRPr lang="en-US" dirty="0"/>
          </a:p>
        </p:txBody>
      </p:sp>
    </p:spTree>
    <p:custDataLst>
      <p:tags r:id="rId1"/>
    </p:custDataLst>
    <p:extLst>
      <p:ext uri="{BB962C8B-B14F-4D97-AF65-F5344CB8AC3E}">
        <p14:creationId xmlns:p14="http://schemas.microsoft.com/office/powerpoint/2010/main" val="2210240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6512" y="1597904"/>
            <a:ext cx="9071992" cy="3600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contenu 1"/>
          <p:cNvSpPr>
            <a:spLocks noGrp="1"/>
          </p:cNvSpPr>
          <p:nvPr>
            <p:ph idx="1"/>
          </p:nvPr>
        </p:nvSpPr>
        <p:spPr/>
        <p:txBody>
          <a:bodyPr/>
          <a:lstStyle/>
          <a:p>
            <a:pPr marL="0" indent="0">
              <a:buNone/>
            </a:pPr>
            <a:r>
              <a:rPr lang="en-US" dirty="0" smtClean="0">
                <a:solidFill>
                  <a:schemeClr val="bg1"/>
                </a:solidFill>
              </a:rPr>
              <a:t>What we will study during this course</a:t>
            </a:r>
          </a:p>
          <a:p>
            <a:pPr marL="0" indent="0">
              <a:buNone/>
            </a:pPr>
            <a:r>
              <a:rPr lang="en-US" dirty="0" smtClean="0"/>
              <a:t>How you will be evaluated</a:t>
            </a:r>
            <a:endParaRPr lang="en-US" dirty="0"/>
          </a:p>
        </p:txBody>
      </p:sp>
      <p:sp>
        <p:nvSpPr>
          <p:cNvPr id="3" name="Espace réservé du texte 2"/>
          <p:cNvSpPr>
            <a:spLocks noGrp="1"/>
          </p:cNvSpPr>
          <p:nvPr>
            <p:ph type="body" idx="13"/>
          </p:nvPr>
        </p:nvSpPr>
        <p:spPr/>
        <p:txBody>
          <a:bodyPr/>
          <a:lstStyle/>
          <a:p>
            <a:r>
              <a:rPr lang="en-US" dirty="0" smtClean="0"/>
              <a:t>Outline</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a:t>
            </a:fld>
            <a:endParaRPr lang="fr-BE" dirty="0"/>
          </a:p>
        </p:txBody>
      </p:sp>
      <p:sp>
        <p:nvSpPr>
          <p:cNvPr id="6" name="Titre 5"/>
          <p:cNvSpPr>
            <a:spLocks noGrp="1"/>
          </p:cNvSpPr>
          <p:nvPr>
            <p:ph type="title"/>
          </p:nvPr>
        </p:nvSpPr>
        <p:spPr/>
        <p:txBody>
          <a:bodyPr/>
          <a:lstStyle/>
          <a:p>
            <a:endParaRPr lang="fr-FR"/>
          </a:p>
        </p:txBody>
      </p:sp>
    </p:spTree>
    <p:custDataLst>
      <p:tags r:id="rId1"/>
    </p:custDataLst>
    <p:extLst>
      <p:ext uri="{BB962C8B-B14F-4D97-AF65-F5344CB8AC3E}">
        <p14:creationId xmlns:p14="http://schemas.microsoft.com/office/powerpoint/2010/main" val="1946298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b="1" dirty="0" smtClean="0"/>
              <a:t>Superposition theorem</a:t>
            </a:r>
          </a:p>
          <a:p>
            <a:pPr lvl="1"/>
            <a:r>
              <a:rPr lang="en-US" dirty="0" smtClean="0"/>
              <a:t>The </a:t>
            </a:r>
            <a:r>
              <a:rPr lang="en-US" dirty="0"/>
              <a:t>response </a:t>
            </a:r>
            <a:r>
              <a:rPr lang="en-US" dirty="0" smtClean="0"/>
              <a:t>in </a:t>
            </a:r>
            <a:r>
              <a:rPr lang="en-US" dirty="0"/>
              <a:t>any branch of a </a:t>
            </a:r>
            <a:r>
              <a:rPr lang="en-US" dirty="0" smtClean="0"/>
              <a:t>linear circuit having </a:t>
            </a:r>
            <a:r>
              <a:rPr lang="en-US" dirty="0"/>
              <a:t>more than one independent source equals the algebraic sum of the responses caused by each independent source acting alone, where all the other independent sources are replaced by their internal </a:t>
            </a:r>
            <a:r>
              <a:rPr lang="en-US" dirty="0" smtClean="0"/>
              <a:t>impedances</a:t>
            </a:r>
          </a:p>
          <a:p>
            <a:r>
              <a:rPr lang="en-US" b="1" dirty="0" smtClean="0"/>
              <a:t>Source absorption theorem</a:t>
            </a:r>
          </a:p>
          <a:p>
            <a:pPr lvl="1"/>
            <a:r>
              <a:rPr lang="en-US" dirty="0"/>
              <a:t>If a voltage-controlled current source </a:t>
            </a:r>
            <a:r>
              <a:rPr lang="en-US" dirty="0" smtClean="0"/>
              <a:t>is controlled by the voltage at its terminals, we can replace the source by the impedance Z = V / I</a:t>
            </a:r>
          </a:p>
          <a:p>
            <a:endParaRPr lang="en-US" b="1" dirty="0" smtClean="0"/>
          </a:p>
          <a:p>
            <a:endParaRPr lang="en-US" b="1" dirty="0"/>
          </a:p>
          <a:p>
            <a:endParaRPr lang="en-US" b="1" dirty="0" smtClean="0"/>
          </a:p>
          <a:p>
            <a:r>
              <a:rPr lang="en-US" b="1" dirty="0" smtClean="0"/>
              <a:t>Voltage and current dividers are supposed to be known</a:t>
            </a:r>
            <a:endParaRPr lang="fr-FR" b="1"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20</a:t>
            </a:fld>
            <a:endParaRPr lang="fr-BE" dirty="0"/>
          </a:p>
        </p:txBody>
      </p:sp>
      <p:sp>
        <p:nvSpPr>
          <p:cNvPr id="6" name="Titre 5"/>
          <p:cNvSpPr>
            <a:spLocks noGrp="1"/>
          </p:cNvSpPr>
          <p:nvPr>
            <p:ph type="title"/>
          </p:nvPr>
        </p:nvSpPr>
        <p:spPr/>
        <p:txBody>
          <a:bodyPr/>
          <a:lstStyle/>
          <a:p>
            <a:r>
              <a:rPr lang="en-US" dirty="0" smtClean="0"/>
              <a:t>Some Useful Networks Theorems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200893"/>
            <a:ext cx="3744416" cy="1051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210240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normAutofit fontScale="92500" lnSpcReduction="20000"/>
          </a:bodyPr>
          <a:lstStyle/>
          <a:p>
            <a:r>
              <a:rPr lang="en-US" b="1" dirty="0" smtClean="0"/>
              <a:t>Thevenin’s theorem </a:t>
            </a:r>
            <a:r>
              <a:rPr lang="en-US" dirty="0" smtClean="0"/>
              <a:t>:</a:t>
            </a:r>
          </a:p>
          <a:p>
            <a:pPr lvl="1"/>
            <a:r>
              <a:rPr lang="en-US" dirty="0" smtClean="0"/>
              <a:t>Used to represent a part of a network by a voltage source V</a:t>
            </a:r>
            <a:r>
              <a:rPr lang="en-US" baseline="-25000" dirty="0" smtClean="0"/>
              <a:t>th</a:t>
            </a:r>
            <a:r>
              <a:rPr lang="en-US" dirty="0" smtClean="0"/>
              <a:t> and a series impedance </a:t>
            </a:r>
            <a:r>
              <a:rPr lang="en-US" dirty="0" err="1" smtClean="0"/>
              <a:t>Z</a:t>
            </a:r>
            <a:r>
              <a:rPr lang="en-US" baseline="-25000" dirty="0" err="1" smtClean="0"/>
              <a:t>th</a:t>
            </a:r>
            <a:endParaRPr lang="en-US" baseline="-25000" dirty="0" smtClean="0"/>
          </a:p>
          <a:p>
            <a:pPr lvl="1"/>
            <a:r>
              <a:rPr lang="en-US" dirty="0" smtClean="0"/>
              <a:t>To determine the equivalent impedance </a:t>
            </a:r>
            <a:r>
              <a:rPr lang="en-US" dirty="0" err="1" smtClean="0"/>
              <a:t>Z</a:t>
            </a:r>
            <a:r>
              <a:rPr lang="en-US" baseline="-25000" dirty="0" err="1" smtClean="0"/>
              <a:t>th</a:t>
            </a:r>
            <a:r>
              <a:rPr lang="en-US" dirty="0" smtClean="0"/>
              <a:t>, reduce all independent sources to 0 (short-circuit voltage sources, open-circuit current sources), and calculate the impedance</a:t>
            </a:r>
          </a:p>
          <a:p>
            <a:pPr lvl="1"/>
            <a:r>
              <a:rPr lang="en-US" dirty="0" smtClean="0"/>
              <a:t>To determine V</a:t>
            </a:r>
            <a:r>
              <a:rPr lang="en-US" baseline="-25000" dirty="0" smtClean="0"/>
              <a:t>th</a:t>
            </a:r>
            <a:r>
              <a:rPr lang="en-US" dirty="0" smtClean="0"/>
              <a:t>, open-circuit the 2 terminals and measure (or calculate) the voltage that appears between these 2 terminals</a:t>
            </a:r>
          </a:p>
          <a:p>
            <a:r>
              <a:rPr lang="en-US" b="1" dirty="0" smtClean="0"/>
              <a:t>Norton’s theorem </a:t>
            </a:r>
            <a:r>
              <a:rPr lang="en-US" dirty="0" smtClean="0"/>
              <a:t>(dual of Thevenin theorem) </a:t>
            </a:r>
          </a:p>
          <a:p>
            <a:pPr lvl="1"/>
            <a:r>
              <a:rPr lang="en-US" dirty="0" smtClean="0"/>
              <a:t>Used to represent a part of a network by a current source I</a:t>
            </a:r>
            <a:r>
              <a:rPr lang="en-US" baseline="-25000" dirty="0" smtClean="0"/>
              <a:t>n</a:t>
            </a:r>
            <a:r>
              <a:rPr lang="en-US" dirty="0" smtClean="0"/>
              <a:t> and a shunt impedance Z</a:t>
            </a:r>
            <a:r>
              <a:rPr lang="en-US" baseline="-25000" dirty="0" smtClean="0"/>
              <a:t>n</a:t>
            </a:r>
          </a:p>
          <a:p>
            <a:pPr lvl="1"/>
            <a:r>
              <a:rPr lang="en-US" dirty="0" smtClean="0"/>
              <a:t>To determine the equivalent impedance Z</a:t>
            </a:r>
            <a:r>
              <a:rPr lang="en-US" baseline="-25000" dirty="0" smtClean="0"/>
              <a:t>n</a:t>
            </a:r>
            <a:r>
              <a:rPr lang="en-US" dirty="0" smtClean="0"/>
              <a:t>, reduce all independent sources to 0 (short-circuit voltage sources, open-circuit current sources), and calculate the impedance</a:t>
            </a:r>
          </a:p>
          <a:p>
            <a:pPr lvl="1"/>
            <a:r>
              <a:rPr lang="en-US" dirty="0" smtClean="0"/>
              <a:t>To determine I</a:t>
            </a:r>
            <a:r>
              <a:rPr lang="en-US" baseline="-25000" dirty="0" smtClean="0"/>
              <a:t>n</a:t>
            </a:r>
            <a:r>
              <a:rPr lang="en-US" dirty="0" smtClean="0"/>
              <a:t>, short-circuit the 2 terminals and measure (or calculate) the current that flows through these 2 terminals</a:t>
            </a:r>
          </a:p>
          <a:p>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21</a:t>
            </a:fld>
            <a:endParaRPr lang="fr-BE" dirty="0"/>
          </a:p>
        </p:txBody>
      </p:sp>
      <p:sp>
        <p:nvSpPr>
          <p:cNvPr id="6" name="Titre 5"/>
          <p:cNvSpPr>
            <a:spLocks noGrp="1"/>
          </p:cNvSpPr>
          <p:nvPr>
            <p:ph type="title"/>
          </p:nvPr>
        </p:nvSpPr>
        <p:spPr/>
        <p:txBody>
          <a:bodyPr/>
          <a:lstStyle/>
          <a:p>
            <a:r>
              <a:rPr lang="en-US" dirty="0" smtClean="0"/>
              <a:t>Some useful Network Theorems</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33040"/>
            <a:ext cx="3024336" cy="1242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0240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dirty="0" smtClean="0"/>
              <a:t>Find the Thevenin and Norton equivalent between A and B :</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22</a:t>
            </a:fld>
            <a:endParaRPr lang="fr-BE" dirty="0"/>
          </a:p>
        </p:txBody>
      </p:sp>
      <p:sp>
        <p:nvSpPr>
          <p:cNvPr id="6" name="Titre 5"/>
          <p:cNvSpPr>
            <a:spLocks noGrp="1"/>
          </p:cNvSpPr>
          <p:nvPr>
            <p:ph type="title"/>
          </p:nvPr>
        </p:nvSpPr>
        <p:spPr/>
        <p:txBody>
          <a:bodyPr/>
          <a:lstStyle/>
          <a:p>
            <a:r>
              <a:rPr lang="en-US" dirty="0" smtClean="0"/>
              <a:t>Some useful Network Theorems</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1377950"/>
            <a:ext cx="6819900" cy="238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210240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dirty="0" smtClean="0"/>
              <a:t>Use the superposition theorem to find V (figure 2a) and </a:t>
            </a:r>
            <a:r>
              <a:rPr lang="en-US" dirty="0" err="1" smtClean="0"/>
              <a:t>i</a:t>
            </a:r>
            <a:r>
              <a:rPr lang="en-US" dirty="0" smtClean="0"/>
              <a:t> (Figure 2b)</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23</a:t>
            </a:fld>
            <a:endParaRPr lang="fr-BE" dirty="0"/>
          </a:p>
        </p:txBody>
      </p:sp>
      <p:sp>
        <p:nvSpPr>
          <p:cNvPr id="6" name="Titre 5"/>
          <p:cNvSpPr>
            <a:spLocks noGrp="1"/>
          </p:cNvSpPr>
          <p:nvPr>
            <p:ph type="title"/>
          </p:nvPr>
        </p:nvSpPr>
        <p:spPr/>
        <p:txBody>
          <a:bodyPr/>
          <a:lstStyle/>
          <a:p>
            <a:r>
              <a:rPr lang="en-US" dirty="0" smtClean="0"/>
              <a:t>Some useful Network Theorems</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103" y="1851670"/>
            <a:ext cx="7372350" cy="260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210240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24</a:t>
            </a:fld>
            <a:endParaRPr lang="fr-BE" dirty="0"/>
          </a:p>
        </p:txBody>
      </p:sp>
      <p:sp>
        <p:nvSpPr>
          <p:cNvPr id="6" name="Titre 5"/>
          <p:cNvSpPr>
            <a:spLocks noGrp="1"/>
          </p:cNvSpPr>
          <p:nvPr>
            <p:ph type="title"/>
          </p:nvPr>
        </p:nvSpPr>
        <p:spPr/>
        <p:txBody>
          <a:bodyPr/>
          <a:lstStyle/>
          <a:p>
            <a:r>
              <a:rPr lang="en-US" dirty="0" smtClean="0"/>
              <a:t>Some useful Network Theorems</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22" y="880906"/>
            <a:ext cx="6250086" cy="2678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Groupe 17"/>
          <p:cNvGrpSpPr/>
          <p:nvPr/>
        </p:nvGrpSpPr>
        <p:grpSpPr>
          <a:xfrm>
            <a:off x="6856986" y="1893520"/>
            <a:ext cx="1800967" cy="2042549"/>
            <a:chOff x="5940152" y="1923678"/>
            <a:chExt cx="1800967" cy="2042549"/>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205" t="18612" r="63893" b="5134"/>
            <a:stretch/>
          </p:blipFill>
          <p:spPr bwMode="auto">
            <a:xfrm>
              <a:off x="6110013" y="1923678"/>
              <a:ext cx="1493946" cy="2042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821" t="83571" r="74790" b="5134"/>
            <a:stretch/>
          </p:blipFill>
          <p:spPr bwMode="auto">
            <a:xfrm>
              <a:off x="6012160" y="2427734"/>
              <a:ext cx="274320" cy="302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821" t="83571" r="74790" b="5134"/>
            <a:stretch/>
          </p:blipFill>
          <p:spPr bwMode="auto">
            <a:xfrm>
              <a:off x="7466799" y="2422818"/>
              <a:ext cx="274320" cy="302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Connecteur droit avec flèche 8"/>
            <p:cNvCxnSpPr/>
            <p:nvPr/>
          </p:nvCxnSpPr>
          <p:spPr>
            <a:xfrm flipV="1">
              <a:off x="6588224" y="3192340"/>
              <a:ext cx="0" cy="265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H="1">
              <a:off x="5940152" y="3457529"/>
              <a:ext cx="6480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ZoneTexte 16"/>
          <p:cNvSpPr txBox="1"/>
          <p:nvPr/>
        </p:nvSpPr>
        <p:spPr>
          <a:xfrm>
            <a:off x="5652120" y="4083918"/>
            <a:ext cx="3384376" cy="584775"/>
          </a:xfrm>
          <a:prstGeom prst="rect">
            <a:avLst/>
          </a:prstGeom>
          <a:noFill/>
        </p:spPr>
        <p:txBody>
          <a:bodyPr wrap="square" rtlCol="0">
            <a:spAutoFit/>
          </a:bodyPr>
          <a:lstStyle/>
          <a:p>
            <a:r>
              <a:rPr lang="en-US" sz="1600" dirty="0" smtClean="0"/>
              <a:t>Find the equivalent impedance looking into « E ».</a:t>
            </a:r>
            <a:endParaRPr lang="en-US" sz="1600" dirty="0"/>
          </a:p>
        </p:txBody>
      </p:sp>
      <p:sp>
        <p:nvSpPr>
          <p:cNvPr id="13" name="Rectangle 12"/>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44283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7920880" cy="3607049"/>
          </a:xfrm>
        </p:spPr>
        <p:txBody>
          <a:bodyPr/>
          <a:lstStyle/>
          <a:p>
            <a:r>
              <a:rPr lang="en-US" dirty="0" smtClean="0"/>
              <a:t>This diode has a voltage drop of 0.7V. Use Thevenin’s theorem to find I</a:t>
            </a:r>
            <a:r>
              <a:rPr lang="en-US" baseline="-25000" dirty="0" smtClean="0"/>
              <a:t>D</a:t>
            </a:r>
            <a:r>
              <a:rPr lang="en-US" dirty="0" smtClean="0"/>
              <a:t>.</a:t>
            </a:r>
          </a:p>
          <a:p>
            <a:endParaRPr lang="fr-FR" dirty="0"/>
          </a:p>
          <a:p>
            <a:endParaRPr lang="fr-FR" dirty="0" smtClean="0"/>
          </a:p>
          <a:p>
            <a:endParaRPr lang="fr-FR" dirty="0"/>
          </a:p>
          <a:p>
            <a:endParaRPr lang="fr-FR" dirty="0" smtClean="0"/>
          </a:p>
          <a:p>
            <a:r>
              <a:rPr lang="en-US" dirty="0" smtClean="0"/>
              <a:t>The 2-terminal device M has a current I</a:t>
            </a:r>
            <a:r>
              <a:rPr lang="en-US" baseline="-25000" dirty="0" smtClean="0"/>
              <a:t>M</a:t>
            </a:r>
            <a:r>
              <a:rPr lang="en-US" dirty="0" smtClean="0"/>
              <a:t>=1mA independent of the voltage V</a:t>
            </a:r>
            <a:r>
              <a:rPr lang="en-US" baseline="-25000" dirty="0" smtClean="0"/>
              <a:t>M</a:t>
            </a:r>
            <a:r>
              <a:rPr lang="en-US" dirty="0" smtClean="0"/>
              <a:t> across it. Use Norton’s theorem to simplify the circuit and hence calculate V</a:t>
            </a:r>
            <a:r>
              <a:rPr lang="en-US" baseline="-25000" dirty="0" smtClean="0"/>
              <a:t>M</a:t>
            </a:r>
            <a:r>
              <a:rPr lang="en-US" dirty="0" smtClean="0"/>
              <a:t>.</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25</a:t>
            </a:fld>
            <a:endParaRPr lang="fr-BE" dirty="0"/>
          </a:p>
        </p:txBody>
      </p:sp>
      <p:sp>
        <p:nvSpPr>
          <p:cNvPr id="6" name="Titre 5"/>
          <p:cNvSpPr>
            <a:spLocks noGrp="1"/>
          </p:cNvSpPr>
          <p:nvPr>
            <p:ph type="title"/>
          </p:nvPr>
        </p:nvSpPr>
        <p:spPr/>
        <p:txBody>
          <a:bodyPr/>
          <a:lstStyle/>
          <a:p>
            <a:r>
              <a:rPr lang="fr-FR" dirty="0" smtClean="0"/>
              <a:t>Exercices</a:t>
            </a:r>
            <a:endParaRPr lang="fr-F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3" y="1347614"/>
            <a:ext cx="1412352" cy="1582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3548073"/>
            <a:ext cx="1109736" cy="158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058761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en-US" dirty="0" smtClean="0"/>
              <a:t>Signals</a:t>
            </a:r>
          </a:p>
          <a:p>
            <a:r>
              <a:rPr lang="en-US" dirty="0" smtClean="0"/>
              <a:t>Frequency Spectrum of signals</a:t>
            </a:r>
          </a:p>
          <a:p>
            <a:r>
              <a:rPr lang="en-US" dirty="0" smtClean="0"/>
              <a:t>Analog and Digital Signals</a:t>
            </a:r>
          </a:p>
          <a:p>
            <a:r>
              <a:rPr lang="en-US" dirty="0" smtClean="0"/>
              <a:t>Some useful networks Theorems (Thevenin, Norton, Source absorption, Kirchhoff’s laws, impedance calculation)</a:t>
            </a:r>
          </a:p>
          <a:p>
            <a:r>
              <a:rPr lang="en-US" b="1" dirty="0" smtClean="0"/>
              <a:t>Amplifiers (signal amplification, amplifier symbol, voltage gain, power and current gain, saturation, non-linear TF, biasing)</a:t>
            </a:r>
          </a:p>
          <a:p>
            <a:r>
              <a:rPr lang="en-US" dirty="0" smtClean="0"/>
              <a:t>Circuit models for amplifiers</a:t>
            </a:r>
          </a:p>
          <a:p>
            <a:r>
              <a:rPr lang="en-US" dirty="0" smtClean="0"/>
              <a:t>Frequency response of amplifiers (BW, STC Networks)</a:t>
            </a:r>
            <a:endParaRPr lang="en-US" dirty="0"/>
          </a:p>
        </p:txBody>
      </p:sp>
      <p:sp>
        <p:nvSpPr>
          <p:cNvPr id="3" name="Espace réservé du texte 2"/>
          <p:cNvSpPr>
            <a:spLocks noGrp="1"/>
          </p:cNvSpPr>
          <p:nvPr>
            <p:ph type="body" idx="13"/>
          </p:nvPr>
        </p:nvSpPr>
        <p:spPr/>
        <p:txBody>
          <a:bodyPr/>
          <a:lstStyle/>
          <a:p>
            <a:r>
              <a:rPr lang="fr-FR" dirty="0" smtClean="0"/>
              <a:t>Basic Electronics</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26</a:t>
            </a:fld>
            <a:endParaRPr lang="fr-BE" dirty="0"/>
          </a:p>
        </p:txBody>
      </p:sp>
      <p:sp>
        <p:nvSpPr>
          <p:cNvPr id="6" name="Titre 5"/>
          <p:cNvSpPr>
            <a:spLocks noGrp="1"/>
          </p:cNvSpPr>
          <p:nvPr>
            <p:ph type="title"/>
          </p:nvPr>
        </p:nvSpPr>
        <p:spPr/>
        <p:txBody>
          <a:bodyPr/>
          <a:lstStyle/>
          <a:p>
            <a:endParaRPr lang="fr-FR"/>
          </a:p>
        </p:txBody>
      </p:sp>
      <p:sp>
        <p:nvSpPr>
          <p:cNvPr id="7" name="Rectangle 6"/>
          <p:cNvSpPr/>
          <p:nvPr/>
        </p:nvSpPr>
        <p:spPr>
          <a:xfrm>
            <a:off x="0" y="0"/>
            <a:ext cx="9146605" cy="5143500"/>
          </a:xfrm>
          <a:prstGeom prst="rect">
            <a:avLst/>
          </a:prstGeom>
          <a:solidFill>
            <a:srgbClr val="C0504D">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709746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dirty="0" smtClean="0"/>
              <a:t>Weak signals from transducer, amplification needed</a:t>
            </a:r>
          </a:p>
          <a:p>
            <a:r>
              <a:rPr lang="en-US" dirty="0" smtClean="0"/>
              <a:t>Linear amplification (« no change in the shape »)</a:t>
            </a:r>
          </a:p>
          <a:p>
            <a:pPr lvl="1"/>
            <a:r>
              <a:rPr lang="en-US" dirty="0" smtClean="0"/>
              <a:t>Any change is called distortion</a:t>
            </a:r>
          </a:p>
          <a:p>
            <a:pPr lvl="1"/>
            <a:r>
              <a:rPr lang="en-US" dirty="0" err="1" smtClean="0"/>
              <a:t>V</a:t>
            </a:r>
            <a:r>
              <a:rPr lang="en-US" baseline="-25000" dirty="0" err="1" smtClean="0"/>
              <a:t>out</a:t>
            </a:r>
            <a:r>
              <a:rPr lang="en-US" dirty="0" smtClean="0"/>
              <a:t> (t) = A. V</a:t>
            </a:r>
            <a:r>
              <a:rPr lang="en-US" baseline="-25000" dirty="0" smtClean="0"/>
              <a:t>in</a:t>
            </a:r>
            <a:r>
              <a:rPr lang="en-US" dirty="0" smtClean="0"/>
              <a:t> (t), A is the amplifier Gain, linear</a:t>
            </a:r>
          </a:p>
          <a:p>
            <a:pPr lvl="1"/>
            <a:r>
              <a:rPr lang="en-US" dirty="0" err="1" smtClean="0"/>
              <a:t>V</a:t>
            </a:r>
            <a:r>
              <a:rPr lang="en-US" baseline="-25000" dirty="0" err="1" smtClean="0"/>
              <a:t>out</a:t>
            </a:r>
            <a:r>
              <a:rPr lang="en-US" dirty="0" smtClean="0"/>
              <a:t> (t) = A. V</a:t>
            </a:r>
            <a:r>
              <a:rPr lang="en-US" baseline="-25000" dirty="0" smtClean="0"/>
              <a:t>in</a:t>
            </a:r>
            <a:r>
              <a:rPr lang="en-US" dirty="0" smtClean="0"/>
              <a:t> (t) + B. V</a:t>
            </a:r>
            <a:r>
              <a:rPr lang="en-US" baseline="-25000" dirty="0" smtClean="0"/>
              <a:t>in</a:t>
            </a:r>
            <a:r>
              <a:rPr lang="en-US" dirty="0" smtClean="0"/>
              <a:t> ²(t) + C. V</a:t>
            </a:r>
            <a:r>
              <a:rPr lang="en-US" baseline="-25000" dirty="0" smtClean="0"/>
              <a:t>in</a:t>
            </a:r>
            <a:r>
              <a:rPr lang="en-US" dirty="0" smtClean="0"/>
              <a:t> </a:t>
            </a:r>
            <a:r>
              <a:rPr lang="en-US" baseline="30000" dirty="0" smtClean="0"/>
              <a:t>3</a:t>
            </a:r>
            <a:r>
              <a:rPr lang="en-US" dirty="0" smtClean="0"/>
              <a:t>(t) , nonlinear distortion</a:t>
            </a:r>
          </a:p>
          <a:p>
            <a:r>
              <a:rPr lang="en-US" dirty="0" smtClean="0"/>
              <a:t>If the purpose of the amplifier is to make the signal magnitude larger, it is usually known as voltage amplifier (ex : pre-amp in the audio system)</a:t>
            </a:r>
          </a:p>
          <a:p>
            <a:r>
              <a:rPr lang="en-US" dirty="0" smtClean="0"/>
              <a:t>If the purpose of the amplifier is to deliver power to the load (ex : drive a loudspeaker), it is usually known as power amplifier (ex : output power amp in the audio system) : modest voltage gain but high current gain</a:t>
            </a:r>
          </a:p>
          <a:p>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27</a:t>
            </a:fld>
            <a:endParaRPr lang="fr-BE" dirty="0"/>
          </a:p>
        </p:txBody>
      </p:sp>
      <p:sp>
        <p:nvSpPr>
          <p:cNvPr id="6" name="Titre 5"/>
          <p:cNvSpPr>
            <a:spLocks noGrp="1"/>
          </p:cNvSpPr>
          <p:nvPr>
            <p:ph type="title"/>
          </p:nvPr>
        </p:nvSpPr>
        <p:spPr/>
        <p:txBody>
          <a:bodyPr/>
          <a:lstStyle/>
          <a:p>
            <a:r>
              <a:rPr lang="en-US" dirty="0" smtClean="0"/>
              <a:t>Amplifiers</a:t>
            </a:r>
            <a:endParaRPr lang="en-US"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1347614"/>
            <a:ext cx="1872208" cy="930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4283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normAutofit lnSpcReduction="10000"/>
          </a:bodyPr>
          <a:lstStyle/>
          <a:p>
            <a:r>
              <a:rPr lang="fr-FR" dirty="0" smtClean="0"/>
              <a:t>Voltage Gain = V</a:t>
            </a:r>
            <a:r>
              <a:rPr lang="fr-FR" baseline="-25000" dirty="0" smtClean="0"/>
              <a:t>o</a:t>
            </a:r>
            <a:r>
              <a:rPr lang="fr-FR" dirty="0" smtClean="0"/>
              <a:t>/V</a:t>
            </a:r>
            <a:r>
              <a:rPr lang="fr-FR" baseline="-25000" dirty="0" smtClean="0"/>
              <a:t>i</a:t>
            </a:r>
          </a:p>
          <a:p>
            <a:endParaRPr lang="fr-FR" dirty="0"/>
          </a:p>
          <a:p>
            <a:endParaRPr lang="fr-FR" dirty="0" smtClean="0"/>
          </a:p>
          <a:p>
            <a:endParaRPr lang="fr-FR" dirty="0" smtClean="0"/>
          </a:p>
          <a:p>
            <a:endParaRPr lang="en-US" dirty="0" smtClean="0"/>
          </a:p>
          <a:p>
            <a:r>
              <a:rPr lang="en-US" dirty="0" smtClean="0"/>
              <a:t>Power Gain = load Power/input power = </a:t>
            </a:r>
            <a:r>
              <a:rPr lang="en-US" dirty="0" err="1" smtClean="0"/>
              <a:t>V</a:t>
            </a:r>
            <a:r>
              <a:rPr lang="en-US" baseline="-25000" dirty="0" err="1" smtClean="0"/>
              <a:t>o</a:t>
            </a:r>
            <a:r>
              <a:rPr lang="en-US" dirty="0" err="1" smtClean="0"/>
              <a:t>I</a:t>
            </a:r>
            <a:r>
              <a:rPr lang="en-US" baseline="-25000" dirty="0" err="1" smtClean="0"/>
              <a:t>o</a:t>
            </a:r>
            <a:r>
              <a:rPr lang="en-US" dirty="0" smtClean="0"/>
              <a:t> /</a:t>
            </a:r>
            <a:r>
              <a:rPr lang="en-US" dirty="0" err="1" smtClean="0"/>
              <a:t>V</a:t>
            </a:r>
            <a:r>
              <a:rPr lang="en-US" baseline="-25000" dirty="0" err="1" smtClean="0"/>
              <a:t>i</a:t>
            </a:r>
            <a:r>
              <a:rPr lang="en-US" dirty="0" err="1" smtClean="0"/>
              <a:t>I</a:t>
            </a:r>
            <a:r>
              <a:rPr lang="en-US" baseline="-25000" dirty="0" err="1" smtClean="0"/>
              <a:t>i</a:t>
            </a:r>
            <a:endParaRPr lang="en-US" baseline="-25000" dirty="0" smtClean="0"/>
          </a:p>
          <a:p>
            <a:r>
              <a:rPr lang="en-US" dirty="0" smtClean="0"/>
              <a:t>Current Gain = I</a:t>
            </a:r>
            <a:r>
              <a:rPr lang="en-US" baseline="-25000" dirty="0" smtClean="0"/>
              <a:t>o</a:t>
            </a:r>
            <a:r>
              <a:rPr lang="en-US" dirty="0" smtClean="0"/>
              <a:t>/I</a:t>
            </a:r>
            <a:r>
              <a:rPr lang="en-US" baseline="-25000" dirty="0" smtClean="0"/>
              <a:t>i</a:t>
            </a:r>
          </a:p>
          <a:p>
            <a:r>
              <a:rPr lang="en-US" dirty="0" smtClean="0"/>
              <a:t>Power Gain = Voltage Gain x Current Gain</a:t>
            </a:r>
          </a:p>
          <a:p>
            <a:r>
              <a:rPr lang="en-US" dirty="0" smtClean="0"/>
              <a:t>Voltage Gain in dB = 20log</a:t>
            </a:r>
            <a:r>
              <a:rPr lang="en-US" baseline="-25000" dirty="0" smtClean="0"/>
              <a:t>10</a:t>
            </a:r>
            <a:r>
              <a:rPr lang="en-US" dirty="0" smtClean="0"/>
              <a:t>(abs(V</a:t>
            </a:r>
            <a:r>
              <a:rPr lang="en-US" baseline="-25000" dirty="0" smtClean="0"/>
              <a:t>o</a:t>
            </a:r>
            <a:r>
              <a:rPr lang="en-US" dirty="0" smtClean="0"/>
              <a:t>/V</a:t>
            </a:r>
            <a:r>
              <a:rPr lang="en-US" baseline="-25000" dirty="0" smtClean="0"/>
              <a:t>i</a:t>
            </a:r>
            <a:r>
              <a:rPr lang="en-US" dirty="0" smtClean="0"/>
              <a:t>))</a:t>
            </a:r>
          </a:p>
          <a:p>
            <a:r>
              <a:rPr lang="en-US" dirty="0" smtClean="0"/>
              <a:t>Current Gain in dB = 20log</a:t>
            </a:r>
            <a:r>
              <a:rPr lang="en-US" baseline="-25000" dirty="0" smtClean="0"/>
              <a:t>10</a:t>
            </a:r>
            <a:r>
              <a:rPr lang="en-US" dirty="0" smtClean="0"/>
              <a:t>(abs(I</a:t>
            </a:r>
            <a:r>
              <a:rPr lang="en-US" baseline="-25000" dirty="0" smtClean="0"/>
              <a:t>o</a:t>
            </a:r>
            <a:r>
              <a:rPr lang="en-US" dirty="0" smtClean="0"/>
              <a:t>/I</a:t>
            </a:r>
            <a:r>
              <a:rPr lang="en-US" baseline="-25000" dirty="0" smtClean="0"/>
              <a:t>i</a:t>
            </a:r>
            <a:r>
              <a:rPr lang="en-US" dirty="0" smtClean="0"/>
              <a:t>))</a:t>
            </a:r>
          </a:p>
          <a:p>
            <a:r>
              <a:rPr lang="en-US" dirty="0" smtClean="0"/>
              <a:t>Power Gain in dB = 10log</a:t>
            </a:r>
            <a:r>
              <a:rPr lang="en-US" baseline="-25000" dirty="0" smtClean="0"/>
              <a:t>10</a:t>
            </a:r>
            <a:r>
              <a:rPr lang="en-US" dirty="0" smtClean="0"/>
              <a:t>(</a:t>
            </a:r>
            <a:r>
              <a:rPr lang="en-US" dirty="0" err="1" smtClean="0"/>
              <a:t>V</a:t>
            </a:r>
            <a:r>
              <a:rPr lang="en-US" baseline="-25000" dirty="0" err="1" smtClean="0"/>
              <a:t>o</a:t>
            </a:r>
            <a:r>
              <a:rPr lang="en-US" dirty="0" err="1" smtClean="0"/>
              <a:t>I</a:t>
            </a:r>
            <a:r>
              <a:rPr lang="en-US" baseline="-25000" dirty="0" err="1" smtClean="0"/>
              <a:t>o</a:t>
            </a:r>
            <a:r>
              <a:rPr lang="en-US" dirty="0" smtClean="0"/>
              <a:t> /</a:t>
            </a:r>
            <a:r>
              <a:rPr lang="en-US" dirty="0" err="1" smtClean="0"/>
              <a:t>V</a:t>
            </a:r>
            <a:r>
              <a:rPr lang="en-US" baseline="-25000" dirty="0" err="1" smtClean="0"/>
              <a:t>i</a:t>
            </a:r>
            <a:r>
              <a:rPr lang="en-US" dirty="0" err="1" smtClean="0"/>
              <a:t>I</a:t>
            </a:r>
            <a:r>
              <a:rPr lang="en-US" baseline="-25000" dirty="0" err="1" smtClean="0"/>
              <a:t>i</a:t>
            </a:r>
            <a:r>
              <a:rPr lang="en-US" dirty="0" smtClean="0"/>
              <a:t>)</a:t>
            </a:r>
          </a:p>
          <a:p>
            <a:pPr marL="0" indent="0">
              <a:buNone/>
            </a:pPr>
            <a:endParaRPr lang="fr-FR" dirty="0"/>
          </a:p>
          <a:p>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28</a:t>
            </a:fld>
            <a:endParaRPr lang="fr-BE" dirty="0"/>
          </a:p>
        </p:txBody>
      </p:sp>
      <p:sp>
        <p:nvSpPr>
          <p:cNvPr id="6" name="Titre 5"/>
          <p:cNvSpPr>
            <a:spLocks noGrp="1"/>
          </p:cNvSpPr>
          <p:nvPr>
            <p:ph type="title"/>
          </p:nvPr>
        </p:nvSpPr>
        <p:spPr/>
        <p:txBody>
          <a:bodyPr/>
          <a:lstStyle/>
          <a:p>
            <a:r>
              <a:rPr lang="en-US" dirty="0" smtClean="0"/>
              <a:t>Amplifiers – Gain definitions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724" y="140748"/>
            <a:ext cx="3300412" cy="72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6104" y="987574"/>
            <a:ext cx="3495239"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4283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normAutofit/>
          </a:bodyPr>
          <a:lstStyle/>
          <a:p>
            <a:r>
              <a:rPr lang="en-US" dirty="0" smtClean="0"/>
              <a:t>Power delivered to the load &gt; Input power</a:t>
            </a:r>
          </a:p>
          <a:p>
            <a:r>
              <a:rPr lang="fr-FR" dirty="0" smtClean="0"/>
              <a:t>The </a:t>
            </a:r>
            <a:r>
              <a:rPr lang="en-US" dirty="0"/>
              <a:t>additional</a:t>
            </a:r>
            <a:r>
              <a:rPr lang="fr-FR" dirty="0"/>
              <a:t> </a:t>
            </a:r>
            <a:r>
              <a:rPr lang="en-US" dirty="0" smtClean="0"/>
              <a:t>power comes from the supplies : </a:t>
            </a:r>
          </a:p>
          <a:p>
            <a:pPr lvl="1"/>
            <a:r>
              <a:rPr lang="en-US" dirty="0" err="1" smtClean="0"/>
              <a:t>P</a:t>
            </a:r>
            <a:r>
              <a:rPr lang="en-US" baseline="-25000" dirty="0" err="1" smtClean="0"/>
              <a:t>dc</a:t>
            </a:r>
            <a:r>
              <a:rPr lang="en-US" dirty="0" smtClean="0"/>
              <a:t> = V</a:t>
            </a:r>
            <a:r>
              <a:rPr lang="en-US" baseline="-25000" dirty="0" smtClean="0"/>
              <a:t>CC</a:t>
            </a:r>
            <a:r>
              <a:rPr lang="en-US" dirty="0" smtClean="0"/>
              <a:t>I</a:t>
            </a:r>
            <a:r>
              <a:rPr lang="en-US" baseline="-25000" dirty="0" smtClean="0"/>
              <a:t>CC</a:t>
            </a:r>
            <a:r>
              <a:rPr lang="en-US" dirty="0" smtClean="0"/>
              <a:t>+|V</a:t>
            </a:r>
            <a:r>
              <a:rPr lang="en-US" baseline="-25000" dirty="0" smtClean="0"/>
              <a:t>EE</a:t>
            </a:r>
            <a:r>
              <a:rPr lang="en-US" dirty="0" smtClean="0"/>
              <a:t>|I</a:t>
            </a:r>
            <a:r>
              <a:rPr lang="en-US" baseline="-25000" dirty="0" smtClean="0"/>
              <a:t>EE</a:t>
            </a:r>
          </a:p>
          <a:p>
            <a:pPr lvl="1"/>
            <a:r>
              <a:rPr lang="en-US" dirty="0" err="1" smtClean="0"/>
              <a:t>P</a:t>
            </a:r>
            <a:r>
              <a:rPr lang="en-US" baseline="-25000" dirty="0" err="1" smtClean="0"/>
              <a:t>dc</a:t>
            </a:r>
            <a:r>
              <a:rPr lang="en-US" dirty="0" smtClean="0"/>
              <a:t> + P</a:t>
            </a:r>
            <a:r>
              <a:rPr lang="en-US" baseline="-25000" dirty="0" smtClean="0"/>
              <a:t>in</a:t>
            </a:r>
            <a:r>
              <a:rPr lang="en-US" dirty="0" smtClean="0"/>
              <a:t> = P</a:t>
            </a:r>
            <a:r>
              <a:rPr lang="en-US" baseline="-25000" dirty="0" smtClean="0"/>
              <a:t>out</a:t>
            </a:r>
            <a:r>
              <a:rPr lang="en-US" dirty="0" smtClean="0"/>
              <a:t> + </a:t>
            </a:r>
            <a:r>
              <a:rPr lang="en-US" dirty="0" err="1" smtClean="0"/>
              <a:t>P</a:t>
            </a:r>
            <a:r>
              <a:rPr lang="en-US" baseline="-25000" dirty="0" err="1" smtClean="0"/>
              <a:t>dissipated</a:t>
            </a:r>
            <a:endParaRPr lang="en-US" baseline="-25000" dirty="0" smtClean="0"/>
          </a:p>
          <a:p>
            <a:pPr lvl="1"/>
            <a:r>
              <a:rPr lang="en-US" dirty="0" smtClean="0"/>
              <a:t>Efficiency : </a:t>
            </a:r>
            <a:r>
              <a:rPr lang="el-GR" dirty="0" smtClean="0"/>
              <a:t>η</a:t>
            </a:r>
            <a:r>
              <a:rPr lang="fr-FR" dirty="0" smtClean="0"/>
              <a:t> = (P</a:t>
            </a:r>
            <a:r>
              <a:rPr lang="fr-FR" baseline="-25000" dirty="0" smtClean="0"/>
              <a:t>out</a:t>
            </a:r>
            <a:r>
              <a:rPr lang="fr-FR" dirty="0" smtClean="0"/>
              <a:t> /</a:t>
            </a:r>
            <a:r>
              <a:rPr lang="fr-FR" dirty="0" err="1" smtClean="0"/>
              <a:t>P</a:t>
            </a:r>
            <a:r>
              <a:rPr lang="fr-FR" baseline="-25000" dirty="0" err="1" smtClean="0"/>
              <a:t>dc</a:t>
            </a:r>
            <a:r>
              <a:rPr lang="fr-FR" dirty="0" smtClean="0"/>
              <a:t>) x 100</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29</a:t>
            </a:fld>
            <a:endParaRPr lang="fr-BE" dirty="0"/>
          </a:p>
        </p:txBody>
      </p:sp>
      <p:sp>
        <p:nvSpPr>
          <p:cNvPr id="6" name="Titre 5"/>
          <p:cNvSpPr>
            <a:spLocks noGrp="1"/>
          </p:cNvSpPr>
          <p:nvPr>
            <p:ph type="title"/>
          </p:nvPr>
        </p:nvSpPr>
        <p:spPr/>
        <p:txBody>
          <a:bodyPr/>
          <a:lstStyle/>
          <a:p>
            <a:r>
              <a:rPr lang="en-US" dirty="0" smtClean="0"/>
              <a:t>Amplifiers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571750"/>
            <a:ext cx="5184576" cy="2035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4283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1563638"/>
            <a:ext cx="3312368" cy="1080120"/>
          </a:xfrm>
        </p:spPr>
        <p:txBody>
          <a:bodyPr>
            <a:normAutofit/>
          </a:bodyPr>
          <a:lstStyle/>
          <a:p>
            <a:pPr marL="0" indent="0" algn="just">
              <a:buNone/>
            </a:pPr>
            <a:r>
              <a:rPr lang="en-US" sz="1400" dirty="0" smtClean="0"/>
              <a:t>6 skill-blocks</a:t>
            </a:r>
          </a:p>
          <a:p>
            <a:pPr marL="0" indent="0" algn="just">
              <a:buNone/>
            </a:pPr>
            <a:r>
              <a:rPr lang="en-US" sz="1400" b="1" dirty="0" smtClean="0"/>
              <a:t>Objective : To make you able to design alone a simple circuit</a:t>
            </a:r>
            <a:endParaRPr lang="en-US" sz="1400" b="1"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a:t>
            </a:fld>
            <a:endParaRPr lang="fr-BE" dirty="0"/>
          </a:p>
        </p:txBody>
      </p:sp>
      <p:sp>
        <p:nvSpPr>
          <p:cNvPr id="6" name="Titre 5"/>
          <p:cNvSpPr>
            <a:spLocks noGrp="1"/>
          </p:cNvSpPr>
          <p:nvPr>
            <p:ph type="title"/>
          </p:nvPr>
        </p:nvSpPr>
        <p:spPr>
          <a:xfrm>
            <a:off x="958163" y="354858"/>
            <a:ext cx="7920000" cy="488700"/>
          </a:xfrm>
        </p:spPr>
        <p:txBody>
          <a:bodyPr>
            <a:normAutofit/>
          </a:bodyPr>
          <a:lstStyle/>
          <a:p>
            <a:r>
              <a:rPr lang="en-US" dirty="0" smtClean="0"/>
              <a:t>What we will study</a:t>
            </a:r>
            <a:endParaRPr lang="en-US" dirty="0"/>
          </a:p>
        </p:txBody>
      </p:sp>
      <p:graphicFrame>
        <p:nvGraphicFramePr>
          <p:cNvPr id="3" name="Diagramme 2"/>
          <p:cNvGraphicFramePr/>
          <p:nvPr>
            <p:extLst>
              <p:ext uri="{D42A27DB-BD31-4B8C-83A1-F6EECF244321}">
                <p14:modId xmlns:p14="http://schemas.microsoft.com/office/powerpoint/2010/main" val="701206184"/>
              </p:ext>
            </p:extLst>
          </p:nvPr>
        </p:nvGraphicFramePr>
        <p:xfrm>
          <a:off x="3037468" y="60702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97543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normAutofit fontScale="92500"/>
          </a:bodyPr>
          <a:lstStyle/>
          <a:p>
            <a:r>
              <a:rPr lang="en-US" dirty="0" smtClean="0"/>
              <a:t>An amplifier operates from ± 10V power supplies. It is fed with a sinusoidal voltage having 1V</a:t>
            </a:r>
            <a:r>
              <a:rPr lang="en-US" baseline="-25000" dirty="0" smtClean="0"/>
              <a:t>pk</a:t>
            </a:r>
            <a:r>
              <a:rPr lang="en-US" dirty="0" smtClean="0"/>
              <a:t> and delivers a sinusoidal voltage output of 9V</a:t>
            </a:r>
            <a:r>
              <a:rPr lang="en-US" baseline="-25000" dirty="0" smtClean="0"/>
              <a:t>pk</a:t>
            </a:r>
            <a:r>
              <a:rPr lang="en-US" dirty="0" smtClean="0"/>
              <a:t> to a 1k</a:t>
            </a:r>
            <a:r>
              <a:rPr lang="el-GR" dirty="0" smtClean="0"/>
              <a:t>Ω</a:t>
            </a:r>
            <a:r>
              <a:rPr lang="fr-FR" dirty="0" smtClean="0"/>
              <a:t> </a:t>
            </a:r>
            <a:r>
              <a:rPr lang="en-US" dirty="0" smtClean="0"/>
              <a:t>load. The amp draws a current of 9.5mA from each of its 2 power supplies. The input current of the amp is found to be sinusoidal with 0,1mA</a:t>
            </a:r>
            <a:r>
              <a:rPr lang="en-US" baseline="-25000" dirty="0" smtClean="0"/>
              <a:t>pk</a:t>
            </a:r>
            <a:r>
              <a:rPr lang="en-US" dirty="0" smtClean="0"/>
              <a:t>. Find the voltage gain, the current gain, the power gain, the power drawn from the dc supplies, the power dissipated in the amp, and the amp efficiency.</a:t>
            </a:r>
          </a:p>
          <a:p>
            <a:r>
              <a:rPr lang="en-US" dirty="0" smtClean="0"/>
              <a:t>An amp has a voltage gain of 100V/V and a current gain of 1000A/A. Express the gains in dB and find the power gain.</a:t>
            </a:r>
          </a:p>
          <a:p>
            <a:r>
              <a:rPr lang="en-US" dirty="0" smtClean="0"/>
              <a:t>An amp operating from a single 15V supply provides a 12V</a:t>
            </a:r>
            <a:r>
              <a:rPr lang="en-US" baseline="-25000" dirty="0" smtClean="0"/>
              <a:t>pk to pk </a:t>
            </a:r>
            <a:r>
              <a:rPr lang="en-US" dirty="0" smtClean="0"/>
              <a:t>sine-wave signal to a 1k</a:t>
            </a:r>
            <a:r>
              <a:rPr lang="el-GR" dirty="0" smtClean="0"/>
              <a:t>Ω</a:t>
            </a:r>
            <a:r>
              <a:rPr lang="fr-FR" dirty="0" smtClean="0"/>
              <a:t> </a:t>
            </a:r>
            <a:r>
              <a:rPr lang="en-US" dirty="0" smtClean="0"/>
              <a:t>load, and draws negligible current from the signal source. The dc current drawn from the supply is 8mA. What is the power dissipated in the amp and what is the amplifier efficiency?</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30</a:t>
            </a:fld>
            <a:endParaRPr lang="fr-BE" dirty="0"/>
          </a:p>
        </p:txBody>
      </p:sp>
      <p:sp>
        <p:nvSpPr>
          <p:cNvPr id="6" name="Titre 5"/>
          <p:cNvSpPr>
            <a:spLocks noGrp="1"/>
          </p:cNvSpPr>
          <p:nvPr>
            <p:ph type="title"/>
          </p:nvPr>
        </p:nvSpPr>
        <p:spPr/>
        <p:txBody>
          <a:bodyPr/>
          <a:lstStyle/>
          <a:p>
            <a:r>
              <a:rPr lang="en-US" dirty="0" smtClean="0"/>
              <a:t>Amplifiers - Example</a:t>
            </a:r>
            <a:endParaRPr lang="en-US" dirty="0"/>
          </a:p>
        </p:txBody>
      </p:sp>
      <p:sp>
        <p:nvSpPr>
          <p:cNvPr id="7" name="Rectangle 6"/>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8858257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dirty="0" smtClean="0"/>
              <a:t>Amplifier transfer characteristic is linear over a limited range of input and output voltages</a:t>
            </a:r>
          </a:p>
          <a:p>
            <a:pPr lvl="1"/>
            <a:r>
              <a:rPr lang="en-US" dirty="0" smtClean="0"/>
              <a:t>Limited by the supply voltages</a:t>
            </a:r>
          </a:p>
          <a:p>
            <a:pPr lvl="1"/>
            <a:r>
              <a:rPr lang="en-US" dirty="0" smtClean="0"/>
              <a:t>And the amp design…</a:t>
            </a:r>
          </a:p>
          <a:p>
            <a:r>
              <a:rPr lang="en-US" dirty="0" smtClean="0"/>
              <a:t>Input is limited :</a:t>
            </a:r>
          </a:p>
          <a:p>
            <a:pPr lvl="1"/>
            <a:r>
              <a:rPr lang="en-US" dirty="0" smtClean="0"/>
              <a:t>Boundaries = [L</a:t>
            </a:r>
            <a:r>
              <a:rPr lang="en-US" baseline="30000" dirty="0" smtClean="0"/>
              <a:t>-</a:t>
            </a:r>
            <a:r>
              <a:rPr lang="en-US" dirty="0" smtClean="0"/>
              <a:t>/A , L</a:t>
            </a:r>
            <a:r>
              <a:rPr lang="en-US" baseline="30000" dirty="0" smtClean="0"/>
              <a:t>+</a:t>
            </a:r>
            <a:r>
              <a:rPr lang="en-US" dirty="0" smtClean="0"/>
              <a:t>/A]</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31</a:t>
            </a:fld>
            <a:endParaRPr lang="fr-BE" dirty="0"/>
          </a:p>
        </p:txBody>
      </p:sp>
      <p:sp>
        <p:nvSpPr>
          <p:cNvPr id="6" name="Titre 5"/>
          <p:cNvSpPr>
            <a:spLocks noGrp="1"/>
          </p:cNvSpPr>
          <p:nvPr>
            <p:ph type="title"/>
          </p:nvPr>
        </p:nvSpPr>
        <p:spPr/>
        <p:txBody>
          <a:bodyPr/>
          <a:lstStyle/>
          <a:p>
            <a:r>
              <a:rPr lang="en-US" dirty="0" smtClean="0"/>
              <a:t>Amplifiers – saturation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347612"/>
            <a:ext cx="3333641" cy="336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8858257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683568" y="987574"/>
                <a:ext cx="8208913" cy="3607049"/>
              </a:xfrm>
            </p:spPr>
            <p:txBody>
              <a:bodyPr/>
              <a:lstStyle/>
              <a:p>
                <a:r>
                  <a:rPr lang="en-US" dirty="0" smtClean="0"/>
                  <a:t>Never perfectly linear</a:t>
                </a:r>
              </a:p>
              <a:p>
                <a:pPr lvl="1"/>
                <a:r>
                  <a:rPr lang="en-US" dirty="0" smtClean="0"/>
                  <a:t>Depends on amp design</a:t>
                </a:r>
              </a:p>
              <a:p>
                <a:r>
                  <a:rPr lang="en-US" dirty="0" smtClean="0"/>
                  <a:t>Not centered around 0…</a:t>
                </a:r>
              </a:p>
              <a:p>
                <a:r>
                  <a:rPr lang="en-US" dirty="0" smtClean="0"/>
                  <a:t>Bias the circuit to operate near the middle of the characteristic : biasing (quiescent point, dc bias point or operating point)</a:t>
                </a:r>
              </a:p>
              <a:p>
                <a:r>
                  <a:rPr lang="en-US" dirty="0" smtClean="0"/>
                  <a:t>Vi(t) = </a:t>
                </a:r>
                <a:r>
                  <a:rPr lang="en-US" dirty="0" err="1" smtClean="0"/>
                  <a:t>Vi</a:t>
                </a:r>
                <a:r>
                  <a:rPr lang="en-US" baseline="-25000" dirty="0" err="1" smtClean="0"/>
                  <a:t>bias</a:t>
                </a:r>
                <a:r>
                  <a:rPr lang="en-US" dirty="0" smtClean="0"/>
                  <a:t> + </a:t>
                </a:r>
                <a:r>
                  <a:rPr lang="en-US" dirty="0" err="1" smtClean="0"/>
                  <a:t>Vi</a:t>
                </a:r>
                <a:r>
                  <a:rPr lang="en-US" baseline="-25000" dirty="0" err="1" smtClean="0"/>
                  <a:t>signal</a:t>
                </a:r>
                <a:r>
                  <a:rPr lang="en-US" dirty="0" smtClean="0"/>
                  <a:t>(t</a:t>
                </a:r>
                <a:r>
                  <a:rPr lang="en-US" dirty="0"/>
                  <a:t>)</a:t>
                </a:r>
                <a:endParaRPr lang="en-US" dirty="0" smtClean="0"/>
              </a:p>
              <a:p>
                <a:r>
                  <a:rPr lang="en-US" dirty="0" smtClean="0"/>
                  <a:t>Vo(t) = </a:t>
                </a:r>
                <a:r>
                  <a:rPr lang="en-US" dirty="0" err="1" smtClean="0"/>
                  <a:t>Vo</a:t>
                </a:r>
                <a:r>
                  <a:rPr lang="en-US" baseline="-25000" dirty="0" err="1" smtClean="0"/>
                  <a:t>bias</a:t>
                </a:r>
                <a:r>
                  <a:rPr lang="en-US" dirty="0" smtClean="0"/>
                  <a:t> + </a:t>
                </a:r>
                <a:r>
                  <a:rPr lang="en-US" dirty="0" err="1" smtClean="0"/>
                  <a:t>Vo</a:t>
                </a:r>
                <a:r>
                  <a:rPr lang="en-US" baseline="-25000" dirty="0" err="1" smtClean="0"/>
                  <a:t>signal</a:t>
                </a:r>
                <a:r>
                  <a:rPr lang="en-US" dirty="0"/>
                  <a:t>(t</a:t>
                </a:r>
                <a:r>
                  <a:rPr lang="en-US" dirty="0" smtClean="0"/>
                  <a:t>)</a:t>
                </a:r>
              </a:p>
              <a:p>
                <a:r>
                  <a:rPr lang="en-US" dirty="0" err="1"/>
                  <a:t>Vo</a:t>
                </a:r>
                <a:r>
                  <a:rPr lang="en-US" baseline="-25000" dirty="0" err="1"/>
                  <a:t>signal</a:t>
                </a:r>
                <a:r>
                  <a:rPr lang="en-US" dirty="0"/>
                  <a:t>(t</a:t>
                </a:r>
                <a:r>
                  <a:rPr lang="en-US" dirty="0" smtClean="0"/>
                  <a:t>) = A . </a:t>
                </a:r>
                <a:r>
                  <a:rPr lang="en-US" dirty="0" err="1"/>
                  <a:t>Vi</a:t>
                </a:r>
                <a:r>
                  <a:rPr lang="en-US" baseline="-25000" dirty="0" err="1"/>
                  <a:t>signal</a:t>
                </a:r>
                <a:r>
                  <a:rPr lang="en-US" dirty="0"/>
                  <a:t>(t</a:t>
                </a:r>
                <a:r>
                  <a:rPr lang="en-US" dirty="0" smtClean="0"/>
                  <a:t>)</a:t>
                </a:r>
              </a:p>
              <a:p>
                <a:r>
                  <a:rPr lang="en-US" dirty="0" smtClean="0"/>
                  <a:t>A = (</a:t>
                </a:r>
                <a14:m>
                  <m:oMath xmlns:m="http://schemas.openxmlformats.org/officeDocument/2006/math">
                    <m:r>
                      <a:rPr lang="en-US" b="0" i="1" smtClean="0">
                        <a:latin typeface="Cambria Math"/>
                      </a:rPr>
                      <m:t>𝑑𝑉𝑜</m:t>
                    </m:r>
                    <m:r>
                      <a:rPr lang="en-US" b="0" i="1" smtClean="0">
                        <a:latin typeface="Cambria Math"/>
                      </a:rPr>
                      <m:t>/</m:t>
                    </m:r>
                    <m:r>
                      <a:rPr lang="en-US" b="0" i="1" smtClean="0">
                        <a:latin typeface="Cambria Math"/>
                      </a:rPr>
                      <m:t>𝑑𝑉𝑖</m:t>
                    </m:r>
                  </m:oMath>
                </a14:m>
                <a:r>
                  <a:rPr lang="en-US" dirty="0" smtClean="0"/>
                  <a:t>) </a:t>
                </a:r>
                <a:r>
                  <a:rPr lang="en-US" baseline="-25000" dirty="0" smtClean="0"/>
                  <a:t>@Q</a:t>
                </a:r>
                <a:endParaRPr lang="en-US" baseline="-25000" dirty="0"/>
              </a:p>
              <a:p>
                <a:r>
                  <a:rPr lang="en-US" dirty="0" smtClean="0"/>
                  <a:t>Small signal approximation</a:t>
                </a:r>
              </a:p>
              <a:p>
                <a:endParaRPr lang="fr-FR" dirty="0"/>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683568" y="987574"/>
                <a:ext cx="8208913" cy="3607049"/>
              </a:xfrm>
              <a:blipFill rotWithShape="1">
                <a:blip r:embed="rId3"/>
                <a:stretch>
                  <a:fillRect l="-445" t="-845"/>
                </a:stretch>
              </a:blipFill>
            </p:spPr>
            <p:txBody>
              <a:bodyPr/>
              <a:lstStyle/>
              <a:p>
                <a:r>
                  <a:rPr lang="en-US">
                    <a:noFill/>
                  </a:rPr>
                  <a:t> </a:t>
                </a:r>
              </a:p>
            </p:txBody>
          </p:sp>
        </mc:Fallback>
      </mc:AlternateContent>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32</a:t>
            </a:fld>
            <a:endParaRPr lang="fr-BE" dirty="0"/>
          </a:p>
        </p:txBody>
      </p:sp>
      <p:sp>
        <p:nvSpPr>
          <p:cNvPr id="6" name="Titre 5"/>
          <p:cNvSpPr>
            <a:spLocks noGrp="1"/>
          </p:cNvSpPr>
          <p:nvPr>
            <p:ph type="title"/>
          </p:nvPr>
        </p:nvSpPr>
        <p:spPr/>
        <p:txBody>
          <a:bodyPr/>
          <a:lstStyle/>
          <a:p>
            <a:r>
              <a:rPr lang="en-US" dirty="0" smtClean="0"/>
              <a:t>Amplifier – Nonlinearity and BIASING</a:t>
            </a:r>
            <a:endParaRPr lang="en-US" dirty="0"/>
          </a:p>
        </p:txBody>
      </p:sp>
      <p:grpSp>
        <p:nvGrpSpPr>
          <p:cNvPr id="21" name="Groupe 20"/>
          <p:cNvGrpSpPr/>
          <p:nvPr/>
        </p:nvGrpSpPr>
        <p:grpSpPr>
          <a:xfrm>
            <a:off x="4908874" y="2571750"/>
            <a:ext cx="3816424" cy="2126958"/>
            <a:chOff x="2627784" y="2571750"/>
            <a:chExt cx="3816424" cy="2126958"/>
          </a:xfrm>
        </p:grpSpPr>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571750"/>
              <a:ext cx="3816424" cy="2126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Connecteur droit 6"/>
            <p:cNvCxnSpPr/>
            <p:nvPr/>
          </p:nvCxnSpPr>
          <p:spPr>
            <a:xfrm flipH="1">
              <a:off x="4355976" y="2787774"/>
              <a:ext cx="576064" cy="15121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4347473" y="3181209"/>
              <a:ext cx="360040" cy="307777"/>
            </a:xfrm>
            <a:prstGeom prst="rect">
              <a:avLst/>
            </a:prstGeom>
            <a:noFill/>
          </p:spPr>
          <p:txBody>
            <a:bodyPr wrap="square" rtlCol="0">
              <a:spAutoFit/>
            </a:bodyPr>
            <a:lstStyle/>
            <a:p>
              <a:r>
                <a:rPr lang="fr-FR" sz="1400" dirty="0" smtClean="0">
                  <a:solidFill>
                    <a:srgbClr val="FF0000"/>
                  </a:solidFill>
                </a:rPr>
                <a:t>Q</a:t>
              </a:r>
              <a:endParaRPr lang="fr-FR" sz="1400" dirty="0">
                <a:solidFill>
                  <a:srgbClr val="FF0000"/>
                </a:solidFill>
              </a:endParaRPr>
            </a:p>
          </p:txBody>
        </p:sp>
        <p:sp>
          <p:nvSpPr>
            <p:cNvPr id="14" name="Ellipse 13"/>
            <p:cNvSpPr/>
            <p:nvPr/>
          </p:nvSpPr>
          <p:spPr>
            <a:xfrm>
              <a:off x="4572000" y="3435846"/>
              <a:ext cx="144017" cy="1325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p:nvPr/>
          </p:nvCxnSpPr>
          <p:spPr>
            <a:xfrm>
              <a:off x="2915816" y="3507854"/>
              <a:ext cx="1728192"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flipV="1">
              <a:off x="4655285" y="3543858"/>
              <a:ext cx="0" cy="9001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3" name="ZoneTexte 22"/>
          <p:cNvSpPr txBox="1"/>
          <p:nvPr/>
        </p:nvSpPr>
        <p:spPr>
          <a:xfrm>
            <a:off x="7092280" y="3229878"/>
            <a:ext cx="1296144" cy="338554"/>
          </a:xfrm>
          <a:prstGeom prst="rect">
            <a:avLst/>
          </a:prstGeom>
          <a:noFill/>
        </p:spPr>
        <p:txBody>
          <a:bodyPr wrap="square" rtlCol="0">
            <a:spAutoFit/>
          </a:bodyPr>
          <a:lstStyle/>
          <a:p>
            <a:r>
              <a:rPr lang="fr-FR" sz="1600" dirty="0" err="1" smtClean="0">
                <a:solidFill>
                  <a:srgbClr val="FF0000"/>
                </a:solidFill>
              </a:rPr>
              <a:t>Slope</a:t>
            </a:r>
            <a:r>
              <a:rPr lang="fr-FR" sz="1600" dirty="0" smtClean="0">
                <a:solidFill>
                  <a:srgbClr val="FF0000"/>
                </a:solidFill>
              </a:rPr>
              <a:t> = A</a:t>
            </a:r>
            <a:endParaRPr lang="fr-FR" sz="1600" dirty="0">
              <a:solidFill>
                <a:srgbClr val="FF0000"/>
              </a:solidFill>
            </a:endParaRPr>
          </a:p>
        </p:txBody>
      </p:sp>
    </p:spTree>
    <p:custDataLst>
      <p:tags r:id="rId1"/>
    </p:custDataLst>
    <p:extLst>
      <p:ext uri="{BB962C8B-B14F-4D97-AF65-F5344CB8AC3E}">
        <p14:creationId xmlns:p14="http://schemas.microsoft.com/office/powerpoint/2010/main" val="18858257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dirty="0" smtClean="0"/>
              <a:t>A transistor amp has the transfer characteristic : </a:t>
            </a:r>
          </a:p>
          <a:p>
            <a:r>
              <a:rPr lang="en-US" dirty="0" smtClean="0"/>
              <a:t>V</a:t>
            </a:r>
            <a:r>
              <a:rPr lang="en-US" baseline="-25000" dirty="0" smtClean="0"/>
              <a:t>o</a:t>
            </a:r>
            <a:r>
              <a:rPr lang="en-US" dirty="0" smtClean="0"/>
              <a:t> = 10-10</a:t>
            </a:r>
            <a:r>
              <a:rPr lang="en-US" baseline="30000" dirty="0" smtClean="0"/>
              <a:t>-11</a:t>
            </a:r>
            <a:r>
              <a:rPr lang="en-US" dirty="0" smtClean="0"/>
              <a:t>exp(40.Vi), which applies for V</a:t>
            </a:r>
            <a:r>
              <a:rPr lang="en-US" baseline="-25000" dirty="0" smtClean="0"/>
              <a:t>i</a:t>
            </a:r>
            <a:r>
              <a:rPr lang="en-US" dirty="0" smtClean="0"/>
              <a:t>&gt;0V and V</a:t>
            </a:r>
            <a:r>
              <a:rPr lang="en-US" baseline="-25000" dirty="0" smtClean="0"/>
              <a:t>o</a:t>
            </a:r>
            <a:r>
              <a:rPr lang="en-US" dirty="0" smtClean="0"/>
              <a:t>&gt;0,3V</a:t>
            </a:r>
          </a:p>
          <a:p>
            <a:r>
              <a:rPr lang="en-US" dirty="0" smtClean="0"/>
              <a:t>Find the limits L</a:t>
            </a:r>
            <a:r>
              <a:rPr lang="en-US" baseline="30000" dirty="0" smtClean="0"/>
              <a:t>-</a:t>
            </a:r>
            <a:r>
              <a:rPr lang="en-US" dirty="0" smtClean="0"/>
              <a:t> and L</a:t>
            </a:r>
            <a:r>
              <a:rPr lang="en-US" baseline="30000" dirty="0" smtClean="0"/>
              <a:t>+ </a:t>
            </a:r>
            <a:r>
              <a:rPr lang="en-US" dirty="0" smtClean="0"/>
              <a:t>and the corresponding values of V</a:t>
            </a:r>
            <a:r>
              <a:rPr lang="en-US" baseline="-25000" dirty="0" smtClean="0"/>
              <a:t>i</a:t>
            </a:r>
          </a:p>
          <a:p>
            <a:r>
              <a:rPr lang="en-US" dirty="0" smtClean="0"/>
              <a:t>Find the value of the DC bias voltage that results in V</a:t>
            </a:r>
            <a:r>
              <a:rPr lang="en-US" baseline="-25000" dirty="0" smtClean="0"/>
              <a:t>o</a:t>
            </a:r>
            <a:r>
              <a:rPr lang="en-US" dirty="0" smtClean="0"/>
              <a:t> = 5V and the voltage gain at the corresponding operating point.</a:t>
            </a:r>
          </a:p>
          <a:p>
            <a:r>
              <a:rPr lang="en-US" dirty="0" smtClean="0"/>
              <a:t>For this operating point, calculate the change in output voltage if </a:t>
            </a:r>
            <a:r>
              <a:rPr lang="en-US" dirty="0" err="1" smtClean="0"/>
              <a:t>Vi</a:t>
            </a:r>
            <a:r>
              <a:rPr lang="en-US" baseline="-25000" dirty="0" err="1" smtClean="0"/>
              <a:t>signal</a:t>
            </a:r>
            <a:r>
              <a:rPr lang="en-US" dirty="0" smtClean="0"/>
              <a:t>(t) = 1mV, 5mV, 10mV for the small signal gain found before</a:t>
            </a:r>
          </a:p>
          <a:p>
            <a:r>
              <a:rPr lang="en-US" dirty="0" smtClean="0"/>
              <a:t>Re-calculate with the real transfer function the change in output voltages for the same changes in </a:t>
            </a:r>
            <a:r>
              <a:rPr lang="en-US" dirty="0" err="1" smtClean="0"/>
              <a:t>Vi</a:t>
            </a:r>
            <a:r>
              <a:rPr lang="en-US" baseline="-25000" dirty="0" err="1" smtClean="0"/>
              <a:t>signal</a:t>
            </a:r>
            <a:r>
              <a:rPr lang="en-US" dirty="0" smtClean="0"/>
              <a:t>(t) at the same operating point</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33</a:t>
            </a:fld>
            <a:endParaRPr lang="fr-BE" dirty="0"/>
          </a:p>
        </p:txBody>
      </p:sp>
      <p:sp>
        <p:nvSpPr>
          <p:cNvPr id="6" name="Titre 5"/>
          <p:cNvSpPr>
            <a:spLocks noGrp="1"/>
          </p:cNvSpPr>
          <p:nvPr>
            <p:ph type="title"/>
          </p:nvPr>
        </p:nvSpPr>
        <p:spPr/>
        <p:txBody>
          <a:bodyPr/>
          <a:lstStyle/>
          <a:p>
            <a:r>
              <a:rPr lang="en-US" dirty="0" smtClean="0"/>
              <a:t>Amplifiers-ex</a:t>
            </a:r>
            <a:endParaRPr lang="en-US" dirty="0"/>
          </a:p>
        </p:txBody>
      </p:sp>
      <p:sp>
        <p:nvSpPr>
          <p:cNvPr id="7" name="Rectangle 6"/>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885825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Signals</a:t>
            </a:r>
          </a:p>
          <a:p>
            <a:r>
              <a:rPr lang="en-US" dirty="0" smtClean="0"/>
              <a:t>Frequency Spectrum of signals</a:t>
            </a:r>
          </a:p>
          <a:p>
            <a:r>
              <a:rPr lang="en-US" dirty="0" smtClean="0"/>
              <a:t>Analog and Digital Signals</a:t>
            </a:r>
          </a:p>
          <a:p>
            <a:r>
              <a:rPr lang="en-US" dirty="0" smtClean="0"/>
              <a:t>Some useful networks Theorems (Thevenin, Norton, Source absorption, Kirchhoff’s laws, impedance calculation)</a:t>
            </a:r>
          </a:p>
          <a:p>
            <a:r>
              <a:rPr lang="en-US" dirty="0" smtClean="0"/>
              <a:t>Amplifiers (signal amplification, amplifier symbol, voltage gain, power and current gain, saturation, non-linear TF, biasing)</a:t>
            </a:r>
          </a:p>
          <a:p>
            <a:r>
              <a:rPr lang="en-US" b="1" dirty="0" smtClean="0"/>
              <a:t>Circuit models for amplifiers</a:t>
            </a:r>
          </a:p>
          <a:p>
            <a:r>
              <a:rPr lang="en-US" dirty="0" smtClean="0"/>
              <a:t>Frequency response of amplifiers (BW, STC Networks)</a:t>
            </a:r>
            <a:endParaRPr lang="en-US" dirty="0"/>
          </a:p>
        </p:txBody>
      </p:sp>
      <p:sp>
        <p:nvSpPr>
          <p:cNvPr id="3" name="Espace réservé du texte 2"/>
          <p:cNvSpPr>
            <a:spLocks noGrp="1"/>
          </p:cNvSpPr>
          <p:nvPr>
            <p:ph type="body" idx="13"/>
          </p:nvPr>
        </p:nvSpPr>
        <p:spPr/>
        <p:txBody>
          <a:bodyPr/>
          <a:lstStyle/>
          <a:p>
            <a:r>
              <a:rPr lang="fr-FR" dirty="0" smtClean="0"/>
              <a:t>Basic Electronics</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34</a:t>
            </a:fld>
            <a:endParaRPr lang="fr-BE" dirty="0"/>
          </a:p>
        </p:txBody>
      </p:sp>
      <p:sp>
        <p:nvSpPr>
          <p:cNvPr id="6" name="Titre 5"/>
          <p:cNvSpPr>
            <a:spLocks noGrp="1"/>
          </p:cNvSpPr>
          <p:nvPr>
            <p:ph type="title"/>
          </p:nvPr>
        </p:nvSpPr>
        <p:spPr/>
        <p:txBody>
          <a:bodyPr/>
          <a:lstStyle/>
          <a:p>
            <a:endParaRPr lang="fr-FR"/>
          </a:p>
        </p:txBody>
      </p:sp>
      <p:sp>
        <p:nvSpPr>
          <p:cNvPr id="7" name="Rectangle 6"/>
          <p:cNvSpPr/>
          <p:nvPr/>
        </p:nvSpPr>
        <p:spPr>
          <a:xfrm>
            <a:off x="0" y="0"/>
            <a:ext cx="9146605" cy="5143500"/>
          </a:xfrm>
          <a:prstGeom prst="rect">
            <a:avLst/>
          </a:prstGeom>
          <a:solidFill>
            <a:srgbClr val="C0504D">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5859471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07504" y="1149762"/>
            <a:ext cx="3312368" cy="3607049"/>
          </a:xfrm>
        </p:spPr>
        <p:txBody>
          <a:bodyPr/>
          <a:lstStyle/>
          <a:p>
            <a:r>
              <a:rPr lang="en-US" dirty="0" smtClean="0"/>
              <a:t>Amps use 1 to … ?20 transistors</a:t>
            </a:r>
          </a:p>
          <a:p>
            <a:r>
              <a:rPr lang="en-US" dirty="0" smtClean="0"/>
              <a:t>To use the amp as a building block in a system, we must use a model of its behavior</a:t>
            </a:r>
          </a:p>
          <a:p>
            <a:r>
              <a:rPr lang="en-US" dirty="0" smtClean="0"/>
              <a:t>4 types of amps depending on the input and output signals</a:t>
            </a:r>
          </a:p>
          <a:p>
            <a:r>
              <a:rPr lang="en-US" dirty="0" smtClean="0"/>
              <a:t>Unilateral models !</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35</a:t>
            </a:fld>
            <a:endParaRPr lang="fr-BE" dirty="0"/>
          </a:p>
        </p:txBody>
      </p:sp>
      <p:sp>
        <p:nvSpPr>
          <p:cNvPr id="6" name="Titre 5"/>
          <p:cNvSpPr>
            <a:spLocks noGrp="1"/>
          </p:cNvSpPr>
          <p:nvPr>
            <p:ph type="title"/>
          </p:nvPr>
        </p:nvSpPr>
        <p:spPr/>
        <p:txBody>
          <a:bodyPr/>
          <a:lstStyle/>
          <a:p>
            <a:r>
              <a:rPr lang="en-US" dirty="0" smtClean="0"/>
              <a:t>Circuit models for Amplifiers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987573"/>
            <a:ext cx="5256584" cy="3766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753279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idx="1"/>
          </p:nvPr>
        </p:nvSpPr>
        <p:spPr>
          <a:xfrm>
            <a:off x="971601" y="987574"/>
            <a:ext cx="7920880" cy="3607049"/>
          </a:xfrm>
        </p:spPr>
        <p:txBody>
          <a:bodyPr/>
          <a:lstStyle/>
          <a:p>
            <a:r>
              <a:rPr lang="en-US" dirty="0" smtClean="0"/>
              <a:t>Ex : voltage amplifier</a:t>
            </a:r>
          </a:p>
          <a:p>
            <a:r>
              <a:rPr lang="en-US" dirty="0" smtClean="0"/>
              <a:t>This model consists in</a:t>
            </a:r>
          </a:p>
          <a:p>
            <a:pPr lvl="1"/>
            <a:r>
              <a:rPr lang="en-US" dirty="0" smtClean="0"/>
              <a:t>Voltage-controlled voltage source</a:t>
            </a:r>
          </a:p>
          <a:p>
            <a:pPr lvl="1"/>
            <a:r>
              <a:rPr lang="en-US" dirty="0" smtClean="0"/>
              <a:t>Input res (amp draws current from the source)</a:t>
            </a:r>
          </a:p>
          <a:p>
            <a:pPr lvl="1"/>
            <a:r>
              <a:rPr lang="en-US" dirty="0" smtClean="0"/>
              <a:t>Output res (load draws current from the amp)</a:t>
            </a:r>
          </a:p>
          <a:p>
            <a:r>
              <a:rPr lang="en-US" dirty="0" smtClean="0"/>
              <a:t>When a load and a source is connected :</a:t>
            </a:r>
          </a:p>
          <a:p>
            <a:pPr lvl="1"/>
            <a:r>
              <a:rPr lang="en-US" dirty="0" smtClean="0"/>
              <a:t>V</a:t>
            </a:r>
            <a:r>
              <a:rPr lang="en-US" baseline="-25000" dirty="0" smtClean="0"/>
              <a:t>o</a:t>
            </a:r>
            <a:r>
              <a:rPr lang="en-US" dirty="0" smtClean="0"/>
              <a:t> = A</a:t>
            </a:r>
            <a:r>
              <a:rPr lang="en-US" baseline="-25000" dirty="0" smtClean="0"/>
              <a:t>v0</a:t>
            </a:r>
            <a:r>
              <a:rPr lang="en-US" dirty="0" smtClean="0"/>
              <a:t>.V</a:t>
            </a:r>
            <a:r>
              <a:rPr lang="en-US" baseline="-25000" dirty="0" smtClean="0"/>
              <a:t>i</a:t>
            </a:r>
            <a:r>
              <a:rPr lang="en-US" dirty="0" smtClean="0"/>
              <a:t>. R</a:t>
            </a:r>
            <a:r>
              <a:rPr lang="en-US" baseline="-25000" dirty="0" smtClean="0"/>
              <a:t>L</a:t>
            </a:r>
            <a:r>
              <a:rPr lang="en-US" dirty="0" smtClean="0"/>
              <a:t> / (R</a:t>
            </a:r>
            <a:r>
              <a:rPr lang="en-US" baseline="-25000" dirty="0" smtClean="0"/>
              <a:t>L</a:t>
            </a:r>
            <a:r>
              <a:rPr lang="en-US" dirty="0" smtClean="0"/>
              <a:t> +R</a:t>
            </a:r>
            <a:r>
              <a:rPr lang="en-US" baseline="-25000" dirty="0" smtClean="0"/>
              <a:t>0</a:t>
            </a:r>
            <a:r>
              <a:rPr lang="en-US" dirty="0" smtClean="0"/>
              <a:t>)</a:t>
            </a:r>
          </a:p>
          <a:p>
            <a:pPr lvl="1"/>
            <a:r>
              <a:rPr lang="en-US" dirty="0" smtClean="0"/>
              <a:t>A</a:t>
            </a:r>
            <a:r>
              <a:rPr lang="en-US" baseline="-25000" dirty="0" smtClean="0"/>
              <a:t>v0</a:t>
            </a:r>
            <a:r>
              <a:rPr lang="en-US" dirty="0" smtClean="0"/>
              <a:t> is the open-circuit voltage gain</a:t>
            </a:r>
          </a:p>
          <a:p>
            <a:pPr lvl="1"/>
            <a:r>
              <a:rPr lang="en-US" dirty="0" smtClean="0"/>
              <a:t>V</a:t>
            </a:r>
            <a:r>
              <a:rPr lang="en-US" baseline="-25000" dirty="0" smtClean="0"/>
              <a:t>i</a:t>
            </a:r>
            <a:r>
              <a:rPr lang="en-US" dirty="0" smtClean="0"/>
              <a:t> = </a:t>
            </a:r>
            <a:r>
              <a:rPr lang="en-US" dirty="0" err="1" smtClean="0"/>
              <a:t>R</a:t>
            </a:r>
            <a:r>
              <a:rPr lang="en-US" baseline="-25000" dirty="0" err="1" smtClean="0"/>
              <a:t>i</a:t>
            </a:r>
            <a:r>
              <a:rPr lang="en-US" dirty="0" smtClean="0"/>
              <a:t> / (</a:t>
            </a:r>
            <a:r>
              <a:rPr lang="en-US" dirty="0" err="1" smtClean="0"/>
              <a:t>R</a:t>
            </a:r>
            <a:r>
              <a:rPr lang="en-US" baseline="-25000" dirty="0" err="1" smtClean="0"/>
              <a:t>i</a:t>
            </a:r>
            <a:r>
              <a:rPr lang="en-US" dirty="0" err="1" smtClean="0"/>
              <a:t>+R</a:t>
            </a:r>
            <a:r>
              <a:rPr lang="en-US" baseline="-25000" dirty="0" err="1" smtClean="0"/>
              <a:t>S</a:t>
            </a:r>
            <a:r>
              <a:rPr lang="en-US" dirty="0" smtClean="0"/>
              <a:t>) V</a:t>
            </a:r>
            <a:r>
              <a:rPr lang="en-US" baseline="-25000" dirty="0" smtClean="0"/>
              <a:t>S</a:t>
            </a:r>
            <a:r>
              <a:rPr lang="en-US" dirty="0" smtClean="0"/>
              <a:t> </a:t>
            </a:r>
            <a:endParaRPr lang="en-US" baseline="-25000" dirty="0" smtClean="0"/>
          </a:p>
          <a:p>
            <a:pPr lvl="1"/>
            <a:r>
              <a:rPr lang="en-US" dirty="0" smtClean="0"/>
              <a:t>The overall voltage gain is the product</a:t>
            </a:r>
          </a:p>
          <a:p>
            <a:pPr marL="457109" lvl="1" indent="0">
              <a:buNone/>
            </a:pPr>
            <a:r>
              <a:rPr lang="en-US" dirty="0" smtClean="0"/>
              <a:t>of the 2 previous « gains »</a:t>
            </a:r>
            <a:endParaRPr lang="en-US" dirty="0"/>
          </a:p>
        </p:txBody>
      </p:sp>
      <p:sp>
        <p:nvSpPr>
          <p:cNvPr id="4" name="Espace réservé du pied de page 3"/>
          <p:cNvSpPr>
            <a:spLocks noGrp="1"/>
          </p:cNvSpPr>
          <p:nvPr>
            <p:ph type="ftr" sz="quarter" idx="15"/>
          </p:nvPr>
        </p:nvSpPr>
        <p:spPr/>
        <p:txBody>
          <a:bodyPr/>
          <a:lstStyle/>
          <a:p>
            <a:r>
              <a:rPr lang="fr-BE" dirty="0" smtClean="0"/>
              <a:t>Ensemble, </a:t>
            </a:r>
            <a:r>
              <a:rPr lang="fr-BE" dirty="0" err="1" smtClean="0"/>
              <a:t>ré-inventons</a:t>
            </a:r>
            <a:r>
              <a:rPr lang="fr-BE" dirty="0" smtClean="0"/>
              <a:t>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36</a:t>
            </a:fld>
            <a:endParaRPr lang="fr-BE" dirty="0"/>
          </a:p>
        </p:txBody>
      </p:sp>
      <p:sp>
        <p:nvSpPr>
          <p:cNvPr id="6" name="Titre 5"/>
          <p:cNvSpPr>
            <a:spLocks noGrp="1"/>
          </p:cNvSpPr>
          <p:nvPr>
            <p:ph type="title"/>
          </p:nvPr>
        </p:nvSpPr>
        <p:spPr/>
        <p:txBody>
          <a:bodyPr/>
          <a:lstStyle/>
          <a:p>
            <a:r>
              <a:rPr lang="en-US" dirty="0" smtClean="0"/>
              <a:t>Circuit models for Amplifiers</a:t>
            </a:r>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465862"/>
            <a:ext cx="2880320" cy="1573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1783" y="2859782"/>
            <a:ext cx="3327433" cy="1237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7532790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dirty="0" smtClean="0"/>
              <a:t>To meet the specifications, amps are generally made of a cascade of 2 or more stages, each being designed for a specific purpose (ex : input stage with a high </a:t>
            </a:r>
            <a:r>
              <a:rPr lang="en-US" dirty="0" err="1" smtClean="0"/>
              <a:t>R</a:t>
            </a:r>
            <a:r>
              <a:rPr lang="en-US" baseline="-25000" dirty="0" err="1" smtClean="0"/>
              <a:t>i</a:t>
            </a:r>
            <a:r>
              <a:rPr lang="en-US" dirty="0" smtClean="0"/>
              <a:t>, output stage with a low R</a:t>
            </a:r>
            <a:r>
              <a:rPr lang="en-US" baseline="-25000" dirty="0" smtClean="0"/>
              <a:t>o</a:t>
            </a:r>
            <a:r>
              <a:rPr lang="en-US" dirty="0" smtClean="0"/>
              <a:t>)</a:t>
            </a:r>
          </a:p>
          <a:p>
            <a:r>
              <a:rPr lang="en-US" dirty="0" smtClean="0"/>
              <a:t>For this example, find the overall voltage gain, the current gain, the power gain</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37</a:t>
            </a:fld>
            <a:endParaRPr lang="fr-BE" dirty="0"/>
          </a:p>
        </p:txBody>
      </p:sp>
      <p:sp>
        <p:nvSpPr>
          <p:cNvPr id="6" name="Titre 5"/>
          <p:cNvSpPr>
            <a:spLocks noGrp="1"/>
          </p:cNvSpPr>
          <p:nvPr>
            <p:ph type="title"/>
          </p:nvPr>
        </p:nvSpPr>
        <p:spPr/>
        <p:txBody>
          <a:bodyPr/>
          <a:lstStyle/>
          <a:p>
            <a:r>
              <a:rPr lang="en-US" dirty="0" smtClean="0"/>
              <a:t>Circuit models for amplifiers - EX</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571750"/>
            <a:ext cx="5976664" cy="2015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0" y="1851670"/>
            <a:ext cx="9146605" cy="329183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7532790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95536" y="987574"/>
            <a:ext cx="8496945" cy="3607049"/>
          </a:xfrm>
        </p:spPr>
        <p:txBody>
          <a:bodyPr/>
          <a:lstStyle/>
          <a:p>
            <a:r>
              <a:rPr lang="en-US" dirty="0" smtClean="0"/>
              <a:t>What would the overall voltage gain of this amp be without stage 3?</a:t>
            </a:r>
          </a:p>
          <a:p>
            <a:r>
              <a:rPr lang="en-US" dirty="0" smtClean="0"/>
              <a:t>If V</a:t>
            </a:r>
            <a:r>
              <a:rPr lang="en-US" baseline="-25000" dirty="0" smtClean="0"/>
              <a:t>s</a:t>
            </a:r>
            <a:r>
              <a:rPr lang="en-US" dirty="0" smtClean="0"/>
              <a:t>=1mV, find V</a:t>
            </a:r>
            <a:r>
              <a:rPr lang="en-US" baseline="-25000" dirty="0" smtClean="0"/>
              <a:t>i1</a:t>
            </a:r>
            <a:r>
              <a:rPr lang="en-US" dirty="0" smtClean="0"/>
              <a:t>, V</a:t>
            </a:r>
            <a:r>
              <a:rPr lang="en-US" baseline="-25000" dirty="0" smtClean="0"/>
              <a:t>i2</a:t>
            </a:r>
            <a:r>
              <a:rPr lang="en-US" dirty="0" smtClean="0"/>
              <a:t>, V</a:t>
            </a:r>
            <a:r>
              <a:rPr lang="en-US" baseline="-25000" dirty="0" smtClean="0"/>
              <a:t>i3</a:t>
            </a:r>
            <a:r>
              <a:rPr lang="en-US" dirty="0" smtClean="0"/>
              <a:t>, V</a:t>
            </a:r>
            <a:r>
              <a:rPr lang="en-US" baseline="-25000" dirty="0" smtClean="0"/>
              <a:t>L</a:t>
            </a:r>
          </a:p>
          <a:p>
            <a:r>
              <a:rPr lang="en-US" dirty="0" smtClean="0"/>
              <a:t>Model this amp (without source and load) with the voltage amp model. What are the values of </a:t>
            </a:r>
            <a:r>
              <a:rPr lang="en-US" dirty="0" err="1" smtClean="0"/>
              <a:t>R</a:t>
            </a:r>
            <a:r>
              <a:rPr lang="en-US" baseline="-25000" dirty="0" err="1" smtClean="0"/>
              <a:t>i</a:t>
            </a:r>
            <a:r>
              <a:rPr lang="en-US" dirty="0" smtClean="0"/>
              <a:t>, Av and R</a:t>
            </a:r>
            <a:r>
              <a:rPr lang="en-US" baseline="-25000" dirty="0" smtClean="0"/>
              <a:t>o</a:t>
            </a:r>
            <a:r>
              <a:rPr lang="en-US" dirty="0" smtClean="0"/>
              <a:t>?</a:t>
            </a:r>
          </a:p>
          <a:p>
            <a:r>
              <a:rPr lang="fr-FR" dirty="0" smtClean="0"/>
              <a:t>If R</a:t>
            </a:r>
            <a:r>
              <a:rPr lang="fr-FR" baseline="-25000" dirty="0" smtClean="0"/>
              <a:t>L</a:t>
            </a:r>
            <a:r>
              <a:rPr lang="fr-FR" dirty="0" smtClean="0"/>
              <a:t> = 10</a:t>
            </a:r>
            <a:r>
              <a:rPr lang="el-GR" dirty="0" smtClean="0"/>
              <a:t>Ω</a:t>
            </a:r>
            <a:r>
              <a:rPr lang="en-US" dirty="0" smtClean="0"/>
              <a:t>, what is the overall voltage gain?</a:t>
            </a:r>
          </a:p>
          <a:p>
            <a:r>
              <a:rPr lang="en-US" dirty="0" smtClean="0"/>
              <a:t>Same question for R</a:t>
            </a:r>
            <a:r>
              <a:rPr lang="en-US" baseline="-25000" dirty="0" smtClean="0"/>
              <a:t>L</a:t>
            </a:r>
            <a:r>
              <a:rPr lang="en-US" dirty="0" smtClean="0"/>
              <a:t> =</a:t>
            </a:r>
            <a:r>
              <a:rPr lang="fr-FR" dirty="0" smtClean="0"/>
              <a:t> 1k</a:t>
            </a:r>
            <a:r>
              <a:rPr lang="el-GR" dirty="0" smtClean="0"/>
              <a:t>Ω</a:t>
            </a:r>
            <a:r>
              <a:rPr lang="fr-FR" dirty="0" smtClean="0"/>
              <a:t> ?</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38</a:t>
            </a:fld>
            <a:endParaRPr lang="fr-BE" dirty="0"/>
          </a:p>
        </p:txBody>
      </p:sp>
      <p:sp>
        <p:nvSpPr>
          <p:cNvPr id="6" name="Titre 5"/>
          <p:cNvSpPr>
            <a:spLocks noGrp="1"/>
          </p:cNvSpPr>
          <p:nvPr>
            <p:ph type="title"/>
          </p:nvPr>
        </p:nvSpPr>
        <p:spPr/>
        <p:txBody>
          <a:bodyPr/>
          <a:lstStyle/>
          <a:p>
            <a:r>
              <a:rPr lang="en-US" dirty="0" smtClean="0"/>
              <a:t>Circuit models for amplifiers - Ex</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671" y="3147814"/>
            <a:ext cx="4697329"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7532790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normAutofit fontScale="92500"/>
          </a:bodyPr>
          <a:lstStyle/>
          <a:p>
            <a:r>
              <a:rPr lang="en-US" dirty="0" smtClean="0"/>
              <a:t>A transducer characterized by a voltage of 1Vrms and a resistance of </a:t>
            </a:r>
            <a:r>
              <a:rPr lang="fr-FR" dirty="0" smtClean="0"/>
              <a:t>1M</a:t>
            </a:r>
            <a:r>
              <a:rPr lang="el-GR" dirty="0" smtClean="0"/>
              <a:t>Ω</a:t>
            </a:r>
            <a:r>
              <a:rPr lang="fr-FR" dirty="0" smtClean="0"/>
              <a:t> </a:t>
            </a:r>
            <a:r>
              <a:rPr lang="en-US" dirty="0" smtClean="0"/>
              <a:t>is available to drive</a:t>
            </a:r>
            <a:r>
              <a:rPr lang="fr-FR" dirty="0" smtClean="0"/>
              <a:t> a 10</a:t>
            </a:r>
            <a:r>
              <a:rPr lang="el-GR" dirty="0" smtClean="0"/>
              <a:t>Ω</a:t>
            </a:r>
            <a:r>
              <a:rPr lang="fr-FR" dirty="0" smtClean="0"/>
              <a:t> </a:t>
            </a:r>
            <a:r>
              <a:rPr lang="en-US" dirty="0" smtClean="0"/>
              <a:t>load. If connected directly, what voltage and power levels result at the load? If a unity-gain buffer amplifier with a </a:t>
            </a:r>
            <a:r>
              <a:rPr lang="fr-FR" dirty="0" smtClean="0"/>
              <a:t>1M</a:t>
            </a:r>
            <a:r>
              <a:rPr lang="el-GR" dirty="0" smtClean="0"/>
              <a:t>Ω</a:t>
            </a:r>
            <a:r>
              <a:rPr lang="fr-FR" dirty="0" smtClean="0"/>
              <a:t> </a:t>
            </a:r>
            <a:r>
              <a:rPr lang="en-US" dirty="0" smtClean="0"/>
              <a:t>input resistance and </a:t>
            </a:r>
            <a:r>
              <a:rPr lang="fr-FR" dirty="0" smtClean="0"/>
              <a:t>a 10</a:t>
            </a:r>
            <a:r>
              <a:rPr lang="el-GR" dirty="0" smtClean="0"/>
              <a:t>Ω</a:t>
            </a:r>
            <a:r>
              <a:rPr lang="fr-FR" dirty="0" smtClean="0"/>
              <a:t> </a:t>
            </a:r>
            <a:r>
              <a:rPr lang="en-US" dirty="0" smtClean="0"/>
              <a:t>output resistance is interposed between source and load, what do the output voltage and power levels become? Find the voltage gain and the power gain, both in </a:t>
            </a:r>
            <a:r>
              <a:rPr lang="en-US" dirty="0" err="1" smtClean="0"/>
              <a:t>dB.</a:t>
            </a:r>
            <a:endParaRPr lang="en-US" dirty="0" smtClean="0"/>
          </a:p>
          <a:p>
            <a:r>
              <a:rPr lang="en-US" dirty="0" smtClean="0"/>
              <a:t>The output voltage of a voltage amp has been found to decrease by 20% when </a:t>
            </a:r>
            <a:r>
              <a:rPr lang="fr-FR" dirty="0" smtClean="0"/>
              <a:t>a 1k</a:t>
            </a:r>
            <a:r>
              <a:rPr lang="el-GR" dirty="0" smtClean="0"/>
              <a:t>Ω</a:t>
            </a:r>
            <a:r>
              <a:rPr lang="fr-FR" dirty="0" smtClean="0"/>
              <a:t> </a:t>
            </a:r>
            <a:r>
              <a:rPr lang="en-US" dirty="0" smtClean="0"/>
              <a:t>load resistor is connected. What is the value of the output resistance of the amp?</a:t>
            </a:r>
          </a:p>
          <a:p>
            <a:r>
              <a:rPr lang="en-US" dirty="0" smtClean="0"/>
              <a:t>An amp with a voltage gain of +40dB, an input res </a:t>
            </a:r>
            <a:r>
              <a:rPr lang="fr-FR" dirty="0" smtClean="0"/>
              <a:t>of 10k</a:t>
            </a:r>
            <a:r>
              <a:rPr lang="el-GR" dirty="0" smtClean="0"/>
              <a:t>Ω</a:t>
            </a:r>
            <a:r>
              <a:rPr lang="fr-FR" dirty="0" smtClean="0"/>
              <a:t> and an </a:t>
            </a:r>
            <a:r>
              <a:rPr lang="en-US" dirty="0" smtClean="0"/>
              <a:t>output res of </a:t>
            </a:r>
            <a:r>
              <a:rPr lang="fr-FR" dirty="0" smtClean="0"/>
              <a:t>1k</a:t>
            </a:r>
            <a:r>
              <a:rPr lang="el-GR" dirty="0" smtClean="0"/>
              <a:t>Ω</a:t>
            </a:r>
            <a:r>
              <a:rPr lang="fr-FR" dirty="0" smtClean="0"/>
              <a:t> </a:t>
            </a:r>
            <a:r>
              <a:rPr lang="en-US" dirty="0" smtClean="0"/>
              <a:t>is used to drive </a:t>
            </a:r>
            <a:r>
              <a:rPr lang="fr-FR" dirty="0" smtClean="0"/>
              <a:t>a 1k</a:t>
            </a:r>
            <a:r>
              <a:rPr lang="el-GR" dirty="0" smtClean="0"/>
              <a:t>Ω</a:t>
            </a:r>
            <a:r>
              <a:rPr lang="fr-FR" dirty="0" smtClean="0"/>
              <a:t> </a:t>
            </a:r>
            <a:r>
              <a:rPr lang="en-US" dirty="0" smtClean="0"/>
              <a:t>load. What is the value of the open-circuit voltage gain? Find the value </a:t>
            </a:r>
            <a:r>
              <a:rPr lang="fr-FR" dirty="0" smtClean="0"/>
              <a:t>of power gain in dB.</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39</a:t>
            </a:fld>
            <a:endParaRPr lang="fr-BE" dirty="0"/>
          </a:p>
        </p:txBody>
      </p:sp>
      <p:sp>
        <p:nvSpPr>
          <p:cNvPr id="6" name="Titre 5"/>
          <p:cNvSpPr>
            <a:spLocks noGrp="1"/>
          </p:cNvSpPr>
          <p:nvPr>
            <p:ph type="title"/>
          </p:nvPr>
        </p:nvSpPr>
        <p:spPr/>
        <p:txBody>
          <a:bodyPr/>
          <a:lstStyle/>
          <a:p>
            <a:r>
              <a:rPr lang="en-US" dirty="0" smtClean="0"/>
              <a:t>Circuit Models for Amplifiers - Ex</a:t>
            </a:r>
            <a:endParaRPr lang="en-US" dirty="0"/>
          </a:p>
        </p:txBody>
      </p:sp>
      <p:sp>
        <p:nvSpPr>
          <p:cNvPr id="7" name="Rectangle 6"/>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591789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699542"/>
            <a:ext cx="7200800" cy="423869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a:t>
            </a:fld>
            <a:endParaRPr lang="fr-BE" dirty="0"/>
          </a:p>
        </p:txBody>
      </p:sp>
      <p:sp>
        <p:nvSpPr>
          <p:cNvPr id="6" name="Titre 5"/>
          <p:cNvSpPr>
            <a:spLocks noGrp="1"/>
          </p:cNvSpPr>
          <p:nvPr>
            <p:ph type="title"/>
          </p:nvPr>
        </p:nvSpPr>
        <p:spPr/>
        <p:txBody>
          <a:bodyPr>
            <a:normAutofit/>
          </a:bodyPr>
          <a:lstStyle/>
          <a:p>
            <a:r>
              <a:rPr lang="fr-FR" dirty="0"/>
              <a:t>For instance</a:t>
            </a:r>
            <a:r>
              <a:rPr lang="fr-FR" dirty="0" smtClean="0"/>
              <a:t>…</a:t>
            </a:r>
            <a:endParaRPr lang="fr-FR" dirty="0"/>
          </a:p>
        </p:txBody>
      </p:sp>
    </p:spTree>
    <p:custDataLst>
      <p:tags r:id="rId1"/>
    </p:custDataLst>
    <p:extLst>
      <p:ext uri="{BB962C8B-B14F-4D97-AF65-F5344CB8AC3E}">
        <p14:creationId xmlns:p14="http://schemas.microsoft.com/office/powerpoint/2010/main" val="22728472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07504" y="987574"/>
            <a:ext cx="9036495" cy="3607049"/>
          </a:xfrm>
        </p:spPr>
        <p:txBody>
          <a:bodyPr/>
          <a:lstStyle/>
          <a:p>
            <a:r>
              <a:rPr lang="en-US" dirty="0" smtClean="0"/>
              <a:t>The Bipolar Junction Transistor is a 3-terminal device that when powered-up by a dc source can be modeled by this linear circuit</a:t>
            </a:r>
          </a:p>
          <a:p>
            <a:r>
              <a:rPr lang="en-US" dirty="0" smtClean="0"/>
              <a:t>The 3 terminals are Base, Collector and Emitter</a:t>
            </a:r>
          </a:p>
          <a:p>
            <a:r>
              <a:rPr lang="en-US" dirty="0" smtClean="0"/>
              <a:t>This model is a transconductance amplifier represented by an input res </a:t>
            </a:r>
            <a:r>
              <a:rPr lang="fr-FR" dirty="0" smtClean="0"/>
              <a:t>(r</a:t>
            </a:r>
            <a:r>
              <a:rPr lang="el-GR" baseline="-25000" dirty="0" smtClean="0"/>
              <a:t>π</a:t>
            </a:r>
            <a:r>
              <a:rPr lang="fr-FR" dirty="0" smtClean="0"/>
              <a:t>), </a:t>
            </a:r>
            <a:r>
              <a:rPr lang="en-US" dirty="0" smtClean="0"/>
              <a:t>a short-circuit conductance (gm) and an output res (</a:t>
            </a:r>
            <a:r>
              <a:rPr lang="en-US" dirty="0" err="1" smtClean="0"/>
              <a:t>r</a:t>
            </a:r>
            <a:r>
              <a:rPr lang="en-US" baseline="-25000" dirty="0" err="1" smtClean="0"/>
              <a:t>o</a:t>
            </a:r>
            <a:r>
              <a:rPr lang="en-US" dirty="0" smtClean="0"/>
              <a:t>)</a:t>
            </a:r>
          </a:p>
          <a:p>
            <a:r>
              <a:rPr lang="en-US" dirty="0" smtClean="0"/>
              <a:t>With the emitter used as a common terminal for input and output, we have a common-emitter amp. Find the </a:t>
            </a:r>
            <a:r>
              <a:rPr lang="fr-FR" dirty="0" smtClean="0"/>
              <a:t>voltage gain (NA : R</a:t>
            </a:r>
            <a:r>
              <a:rPr lang="fr-FR" baseline="-25000" dirty="0" smtClean="0"/>
              <a:t>S</a:t>
            </a:r>
            <a:r>
              <a:rPr lang="fr-FR" dirty="0" smtClean="0"/>
              <a:t>=5k</a:t>
            </a:r>
            <a:r>
              <a:rPr lang="el-GR" dirty="0" smtClean="0"/>
              <a:t>Ω</a:t>
            </a:r>
            <a:r>
              <a:rPr lang="fr-FR" dirty="0" smtClean="0"/>
              <a:t>, </a:t>
            </a:r>
            <a:r>
              <a:rPr lang="fr-FR" dirty="0"/>
              <a:t>r</a:t>
            </a:r>
            <a:r>
              <a:rPr lang="el-GR" baseline="-25000" dirty="0" smtClean="0"/>
              <a:t>π</a:t>
            </a:r>
            <a:r>
              <a:rPr lang="fr-FR" baseline="-25000" dirty="0" smtClean="0"/>
              <a:t> </a:t>
            </a:r>
            <a:r>
              <a:rPr lang="fr-FR" dirty="0" smtClean="0"/>
              <a:t>= 2,5k</a:t>
            </a:r>
            <a:r>
              <a:rPr lang="el-GR" dirty="0" smtClean="0"/>
              <a:t>Ω</a:t>
            </a:r>
            <a:r>
              <a:rPr lang="fr-FR" dirty="0" smtClean="0"/>
              <a:t>, </a:t>
            </a:r>
            <a:r>
              <a:rPr lang="fr-FR" dirty="0" err="1" smtClean="0"/>
              <a:t>g</a:t>
            </a:r>
            <a:r>
              <a:rPr lang="fr-FR" baseline="-25000" dirty="0" err="1" smtClean="0"/>
              <a:t>m</a:t>
            </a:r>
            <a:r>
              <a:rPr lang="fr-FR" dirty="0" smtClean="0"/>
              <a:t> = 40mA/V, </a:t>
            </a:r>
            <a:r>
              <a:rPr lang="fr-FR" dirty="0" err="1" smtClean="0"/>
              <a:t>r</a:t>
            </a:r>
            <a:r>
              <a:rPr lang="fr-FR" baseline="-25000" dirty="0" err="1" smtClean="0"/>
              <a:t>o</a:t>
            </a:r>
            <a:r>
              <a:rPr lang="fr-FR" dirty="0" smtClean="0"/>
              <a:t>=100</a:t>
            </a:r>
            <a:r>
              <a:rPr lang="fr-FR" dirty="0"/>
              <a:t>k</a:t>
            </a:r>
            <a:r>
              <a:rPr lang="el-GR" dirty="0" smtClean="0"/>
              <a:t>Ω</a:t>
            </a:r>
            <a:r>
              <a:rPr lang="fr-FR" dirty="0" smtClean="0"/>
              <a:t>, R</a:t>
            </a:r>
            <a:r>
              <a:rPr lang="fr-FR" baseline="-25000" dirty="0" smtClean="0"/>
              <a:t>L</a:t>
            </a:r>
            <a:r>
              <a:rPr lang="fr-FR" dirty="0" smtClean="0"/>
              <a:t>=5</a:t>
            </a:r>
            <a:r>
              <a:rPr lang="fr-FR" dirty="0"/>
              <a:t>k</a:t>
            </a:r>
            <a:r>
              <a:rPr lang="el-GR" dirty="0" smtClean="0"/>
              <a:t>Ω</a:t>
            </a:r>
            <a:r>
              <a:rPr lang="fr-FR" dirty="0" smtClean="0"/>
              <a:t>).</a:t>
            </a:r>
          </a:p>
          <a:p>
            <a:r>
              <a:rPr lang="en-US" dirty="0" smtClean="0"/>
              <a:t>What would this gain be without </a:t>
            </a:r>
            <a:r>
              <a:rPr lang="en-US" dirty="0" err="1" smtClean="0"/>
              <a:t>r</a:t>
            </a:r>
            <a:r>
              <a:rPr lang="en-US" baseline="-25000" dirty="0" err="1" smtClean="0"/>
              <a:t>o</a:t>
            </a:r>
            <a:r>
              <a:rPr lang="en-US" dirty="0" smtClean="0"/>
              <a:t>?</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40</a:t>
            </a:fld>
            <a:endParaRPr lang="fr-BE" dirty="0"/>
          </a:p>
        </p:txBody>
      </p:sp>
      <p:sp>
        <p:nvSpPr>
          <p:cNvPr id="6" name="Titre 5"/>
          <p:cNvSpPr>
            <a:spLocks noGrp="1"/>
          </p:cNvSpPr>
          <p:nvPr>
            <p:ph type="title"/>
          </p:nvPr>
        </p:nvSpPr>
        <p:spPr/>
        <p:txBody>
          <a:bodyPr/>
          <a:lstStyle/>
          <a:p>
            <a:r>
              <a:rPr lang="en-US" dirty="0" smtClean="0"/>
              <a:t>Circuit Models for Amplifiers - Ex</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584" y="3219822"/>
            <a:ext cx="3744416" cy="1479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591789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Signals</a:t>
            </a:r>
          </a:p>
          <a:p>
            <a:r>
              <a:rPr lang="en-US" dirty="0" smtClean="0"/>
              <a:t>Frequency Spectrum of signals</a:t>
            </a:r>
          </a:p>
          <a:p>
            <a:r>
              <a:rPr lang="en-US" dirty="0" smtClean="0"/>
              <a:t>Analog and Digital Signals</a:t>
            </a:r>
          </a:p>
          <a:p>
            <a:r>
              <a:rPr lang="en-US" dirty="0" smtClean="0"/>
              <a:t>Some useful networks Theorems (Thevenin, Norton, Source absorption, Kirchhoff’s laws, impedance calculation)</a:t>
            </a:r>
          </a:p>
          <a:p>
            <a:r>
              <a:rPr lang="en-US" dirty="0" smtClean="0"/>
              <a:t>Amplifiers (signal amplification, amplifier symbol, voltage gain, power and current gain, saturation, non-linear TF, biasing)</a:t>
            </a:r>
          </a:p>
          <a:p>
            <a:r>
              <a:rPr lang="en-US" dirty="0" smtClean="0"/>
              <a:t>Circuit models for amplifiers</a:t>
            </a:r>
          </a:p>
          <a:p>
            <a:r>
              <a:rPr lang="en-US" b="1" dirty="0" smtClean="0"/>
              <a:t>Frequency response of amplifiers (BW, STC Networks)</a:t>
            </a:r>
            <a:endParaRPr lang="en-US" b="1" dirty="0"/>
          </a:p>
        </p:txBody>
      </p:sp>
      <p:sp>
        <p:nvSpPr>
          <p:cNvPr id="3" name="Espace réservé du texte 2"/>
          <p:cNvSpPr>
            <a:spLocks noGrp="1"/>
          </p:cNvSpPr>
          <p:nvPr>
            <p:ph type="body" idx="13"/>
          </p:nvPr>
        </p:nvSpPr>
        <p:spPr/>
        <p:txBody>
          <a:bodyPr/>
          <a:lstStyle/>
          <a:p>
            <a:r>
              <a:rPr lang="fr-FR" dirty="0" smtClean="0"/>
              <a:t>Basic Electronics</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41</a:t>
            </a:fld>
            <a:endParaRPr lang="fr-BE" dirty="0"/>
          </a:p>
        </p:txBody>
      </p:sp>
      <p:sp>
        <p:nvSpPr>
          <p:cNvPr id="6" name="Titre 5"/>
          <p:cNvSpPr>
            <a:spLocks noGrp="1"/>
          </p:cNvSpPr>
          <p:nvPr>
            <p:ph type="title"/>
          </p:nvPr>
        </p:nvSpPr>
        <p:spPr/>
        <p:txBody>
          <a:bodyPr/>
          <a:lstStyle/>
          <a:p>
            <a:endParaRPr lang="fr-FR"/>
          </a:p>
        </p:txBody>
      </p:sp>
      <p:sp>
        <p:nvSpPr>
          <p:cNvPr id="7" name="Rectangle 6"/>
          <p:cNvSpPr/>
          <p:nvPr/>
        </p:nvSpPr>
        <p:spPr>
          <a:xfrm>
            <a:off x="0" y="0"/>
            <a:ext cx="9146605" cy="5143500"/>
          </a:xfrm>
          <a:prstGeom prst="rect">
            <a:avLst/>
          </a:prstGeom>
          <a:solidFill>
            <a:srgbClr val="C0504D">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2619237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994678"/>
            <a:ext cx="3936582" cy="1681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contenu 1"/>
          <p:cNvSpPr>
            <a:spLocks noGrp="1"/>
          </p:cNvSpPr>
          <p:nvPr>
            <p:ph idx="1"/>
          </p:nvPr>
        </p:nvSpPr>
        <p:spPr>
          <a:xfrm>
            <a:off x="683568" y="987574"/>
            <a:ext cx="8208913" cy="3607049"/>
          </a:xfrm>
        </p:spPr>
        <p:txBody>
          <a:bodyPr/>
          <a:lstStyle/>
          <a:p>
            <a:r>
              <a:rPr lang="en-US" dirty="0" smtClean="0"/>
              <a:t>The input signal can always be expressed as a sum of sinusoidal signals. What is the response of an amp to input sinusoids at different frequencies ? Such an analysis is called frequency response !</a:t>
            </a:r>
          </a:p>
          <a:p>
            <a:r>
              <a:rPr lang="en-US" dirty="0" smtClean="0"/>
              <a:t>Whenever an input sinusoid is fed to a linear amp, the output is a sinusoid at the same frequency !</a:t>
            </a:r>
          </a:p>
          <a:p>
            <a:r>
              <a:rPr lang="en-US" dirty="0" smtClean="0"/>
              <a:t>Measure Amplitude and phase</a:t>
            </a:r>
          </a:p>
          <a:p>
            <a:r>
              <a:rPr lang="en-US" dirty="0" smtClean="0"/>
              <a:t>Modify the frequency of the input signal</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42</a:t>
            </a:fld>
            <a:endParaRPr lang="fr-BE" dirty="0"/>
          </a:p>
        </p:txBody>
      </p:sp>
      <p:sp>
        <p:nvSpPr>
          <p:cNvPr id="6" name="Titre 5"/>
          <p:cNvSpPr>
            <a:spLocks noGrp="1"/>
          </p:cNvSpPr>
          <p:nvPr>
            <p:ph type="title"/>
          </p:nvPr>
        </p:nvSpPr>
        <p:spPr/>
        <p:txBody>
          <a:bodyPr/>
          <a:lstStyle/>
          <a:p>
            <a:r>
              <a:rPr lang="en-US" dirty="0" smtClean="0"/>
              <a:t>Frequency response of amplifiers</a:t>
            </a:r>
            <a:endParaRPr lang="en-US" dirty="0"/>
          </a:p>
        </p:txBody>
      </p:sp>
    </p:spTree>
    <p:custDataLst>
      <p:tags r:id="rId1"/>
    </p:custDataLst>
    <p:extLst>
      <p:ext uri="{BB962C8B-B14F-4D97-AF65-F5344CB8AC3E}">
        <p14:creationId xmlns:p14="http://schemas.microsoft.com/office/powerpoint/2010/main" val="5917895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313" y="2283718"/>
            <a:ext cx="4081213"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contenu 1"/>
          <p:cNvSpPr>
            <a:spLocks noGrp="1"/>
          </p:cNvSpPr>
          <p:nvPr>
            <p:ph idx="1"/>
          </p:nvPr>
        </p:nvSpPr>
        <p:spPr>
          <a:xfrm>
            <a:off x="683568" y="987574"/>
            <a:ext cx="8208913" cy="3607049"/>
          </a:xfrm>
        </p:spPr>
        <p:txBody>
          <a:bodyPr/>
          <a:lstStyle/>
          <a:p>
            <a:r>
              <a:rPr lang="en-US" dirty="0" smtClean="0"/>
              <a:t>Gain almost constant between w</a:t>
            </a:r>
            <a:r>
              <a:rPr lang="en-US" baseline="-25000" dirty="0" smtClean="0"/>
              <a:t>1</a:t>
            </a:r>
            <a:r>
              <a:rPr lang="en-US" dirty="0" smtClean="0"/>
              <a:t> and w</a:t>
            </a:r>
            <a:r>
              <a:rPr lang="en-US" baseline="-25000" dirty="0" smtClean="0"/>
              <a:t>2</a:t>
            </a:r>
          </a:p>
          <a:p>
            <a:r>
              <a:rPr lang="en-US" dirty="0" smtClean="0"/>
              <a:t>The band of frequencies over which the gain is almost constant (to within 3dB usually) is called the amplifier bandwidth</a:t>
            </a:r>
          </a:p>
          <a:p>
            <a:r>
              <a:rPr lang="en-US" dirty="0" smtClean="0"/>
              <a:t>Must include the reactive components (inductors and capacitors)</a:t>
            </a:r>
          </a:p>
          <a:p>
            <a:r>
              <a:rPr lang="en-US" dirty="0" smtClean="0"/>
              <a:t>Z</a:t>
            </a:r>
            <a:r>
              <a:rPr lang="en-US" baseline="-25000" dirty="0" smtClean="0"/>
              <a:t>L</a:t>
            </a:r>
            <a:r>
              <a:rPr lang="en-US" dirty="0" smtClean="0"/>
              <a:t> = </a:t>
            </a:r>
            <a:r>
              <a:rPr lang="en-US" dirty="0" err="1" smtClean="0"/>
              <a:t>jLw</a:t>
            </a:r>
            <a:r>
              <a:rPr lang="en-US" dirty="0" smtClean="0"/>
              <a:t> = Ls</a:t>
            </a:r>
          </a:p>
          <a:p>
            <a:r>
              <a:rPr lang="en-US" dirty="0" smtClean="0"/>
              <a:t>Z</a:t>
            </a:r>
            <a:r>
              <a:rPr lang="en-US" baseline="-25000" dirty="0" smtClean="0"/>
              <a:t>C</a:t>
            </a:r>
            <a:r>
              <a:rPr lang="en-US" dirty="0" smtClean="0"/>
              <a:t> = -j/(</a:t>
            </a:r>
            <a:r>
              <a:rPr lang="en-US" dirty="0" err="1" smtClean="0"/>
              <a:t>Cw</a:t>
            </a:r>
            <a:r>
              <a:rPr lang="en-US" dirty="0" smtClean="0"/>
              <a:t>) = 1/(</a:t>
            </a:r>
            <a:r>
              <a:rPr lang="en-US" dirty="0" err="1" smtClean="0"/>
              <a:t>jCw</a:t>
            </a:r>
            <a:r>
              <a:rPr lang="en-US" dirty="0" smtClean="0"/>
              <a:t>) = 1/</a:t>
            </a:r>
            <a:r>
              <a:rPr lang="en-US" dirty="0" err="1" smtClean="0"/>
              <a:t>sC</a:t>
            </a:r>
            <a:endParaRPr lang="en-US" dirty="0" smtClean="0"/>
          </a:p>
          <a:p>
            <a:r>
              <a:rPr lang="en-US" dirty="0" smtClean="0"/>
              <a:t>The TF of the amp becomes </a:t>
            </a:r>
          </a:p>
          <a:p>
            <a:pPr marL="0" indent="0">
              <a:buNone/>
            </a:pPr>
            <a:r>
              <a:rPr lang="en-US" dirty="0" smtClean="0"/>
              <a:t>a complex function, whose magnitude </a:t>
            </a:r>
          </a:p>
          <a:p>
            <a:pPr marL="0" indent="0">
              <a:buNone/>
            </a:pPr>
            <a:r>
              <a:rPr lang="en-US" dirty="0" smtClean="0"/>
              <a:t>is the gain of the amp, and whose </a:t>
            </a:r>
          </a:p>
          <a:p>
            <a:pPr marL="0" indent="0">
              <a:buNone/>
            </a:pPr>
            <a:r>
              <a:rPr lang="en-US" dirty="0" smtClean="0"/>
              <a:t>angle is the phase</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43</a:t>
            </a:fld>
            <a:endParaRPr lang="fr-BE" dirty="0"/>
          </a:p>
        </p:txBody>
      </p:sp>
      <p:sp>
        <p:nvSpPr>
          <p:cNvPr id="6" name="Titre 5"/>
          <p:cNvSpPr>
            <a:spLocks noGrp="1"/>
          </p:cNvSpPr>
          <p:nvPr>
            <p:ph type="title"/>
          </p:nvPr>
        </p:nvSpPr>
        <p:spPr/>
        <p:txBody>
          <a:bodyPr/>
          <a:lstStyle/>
          <a:p>
            <a:r>
              <a:rPr lang="en-US" dirty="0" smtClean="0"/>
              <a:t>Frequency response of amplifiers</a:t>
            </a:r>
            <a:endParaRPr lang="en-US" dirty="0"/>
          </a:p>
        </p:txBody>
      </p:sp>
    </p:spTree>
    <p:custDataLst>
      <p:tags r:id="rId1"/>
    </p:custDataLst>
    <p:extLst>
      <p:ext uri="{BB962C8B-B14F-4D97-AF65-F5344CB8AC3E}">
        <p14:creationId xmlns:p14="http://schemas.microsoft.com/office/powerpoint/2010/main" val="591789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7920880" cy="3607049"/>
          </a:xfrm>
        </p:spPr>
        <p:txBody>
          <a:bodyPr/>
          <a:lstStyle/>
          <a:p>
            <a:r>
              <a:rPr lang="en-US" dirty="0" smtClean="0"/>
              <a:t>STC network is composed of (or can be reduced to) one reactive element and one resistance</a:t>
            </a:r>
          </a:p>
          <a:p>
            <a:r>
              <a:rPr lang="fr-FR" i="1" dirty="0" smtClean="0"/>
              <a:t>τ= L/R </a:t>
            </a:r>
            <a:r>
              <a:rPr lang="fr-FR" i="1" dirty="0"/>
              <a:t>or τ= </a:t>
            </a:r>
            <a:r>
              <a:rPr lang="fr-FR" i="1" dirty="0" smtClean="0"/>
              <a:t>RC</a:t>
            </a:r>
            <a:endParaRPr lang="fr-FR" i="1"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44</a:t>
            </a:fld>
            <a:endParaRPr lang="fr-BE" dirty="0"/>
          </a:p>
        </p:txBody>
      </p:sp>
      <p:sp>
        <p:nvSpPr>
          <p:cNvPr id="6" name="Titre 5"/>
          <p:cNvSpPr>
            <a:spLocks noGrp="1"/>
          </p:cNvSpPr>
          <p:nvPr>
            <p:ph type="title"/>
          </p:nvPr>
        </p:nvSpPr>
        <p:spPr/>
        <p:txBody>
          <a:bodyPr/>
          <a:lstStyle/>
          <a:p>
            <a:r>
              <a:rPr lang="fr-FR" dirty="0" smtClean="0"/>
              <a:t>STC (Single-Time constant) Networks</a:t>
            </a:r>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974452"/>
            <a:ext cx="5157389" cy="2673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9648263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45</a:t>
            </a:fld>
            <a:endParaRPr lang="fr-BE" dirty="0"/>
          </a:p>
        </p:txBody>
      </p:sp>
      <p:sp>
        <p:nvSpPr>
          <p:cNvPr id="6" name="Titre 5"/>
          <p:cNvSpPr>
            <a:spLocks noGrp="1"/>
          </p:cNvSpPr>
          <p:nvPr>
            <p:ph type="title"/>
          </p:nvPr>
        </p:nvSpPr>
        <p:spPr/>
        <p:txBody>
          <a:bodyPr/>
          <a:lstStyle/>
          <a:p>
            <a:r>
              <a:rPr lang="fr-FR" dirty="0" smtClean="0"/>
              <a:t>STC Networks</a:t>
            </a:r>
            <a:endParaRPr lang="fr-FR"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27" y="941764"/>
            <a:ext cx="3816424" cy="3567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861020"/>
            <a:ext cx="3879336" cy="3729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323528" y="2427734"/>
            <a:ext cx="576064" cy="369332"/>
          </a:xfrm>
          <a:prstGeom prst="rect">
            <a:avLst/>
          </a:prstGeom>
          <a:noFill/>
        </p:spPr>
        <p:txBody>
          <a:bodyPr wrap="square" rtlCol="0">
            <a:spAutoFit/>
          </a:bodyPr>
          <a:lstStyle/>
          <a:p>
            <a:r>
              <a:rPr lang="fr-FR" dirty="0" smtClean="0"/>
              <a:t>LP</a:t>
            </a:r>
            <a:endParaRPr lang="fr-FR" dirty="0"/>
          </a:p>
        </p:txBody>
      </p:sp>
      <p:sp>
        <p:nvSpPr>
          <p:cNvPr id="10" name="ZoneTexte 9"/>
          <p:cNvSpPr txBox="1"/>
          <p:nvPr/>
        </p:nvSpPr>
        <p:spPr>
          <a:xfrm>
            <a:off x="8275134" y="2793751"/>
            <a:ext cx="576064" cy="369332"/>
          </a:xfrm>
          <a:prstGeom prst="rect">
            <a:avLst/>
          </a:prstGeom>
          <a:noFill/>
        </p:spPr>
        <p:txBody>
          <a:bodyPr wrap="square" rtlCol="0">
            <a:spAutoFit/>
          </a:bodyPr>
          <a:lstStyle/>
          <a:p>
            <a:r>
              <a:rPr lang="fr-FR" dirty="0"/>
              <a:t>H</a:t>
            </a:r>
            <a:r>
              <a:rPr lang="fr-FR" dirty="0" smtClean="0"/>
              <a:t>P</a:t>
            </a:r>
            <a:endParaRPr lang="fr-FR" dirty="0"/>
          </a:p>
        </p:txBody>
      </p:sp>
    </p:spTree>
    <p:custDataLst>
      <p:tags r:id="rId1"/>
    </p:custDataLst>
    <p:extLst>
      <p:ext uri="{BB962C8B-B14F-4D97-AF65-F5344CB8AC3E}">
        <p14:creationId xmlns:p14="http://schemas.microsoft.com/office/powerpoint/2010/main" val="2386805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46</a:t>
            </a:fld>
            <a:endParaRPr lang="fr-BE" dirty="0"/>
          </a:p>
        </p:txBody>
      </p:sp>
      <p:sp>
        <p:nvSpPr>
          <p:cNvPr id="6" name="Titre 5"/>
          <p:cNvSpPr>
            <a:spLocks noGrp="1"/>
          </p:cNvSpPr>
          <p:nvPr>
            <p:ph type="title"/>
          </p:nvPr>
        </p:nvSpPr>
        <p:spPr>
          <a:xfrm>
            <a:off x="683568" y="483518"/>
            <a:ext cx="7920000" cy="488700"/>
          </a:xfrm>
        </p:spPr>
        <p:txBody>
          <a:bodyPr/>
          <a:lstStyle/>
          <a:p>
            <a:r>
              <a:rPr lang="fr-FR" dirty="0" smtClean="0"/>
              <a:t>STC - exercices</a:t>
            </a:r>
            <a:endParaRPr lang="fr-F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699542"/>
            <a:ext cx="6064250" cy="398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3136678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1131590"/>
            <a:ext cx="7920880" cy="3463033"/>
          </a:xfrm>
        </p:spPr>
        <p:txBody>
          <a:bodyPr/>
          <a:lstStyle/>
          <a:p>
            <a:r>
              <a:rPr lang="en-US" dirty="0" smtClean="0"/>
              <a:t>Evaluate the time-constant</a:t>
            </a:r>
          </a:p>
          <a:p>
            <a:pPr lvl="1"/>
            <a:r>
              <a:rPr lang="en-US" dirty="0" smtClean="0"/>
              <a:t>Reduce the independent excitation to 0</a:t>
            </a:r>
          </a:p>
          <a:p>
            <a:pPr lvl="1"/>
            <a:r>
              <a:rPr lang="en-US" dirty="0" smtClean="0"/>
              <a:t>If there is one reactive component, calculate the equivalent res between the 2 terminals of the reactive component, T = </a:t>
            </a:r>
            <a:r>
              <a:rPr lang="en-US" dirty="0" err="1" smtClean="0"/>
              <a:t>R</a:t>
            </a:r>
            <a:r>
              <a:rPr lang="en-US" baseline="-25000" dirty="0" err="1" smtClean="0"/>
              <a:t>eq</a:t>
            </a:r>
            <a:r>
              <a:rPr lang="en-US" dirty="0" err="1" smtClean="0"/>
              <a:t>C</a:t>
            </a:r>
            <a:r>
              <a:rPr lang="en-US" dirty="0" smtClean="0"/>
              <a:t> or L/</a:t>
            </a:r>
            <a:r>
              <a:rPr lang="en-US" dirty="0" err="1" smtClean="0"/>
              <a:t>R</a:t>
            </a:r>
            <a:r>
              <a:rPr lang="en-US" baseline="-25000" dirty="0" err="1" smtClean="0"/>
              <a:t>eq</a:t>
            </a:r>
            <a:endParaRPr lang="en-US" baseline="-25000" dirty="0" smtClean="0"/>
          </a:p>
          <a:p>
            <a:pPr lvl="1"/>
            <a:r>
              <a:rPr lang="en-US" dirty="0" smtClean="0"/>
              <a:t>If there is one resistance, calculate the equivalent reactive element between the 2 terminals of the res, T=</a:t>
            </a:r>
            <a:r>
              <a:rPr lang="en-US" dirty="0" err="1" smtClean="0"/>
              <a:t>RC</a:t>
            </a:r>
            <a:r>
              <a:rPr lang="en-US" baseline="-25000" dirty="0" err="1" smtClean="0"/>
              <a:t>eq</a:t>
            </a:r>
            <a:r>
              <a:rPr lang="en-US" dirty="0" smtClean="0"/>
              <a:t> or </a:t>
            </a:r>
            <a:r>
              <a:rPr lang="en-US" dirty="0" err="1" smtClean="0"/>
              <a:t>L</a:t>
            </a:r>
            <a:r>
              <a:rPr lang="en-US" baseline="-25000" dirty="0" err="1" smtClean="0"/>
              <a:t>eq</a:t>
            </a:r>
            <a:r>
              <a:rPr lang="en-US" dirty="0" smtClean="0"/>
              <a:t>/R</a:t>
            </a:r>
          </a:p>
          <a:p>
            <a:r>
              <a:rPr lang="fr-FR" dirty="0" smtClean="0"/>
              <a:t>Ex : </a:t>
            </a:r>
            <a:r>
              <a:rPr lang="en-US" dirty="0" smtClean="0"/>
              <a:t>find</a:t>
            </a:r>
            <a:r>
              <a:rPr lang="fr-FR" dirty="0" smtClean="0"/>
              <a:t> T</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47</a:t>
            </a:fld>
            <a:endParaRPr lang="fr-BE" dirty="0"/>
          </a:p>
        </p:txBody>
      </p:sp>
      <p:sp>
        <p:nvSpPr>
          <p:cNvPr id="6" name="Titre 5"/>
          <p:cNvSpPr>
            <a:spLocks noGrp="1"/>
          </p:cNvSpPr>
          <p:nvPr>
            <p:ph type="title"/>
          </p:nvPr>
        </p:nvSpPr>
        <p:spPr/>
        <p:txBody>
          <a:bodyPr/>
          <a:lstStyle/>
          <a:p>
            <a:r>
              <a:rPr lang="fr-FR" dirty="0" smtClean="0"/>
              <a:t>STC Exercices</a:t>
            </a:r>
            <a:endParaRPr lang="fr-F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472298"/>
            <a:ext cx="2838764" cy="106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3147814"/>
            <a:ext cx="1888599" cy="1552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3147814"/>
            <a:ext cx="9146605" cy="1995686"/>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3085782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1059582"/>
            <a:ext cx="7920880" cy="3535041"/>
          </a:xfrm>
        </p:spPr>
        <p:txBody>
          <a:bodyPr/>
          <a:lstStyle/>
          <a:p>
            <a:r>
              <a:rPr lang="fr-FR" dirty="0" err="1" smtClean="0"/>
              <a:t>Find</a:t>
            </a:r>
            <a:r>
              <a:rPr lang="fr-FR" dirty="0" smtClean="0"/>
              <a:t> T</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48</a:t>
            </a:fld>
            <a:endParaRPr lang="fr-BE" dirty="0"/>
          </a:p>
        </p:txBody>
      </p:sp>
      <p:sp>
        <p:nvSpPr>
          <p:cNvPr id="6" name="Titre 5"/>
          <p:cNvSpPr>
            <a:spLocks noGrp="1"/>
          </p:cNvSpPr>
          <p:nvPr>
            <p:ph type="title"/>
          </p:nvPr>
        </p:nvSpPr>
        <p:spPr/>
        <p:txBody>
          <a:bodyPr/>
          <a:lstStyle/>
          <a:p>
            <a:r>
              <a:rPr lang="fr-FR" dirty="0"/>
              <a:t>STC Exercices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819" y="1347614"/>
            <a:ext cx="6350672" cy="1332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959441"/>
            <a:ext cx="2304256" cy="1602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9973536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7920880" cy="3607049"/>
          </a:xfrm>
        </p:spPr>
        <p:txBody>
          <a:bodyPr/>
          <a:lstStyle/>
          <a:p>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49</a:t>
            </a:fld>
            <a:endParaRPr lang="fr-BE" dirty="0"/>
          </a:p>
        </p:txBody>
      </p:sp>
      <p:sp>
        <p:nvSpPr>
          <p:cNvPr id="6" name="Titre 5"/>
          <p:cNvSpPr>
            <a:spLocks noGrp="1"/>
          </p:cNvSpPr>
          <p:nvPr>
            <p:ph type="title"/>
          </p:nvPr>
        </p:nvSpPr>
        <p:spPr/>
        <p:txBody>
          <a:bodyPr/>
          <a:lstStyle/>
          <a:p>
            <a:r>
              <a:rPr lang="en-US" dirty="0" smtClean="0"/>
              <a:t>STC Networks – step response</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67494"/>
            <a:ext cx="3401939" cy="135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923678"/>
            <a:ext cx="4032870" cy="1613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1923678"/>
            <a:ext cx="3119809" cy="1472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3445366"/>
            <a:ext cx="26003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539552" y="3783116"/>
            <a:ext cx="2340260" cy="923330"/>
          </a:xfrm>
          <a:prstGeom prst="rect">
            <a:avLst/>
          </a:prstGeom>
          <a:noFill/>
        </p:spPr>
        <p:txBody>
          <a:bodyPr wrap="square" rtlCol="0">
            <a:spAutoFit/>
          </a:bodyPr>
          <a:lstStyle/>
          <a:p>
            <a:r>
              <a:rPr lang="fr-FR" dirty="0" smtClean="0"/>
              <a:t>Y</a:t>
            </a:r>
            <a:r>
              <a:rPr lang="fr-FR" baseline="-25000" dirty="0" smtClean="0"/>
              <a:t>∞</a:t>
            </a:r>
            <a:r>
              <a:rPr lang="fr-FR" dirty="0" smtClean="0"/>
              <a:t> = 1</a:t>
            </a:r>
          </a:p>
          <a:p>
            <a:r>
              <a:rPr lang="fr-FR" dirty="0" smtClean="0"/>
              <a:t>Y</a:t>
            </a:r>
            <a:r>
              <a:rPr lang="fr-FR" baseline="-25000" dirty="0" smtClean="0"/>
              <a:t>0+</a:t>
            </a:r>
            <a:r>
              <a:rPr lang="fr-FR" dirty="0" smtClean="0"/>
              <a:t> = 0</a:t>
            </a:r>
          </a:p>
          <a:p>
            <a:r>
              <a:rPr lang="fr-FR" dirty="0" smtClean="0"/>
              <a:t>H(s)=K/(1+Ts) </a:t>
            </a:r>
            <a:endParaRPr lang="fr-FR" dirty="0"/>
          </a:p>
        </p:txBody>
      </p:sp>
      <p:sp>
        <p:nvSpPr>
          <p:cNvPr id="12" name="ZoneTexte 11"/>
          <p:cNvSpPr txBox="1"/>
          <p:nvPr/>
        </p:nvSpPr>
        <p:spPr>
          <a:xfrm>
            <a:off x="6084168" y="3783116"/>
            <a:ext cx="2537843" cy="923330"/>
          </a:xfrm>
          <a:prstGeom prst="rect">
            <a:avLst/>
          </a:prstGeom>
          <a:noFill/>
        </p:spPr>
        <p:txBody>
          <a:bodyPr wrap="square" rtlCol="0">
            <a:spAutoFit/>
          </a:bodyPr>
          <a:lstStyle/>
          <a:p>
            <a:r>
              <a:rPr lang="fr-FR" dirty="0" smtClean="0"/>
              <a:t>Y</a:t>
            </a:r>
            <a:r>
              <a:rPr lang="fr-FR" baseline="-25000" dirty="0" smtClean="0"/>
              <a:t>∞</a:t>
            </a:r>
            <a:r>
              <a:rPr lang="fr-FR" dirty="0" smtClean="0"/>
              <a:t> = 0</a:t>
            </a:r>
          </a:p>
          <a:p>
            <a:r>
              <a:rPr lang="fr-FR" dirty="0" smtClean="0"/>
              <a:t>Y</a:t>
            </a:r>
            <a:r>
              <a:rPr lang="fr-FR" baseline="-25000" dirty="0" smtClean="0"/>
              <a:t>0+</a:t>
            </a:r>
            <a:r>
              <a:rPr lang="fr-FR" dirty="0" smtClean="0"/>
              <a:t> = 1</a:t>
            </a:r>
          </a:p>
          <a:p>
            <a:r>
              <a:rPr lang="fr-FR" dirty="0" smtClean="0"/>
              <a:t>H(s) = </a:t>
            </a:r>
            <a:r>
              <a:rPr lang="fr-FR" dirty="0" err="1" smtClean="0"/>
              <a:t>Ks</a:t>
            </a:r>
            <a:r>
              <a:rPr lang="fr-FR" dirty="0" smtClean="0"/>
              <a:t>/(s+1/T)</a:t>
            </a:r>
            <a:endParaRPr lang="fr-FR" dirty="0"/>
          </a:p>
        </p:txBody>
      </p:sp>
    </p:spTree>
    <p:custDataLst>
      <p:tags r:id="rId1"/>
    </p:custDataLst>
    <p:extLst>
      <p:ext uri="{BB962C8B-B14F-4D97-AF65-F5344CB8AC3E}">
        <p14:creationId xmlns:p14="http://schemas.microsoft.com/office/powerpoint/2010/main" val="994283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6512" y="1953313"/>
            <a:ext cx="9071992" cy="3600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contenu 1"/>
          <p:cNvSpPr>
            <a:spLocks noGrp="1"/>
          </p:cNvSpPr>
          <p:nvPr>
            <p:ph idx="1"/>
          </p:nvPr>
        </p:nvSpPr>
        <p:spPr/>
        <p:txBody>
          <a:bodyPr/>
          <a:lstStyle/>
          <a:p>
            <a:pPr marL="0" indent="0">
              <a:buNone/>
            </a:pPr>
            <a:r>
              <a:rPr lang="en-US" dirty="0" smtClean="0"/>
              <a:t>What we will study during this course</a:t>
            </a:r>
          </a:p>
          <a:p>
            <a:pPr marL="0" indent="0">
              <a:buNone/>
            </a:pPr>
            <a:r>
              <a:rPr lang="en-US" dirty="0" smtClean="0">
                <a:solidFill>
                  <a:schemeClr val="bg1"/>
                </a:solidFill>
              </a:rPr>
              <a:t>How you will be evaluated</a:t>
            </a:r>
            <a:endParaRPr lang="en-US" dirty="0">
              <a:solidFill>
                <a:schemeClr val="bg1"/>
              </a:solidFill>
            </a:endParaRPr>
          </a:p>
        </p:txBody>
      </p:sp>
      <p:sp>
        <p:nvSpPr>
          <p:cNvPr id="3" name="Espace réservé du texte 2"/>
          <p:cNvSpPr>
            <a:spLocks noGrp="1"/>
          </p:cNvSpPr>
          <p:nvPr>
            <p:ph type="body" idx="13"/>
          </p:nvPr>
        </p:nvSpPr>
        <p:spPr/>
        <p:txBody>
          <a:bodyPr/>
          <a:lstStyle/>
          <a:p>
            <a:r>
              <a:rPr lang="en-US" dirty="0" smtClean="0"/>
              <a:t>Outline</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5</a:t>
            </a:fld>
            <a:endParaRPr lang="fr-BE" dirty="0"/>
          </a:p>
        </p:txBody>
      </p:sp>
      <p:sp>
        <p:nvSpPr>
          <p:cNvPr id="6" name="Titre 5"/>
          <p:cNvSpPr>
            <a:spLocks noGrp="1"/>
          </p:cNvSpPr>
          <p:nvPr>
            <p:ph type="title"/>
          </p:nvPr>
        </p:nvSpPr>
        <p:spPr/>
        <p:txBody>
          <a:bodyPr/>
          <a:lstStyle/>
          <a:p>
            <a:endParaRPr lang="fr-FR"/>
          </a:p>
        </p:txBody>
      </p:sp>
    </p:spTree>
    <p:custDataLst>
      <p:tags r:id="rId1"/>
    </p:custDataLst>
    <p:extLst>
      <p:ext uri="{BB962C8B-B14F-4D97-AF65-F5344CB8AC3E}">
        <p14:creationId xmlns:p14="http://schemas.microsoft.com/office/powerpoint/2010/main" val="24639287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7920880" cy="3607049"/>
          </a:xfrm>
        </p:spPr>
        <p:txBody>
          <a:bodyPr/>
          <a:lstStyle/>
          <a:p>
            <a:r>
              <a:rPr lang="en-US" dirty="0" smtClean="0"/>
              <a:t>For an input V</a:t>
            </a:r>
            <a:r>
              <a:rPr lang="en-US" baseline="-25000" dirty="0" smtClean="0"/>
              <a:t>i</a:t>
            </a:r>
            <a:r>
              <a:rPr lang="en-US" dirty="0" smtClean="0"/>
              <a:t> that is a 10V-step, find the condition under which the output V</a:t>
            </a:r>
            <a:r>
              <a:rPr lang="en-US" baseline="-25000" dirty="0" smtClean="0"/>
              <a:t>0</a:t>
            </a:r>
            <a:r>
              <a:rPr lang="en-US" dirty="0" smtClean="0"/>
              <a:t> is a perfect step.</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50</a:t>
            </a:fld>
            <a:endParaRPr lang="fr-BE" dirty="0"/>
          </a:p>
        </p:txBody>
      </p:sp>
      <p:sp>
        <p:nvSpPr>
          <p:cNvPr id="6" name="Titre 5"/>
          <p:cNvSpPr>
            <a:spLocks noGrp="1"/>
          </p:cNvSpPr>
          <p:nvPr>
            <p:ph type="title"/>
          </p:nvPr>
        </p:nvSpPr>
        <p:spPr/>
        <p:txBody>
          <a:bodyPr/>
          <a:lstStyle/>
          <a:p>
            <a:r>
              <a:rPr lang="en-US" dirty="0" smtClean="0"/>
              <a:t>STC Networks-step response</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23678"/>
            <a:ext cx="2780182" cy="1805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1680004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5"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37469" y="3435846"/>
            <a:ext cx="2880320" cy="960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51</a:t>
            </a:fld>
            <a:endParaRPr lang="fr-BE" dirty="0"/>
          </a:p>
        </p:txBody>
      </p:sp>
      <p:sp>
        <p:nvSpPr>
          <p:cNvPr id="6" name="Titre 5"/>
          <p:cNvSpPr>
            <a:spLocks noGrp="1"/>
          </p:cNvSpPr>
          <p:nvPr>
            <p:ph type="title"/>
          </p:nvPr>
        </p:nvSpPr>
        <p:spPr/>
        <p:txBody>
          <a:bodyPr/>
          <a:lstStyle/>
          <a:p>
            <a:r>
              <a:rPr lang="en-US" dirty="0" smtClean="0"/>
              <a:t>STC Networks – Pulse response of LP</a:t>
            </a:r>
            <a:endParaRPr lang="en-US"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22860"/>
            <a:ext cx="2380353" cy="138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1131590"/>
            <a:ext cx="2838767" cy="1143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2275481"/>
            <a:ext cx="2735968" cy="93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4022726" y="1518869"/>
            <a:ext cx="2997546" cy="369332"/>
          </a:xfrm>
          <a:prstGeom prst="rect">
            <a:avLst/>
          </a:prstGeom>
          <a:noFill/>
        </p:spPr>
        <p:txBody>
          <a:bodyPr wrap="square" rtlCol="0">
            <a:spAutoFit/>
          </a:bodyPr>
          <a:lstStyle/>
          <a:p>
            <a:r>
              <a:rPr lang="fr-FR" dirty="0"/>
              <a:t>t</a:t>
            </a:r>
            <a:r>
              <a:rPr lang="fr-FR" baseline="-25000" dirty="0" smtClean="0"/>
              <a:t>r</a:t>
            </a:r>
            <a:r>
              <a:rPr lang="fr-FR" dirty="0" smtClean="0"/>
              <a:t>=</a:t>
            </a:r>
            <a:r>
              <a:rPr lang="fr-FR" dirty="0" err="1" smtClean="0"/>
              <a:t>t</a:t>
            </a:r>
            <a:r>
              <a:rPr lang="fr-FR" baseline="-25000" dirty="0" err="1" smtClean="0"/>
              <a:t>f</a:t>
            </a:r>
            <a:r>
              <a:rPr lang="fr-FR" dirty="0" smtClean="0"/>
              <a:t> = 2,2T = 0,35/f</a:t>
            </a:r>
            <a:r>
              <a:rPr lang="fr-FR" baseline="-25000" dirty="0" smtClean="0"/>
              <a:t>0</a:t>
            </a:r>
            <a:endParaRPr lang="fr-FR" baseline="-25000" dirty="0"/>
          </a:p>
        </p:txBody>
      </p:sp>
      <p:sp>
        <p:nvSpPr>
          <p:cNvPr id="11" name="ZoneTexte 10"/>
          <p:cNvSpPr txBox="1"/>
          <p:nvPr/>
        </p:nvSpPr>
        <p:spPr>
          <a:xfrm>
            <a:off x="4143280" y="2499742"/>
            <a:ext cx="2997546" cy="369332"/>
          </a:xfrm>
          <a:prstGeom prst="rect">
            <a:avLst/>
          </a:prstGeom>
          <a:noFill/>
        </p:spPr>
        <p:txBody>
          <a:bodyPr wrap="square" rtlCol="0">
            <a:spAutoFit/>
          </a:bodyPr>
          <a:lstStyle/>
          <a:p>
            <a:r>
              <a:rPr lang="fr-FR" dirty="0" smtClean="0"/>
              <a:t>Slows down the system</a:t>
            </a:r>
            <a:endParaRPr lang="fr-FR" baseline="-25000" dirty="0"/>
          </a:p>
        </p:txBody>
      </p:sp>
      <p:sp>
        <p:nvSpPr>
          <p:cNvPr id="12" name="ZoneTexte 11"/>
          <p:cNvSpPr txBox="1"/>
          <p:nvPr/>
        </p:nvSpPr>
        <p:spPr>
          <a:xfrm>
            <a:off x="3847968" y="3723878"/>
            <a:ext cx="5296032" cy="646331"/>
          </a:xfrm>
          <a:prstGeom prst="rect">
            <a:avLst/>
          </a:prstGeom>
          <a:noFill/>
        </p:spPr>
        <p:txBody>
          <a:bodyPr wrap="square" rtlCol="0">
            <a:spAutoFit/>
          </a:bodyPr>
          <a:lstStyle/>
          <a:p>
            <a:r>
              <a:rPr lang="en-US" dirty="0" smtClean="0"/>
              <a:t>Almost linear: 1-exp(-t/T) = 1-(1-t/T) = t/T</a:t>
            </a:r>
          </a:p>
          <a:p>
            <a:r>
              <a:rPr lang="en-US" dirty="0" smtClean="0"/>
              <a:t>Acts like an integrator !</a:t>
            </a:r>
            <a:endParaRPr lang="en-US" dirty="0"/>
          </a:p>
        </p:txBody>
      </p:sp>
    </p:spTree>
    <p:custDataLst>
      <p:tags r:id="rId1"/>
    </p:custDataLst>
    <p:extLst>
      <p:ext uri="{BB962C8B-B14F-4D97-AF65-F5344CB8AC3E}">
        <p14:creationId xmlns:p14="http://schemas.microsoft.com/office/powerpoint/2010/main" val="463820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52</a:t>
            </a:fld>
            <a:endParaRPr lang="fr-BE" dirty="0"/>
          </a:p>
        </p:txBody>
      </p:sp>
      <p:sp>
        <p:nvSpPr>
          <p:cNvPr id="6" name="Titre 5"/>
          <p:cNvSpPr>
            <a:spLocks noGrp="1"/>
          </p:cNvSpPr>
          <p:nvPr>
            <p:ph type="title"/>
          </p:nvPr>
        </p:nvSpPr>
        <p:spPr/>
        <p:txBody>
          <a:bodyPr/>
          <a:lstStyle/>
          <a:p>
            <a:r>
              <a:rPr lang="en-US" dirty="0" smtClean="0"/>
              <a:t>STC Networks – Pulse response of HP</a:t>
            </a:r>
            <a:endParaRPr lang="en-US"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5135" y="1059582"/>
            <a:ext cx="2618015" cy="1092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990" y="2204348"/>
            <a:ext cx="2490304" cy="1165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3412353"/>
            <a:ext cx="2180779" cy="1376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ZoneTexte 9"/>
          <p:cNvSpPr txBox="1"/>
          <p:nvPr/>
        </p:nvSpPr>
        <p:spPr>
          <a:xfrm>
            <a:off x="3993150" y="2643758"/>
            <a:ext cx="2997546" cy="369332"/>
          </a:xfrm>
          <a:prstGeom prst="rect">
            <a:avLst/>
          </a:prstGeom>
          <a:noFill/>
        </p:spPr>
        <p:txBody>
          <a:bodyPr wrap="square" rtlCol="0">
            <a:spAutoFit/>
          </a:bodyPr>
          <a:lstStyle/>
          <a:p>
            <a:r>
              <a:rPr lang="en-US" dirty="0" smtClean="0"/>
              <a:t>undershoot</a:t>
            </a:r>
            <a:endParaRPr lang="en-US" baseline="-25000" dirty="0"/>
          </a:p>
        </p:txBody>
      </p:sp>
      <p:sp>
        <p:nvSpPr>
          <p:cNvPr id="11" name="ZoneTexte 10"/>
          <p:cNvSpPr txBox="1"/>
          <p:nvPr/>
        </p:nvSpPr>
        <p:spPr>
          <a:xfrm>
            <a:off x="4019914" y="1056500"/>
            <a:ext cx="4368510" cy="1200329"/>
          </a:xfrm>
          <a:prstGeom prst="rect">
            <a:avLst/>
          </a:prstGeom>
          <a:noFill/>
        </p:spPr>
        <p:txBody>
          <a:bodyPr wrap="square" rtlCol="0">
            <a:spAutoFit/>
          </a:bodyPr>
          <a:lstStyle/>
          <a:p>
            <a:r>
              <a:rPr lang="en-US" dirty="0" smtClean="0"/>
              <a:t>Used to couple a pulse from a part of the circuit to another</a:t>
            </a:r>
          </a:p>
          <a:p>
            <a:r>
              <a:rPr lang="en-US" dirty="0" smtClean="0"/>
              <a:t>Almost linear decay</a:t>
            </a:r>
          </a:p>
          <a:p>
            <a:r>
              <a:rPr lang="en-US" dirty="0" smtClean="0"/>
              <a:t>« sag »=</a:t>
            </a:r>
            <a:r>
              <a:rPr lang="fr-FR" dirty="0" smtClean="0"/>
              <a:t>100. </a:t>
            </a:r>
            <a:r>
              <a:rPr lang="el-GR" dirty="0" smtClean="0"/>
              <a:t>Δ</a:t>
            </a:r>
            <a:r>
              <a:rPr lang="fr-FR" dirty="0" smtClean="0"/>
              <a:t>P/P </a:t>
            </a:r>
            <a:r>
              <a:rPr lang="en-US" dirty="0" smtClean="0"/>
              <a:t>with</a:t>
            </a:r>
            <a:r>
              <a:rPr lang="fr-FR" dirty="0" smtClean="0"/>
              <a:t> </a:t>
            </a:r>
            <a:r>
              <a:rPr lang="el-GR" dirty="0" smtClean="0"/>
              <a:t>Δ</a:t>
            </a:r>
            <a:r>
              <a:rPr lang="fr-FR" dirty="0" smtClean="0"/>
              <a:t>P=PT/</a:t>
            </a:r>
            <a:r>
              <a:rPr lang="el-GR" dirty="0" smtClean="0"/>
              <a:t>τ</a:t>
            </a:r>
            <a:endParaRPr lang="fr-FR" dirty="0"/>
          </a:p>
        </p:txBody>
      </p:sp>
      <p:sp>
        <p:nvSpPr>
          <p:cNvPr id="12" name="ZoneTexte 11"/>
          <p:cNvSpPr txBox="1"/>
          <p:nvPr/>
        </p:nvSpPr>
        <p:spPr>
          <a:xfrm>
            <a:off x="4047415" y="3795886"/>
            <a:ext cx="2997546" cy="369332"/>
          </a:xfrm>
          <a:prstGeom prst="rect">
            <a:avLst/>
          </a:prstGeom>
          <a:noFill/>
        </p:spPr>
        <p:txBody>
          <a:bodyPr wrap="square" rtlCol="0">
            <a:spAutoFit/>
          </a:bodyPr>
          <a:lstStyle/>
          <a:p>
            <a:r>
              <a:rPr lang="en-US" dirty="0" smtClean="0"/>
              <a:t>Acts like a </a:t>
            </a:r>
            <a:r>
              <a:rPr lang="en-US" dirty="0" err="1" smtClean="0"/>
              <a:t>derivator</a:t>
            </a:r>
            <a:r>
              <a:rPr lang="en-US" dirty="0" smtClean="0"/>
              <a:t> !</a:t>
            </a:r>
            <a:endParaRPr lang="en-US" baseline="-25000" dirty="0"/>
          </a:p>
        </p:txBody>
      </p:sp>
    </p:spTree>
    <p:custDataLst>
      <p:tags r:id="rId1"/>
    </p:custDataLst>
    <p:extLst>
      <p:ext uri="{BB962C8B-B14F-4D97-AF65-F5344CB8AC3E}">
        <p14:creationId xmlns:p14="http://schemas.microsoft.com/office/powerpoint/2010/main" val="26112852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7920880" cy="3607049"/>
          </a:xfrm>
        </p:spPr>
        <p:txBody>
          <a:bodyPr/>
          <a:lstStyle/>
          <a:p>
            <a:r>
              <a:rPr lang="en-US" dirty="0" smtClean="0"/>
              <a:t>Find the rise and fall times of a 1µs-pulse after it has passed through a LP RC circuit with a corner frequency of 10MHz</a:t>
            </a:r>
          </a:p>
          <a:p>
            <a:r>
              <a:rPr lang="en-US" dirty="0" smtClean="0"/>
              <a:t>The output of an amp stage is connected to the input of another stage via a capacitance C. If the first stage has an output resistance of </a:t>
            </a:r>
            <a:r>
              <a:rPr lang="fr-FR" dirty="0" smtClean="0"/>
              <a:t>10k</a:t>
            </a:r>
            <a:r>
              <a:rPr lang="el-GR" dirty="0" smtClean="0"/>
              <a:t>Ω</a:t>
            </a:r>
            <a:r>
              <a:rPr lang="fr-FR" dirty="0" smtClean="0"/>
              <a:t>, </a:t>
            </a:r>
            <a:r>
              <a:rPr lang="en-US" dirty="0" smtClean="0"/>
              <a:t>and the second stage has an input resistance of</a:t>
            </a:r>
            <a:r>
              <a:rPr lang="fr-FR" dirty="0" smtClean="0"/>
              <a:t> 40k</a:t>
            </a:r>
            <a:r>
              <a:rPr lang="el-GR" dirty="0" smtClean="0"/>
              <a:t>Ω</a:t>
            </a:r>
            <a:r>
              <a:rPr lang="fr-FR" dirty="0" smtClean="0"/>
              <a:t>, </a:t>
            </a:r>
            <a:r>
              <a:rPr lang="en-US" dirty="0" smtClean="0"/>
              <a:t>find the minimum value of C such that a 10µs pulse exhibits less than 1% sag.</a:t>
            </a:r>
          </a:p>
          <a:p>
            <a:r>
              <a:rPr lang="en-US" dirty="0" smtClean="0"/>
              <a:t>A HP STC circuit with a time constant of 100µs is excited by a pulse of 1V height and 100µs width. Calculate the value of the undershoot in the output waveform</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53</a:t>
            </a:fld>
            <a:endParaRPr lang="fr-BE" dirty="0"/>
          </a:p>
        </p:txBody>
      </p:sp>
      <p:sp>
        <p:nvSpPr>
          <p:cNvPr id="6" name="Titre 5"/>
          <p:cNvSpPr>
            <a:spLocks noGrp="1"/>
          </p:cNvSpPr>
          <p:nvPr>
            <p:ph type="title"/>
          </p:nvPr>
        </p:nvSpPr>
        <p:spPr/>
        <p:txBody>
          <a:bodyPr/>
          <a:lstStyle/>
          <a:p>
            <a:r>
              <a:rPr lang="en-US" dirty="0" smtClean="0"/>
              <a:t>STC Networks – pulse response</a:t>
            </a:r>
            <a:endParaRPr lang="en-US" dirty="0"/>
          </a:p>
        </p:txBody>
      </p:sp>
      <p:sp>
        <p:nvSpPr>
          <p:cNvPr id="7" name="Rectangle 6"/>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39055570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54</a:t>
            </a:fld>
            <a:endParaRPr lang="fr-BE" dirty="0"/>
          </a:p>
        </p:txBody>
      </p:sp>
      <p:sp>
        <p:nvSpPr>
          <p:cNvPr id="6" name="Titre 5"/>
          <p:cNvSpPr>
            <a:spLocks noGrp="1"/>
          </p:cNvSpPr>
          <p:nvPr>
            <p:ph type="title"/>
          </p:nvPr>
        </p:nvSpPr>
        <p:spPr/>
        <p:txBody>
          <a:bodyPr/>
          <a:lstStyle/>
          <a:p>
            <a:r>
              <a:rPr lang="en-US" dirty="0" smtClean="0"/>
              <a:t>Classification of amplifiers</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092200"/>
            <a:ext cx="6934200" cy="295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099988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1131590"/>
            <a:ext cx="4679504" cy="3535041"/>
          </a:xfrm>
        </p:spPr>
        <p:txBody>
          <a:bodyPr/>
          <a:lstStyle/>
          <a:p>
            <a:r>
              <a:rPr lang="fr-FR" dirty="0" smtClean="0"/>
              <a:t>(a) </a:t>
            </a:r>
            <a:r>
              <a:rPr lang="en-US" dirty="0" smtClean="0"/>
              <a:t>capacitively coupled amp or ac amp</a:t>
            </a:r>
          </a:p>
          <a:p>
            <a:r>
              <a:rPr lang="en-US" dirty="0" smtClean="0"/>
              <a:t>(b) directly coupled amp or dc amp</a:t>
            </a:r>
          </a:p>
          <a:p>
            <a:r>
              <a:rPr lang="en-US" dirty="0" smtClean="0"/>
              <a:t>(c) tuned or bandpass amp</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55</a:t>
            </a:fld>
            <a:endParaRPr lang="fr-BE" dirty="0"/>
          </a:p>
        </p:txBody>
      </p:sp>
      <p:sp>
        <p:nvSpPr>
          <p:cNvPr id="6" name="Titre 5"/>
          <p:cNvSpPr>
            <a:spLocks noGrp="1"/>
          </p:cNvSpPr>
          <p:nvPr>
            <p:ph type="title"/>
          </p:nvPr>
        </p:nvSpPr>
        <p:spPr/>
        <p:txBody>
          <a:bodyPr/>
          <a:lstStyle/>
          <a:p>
            <a:r>
              <a:rPr lang="en-US" dirty="0" smtClean="0"/>
              <a:t>Classification of amplifiers</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504" y="948204"/>
            <a:ext cx="4464496" cy="379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571750"/>
            <a:ext cx="2867569" cy="1956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0952148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987574"/>
            <a:ext cx="7920880" cy="3607049"/>
          </a:xfrm>
        </p:spPr>
        <p:txBody>
          <a:bodyPr/>
          <a:lstStyle/>
          <a:p>
            <a:r>
              <a:rPr lang="en-US" dirty="0" smtClean="0"/>
              <a:t>Consider a voltage amp having a frequency response of LP STC with a dc gain of 60dB and 3dB frequency of 1000Hz. Find the gain in dB at f=10Hz,10kHz, 100kHz and 1MHz.</a:t>
            </a:r>
          </a:p>
          <a:p>
            <a:r>
              <a:rPr lang="en-US" dirty="0" smtClean="0"/>
              <a:t>Consider this transconductance amp with </a:t>
            </a:r>
            <a:r>
              <a:rPr lang="fr-FR" dirty="0" smtClean="0"/>
              <a:t>R</a:t>
            </a:r>
            <a:r>
              <a:rPr lang="fr-FR" baseline="-25000" dirty="0" smtClean="0"/>
              <a:t>i</a:t>
            </a:r>
            <a:r>
              <a:rPr lang="fr-FR" dirty="0" smtClean="0"/>
              <a:t>=5k</a:t>
            </a:r>
            <a:r>
              <a:rPr lang="el-GR" dirty="0" smtClean="0"/>
              <a:t>Ω</a:t>
            </a:r>
            <a:r>
              <a:rPr lang="fr-FR" dirty="0" smtClean="0"/>
              <a:t>, R</a:t>
            </a:r>
            <a:r>
              <a:rPr lang="fr-FR" baseline="-25000" dirty="0" smtClean="0"/>
              <a:t>0</a:t>
            </a:r>
            <a:r>
              <a:rPr lang="fr-FR" dirty="0" smtClean="0"/>
              <a:t>=50</a:t>
            </a:r>
            <a:r>
              <a:rPr lang="fr-FR" dirty="0"/>
              <a:t>k</a:t>
            </a:r>
            <a:r>
              <a:rPr lang="el-GR" dirty="0" smtClean="0"/>
              <a:t>Ω</a:t>
            </a:r>
            <a:r>
              <a:rPr lang="fr-FR" dirty="0" smtClean="0"/>
              <a:t>, </a:t>
            </a:r>
            <a:r>
              <a:rPr lang="en-US" dirty="0" smtClean="0"/>
              <a:t>and G</a:t>
            </a:r>
            <a:r>
              <a:rPr lang="en-US" baseline="-25000" dirty="0" smtClean="0"/>
              <a:t>m</a:t>
            </a:r>
            <a:r>
              <a:rPr lang="en-US" dirty="0" smtClean="0"/>
              <a:t> = 10mA/V. Il the amp load consists of a res R in parallel with a cap C, the voltage TF V</a:t>
            </a:r>
            <a:r>
              <a:rPr lang="en-US" baseline="-25000" dirty="0" smtClean="0"/>
              <a:t>0</a:t>
            </a:r>
            <a:r>
              <a:rPr lang="en-US" dirty="0" smtClean="0"/>
              <a:t>/V</a:t>
            </a:r>
            <a:r>
              <a:rPr lang="en-US" baseline="-25000" dirty="0" smtClean="0"/>
              <a:t>i</a:t>
            </a:r>
            <a:r>
              <a:rPr lang="en-US" dirty="0" smtClean="0"/>
              <a:t> is of STC type. What is the lowest value that R</a:t>
            </a:r>
            <a:r>
              <a:rPr lang="en-US" baseline="-25000" dirty="0" smtClean="0"/>
              <a:t>L</a:t>
            </a:r>
            <a:r>
              <a:rPr lang="en-US" dirty="0" smtClean="0"/>
              <a:t> can have while a dc gain of 40dB is obtained? With this value of R</a:t>
            </a:r>
            <a:r>
              <a:rPr lang="en-US" baseline="-25000" dirty="0" smtClean="0"/>
              <a:t>L</a:t>
            </a:r>
            <a:r>
              <a:rPr lang="en-US" dirty="0" smtClean="0"/>
              <a:t>, find the highest value that C can have while a 3dB BW of at least 100kHz is obtained.</a:t>
            </a:r>
          </a:p>
          <a:p>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56</a:t>
            </a:fld>
            <a:endParaRPr lang="fr-BE" dirty="0"/>
          </a:p>
        </p:txBody>
      </p:sp>
      <p:sp>
        <p:nvSpPr>
          <p:cNvPr id="6" name="Titre 5"/>
          <p:cNvSpPr>
            <a:spLocks noGrp="1"/>
          </p:cNvSpPr>
          <p:nvPr>
            <p:ph type="title"/>
          </p:nvPr>
        </p:nvSpPr>
        <p:spPr/>
        <p:txBody>
          <a:bodyPr/>
          <a:lstStyle/>
          <a:p>
            <a:r>
              <a:rPr lang="en-US" dirty="0" smtClean="0"/>
              <a:t>Classification of amp - exercises</a:t>
            </a:r>
            <a:endParaRPr lang="en-US" dirty="0"/>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748" y="3511892"/>
            <a:ext cx="2765425" cy="12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0" y="0"/>
            <a:ext cx="9146605" cy="5143500"/>
          </a:xfrm>
          <a:prstGeom prst="rect">
            <a:avLst/>
          </a:prstGeom>
          <a:solidFill>
            <a:srgbClr val="002060">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4143289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971601" y="1599642"/>
            <a:ext cx="7920880" cy="3204355"/>
          </a:xfrm>
        </p:spPr>
        <p:txBody>
          <a:bodyPr>
            <a:normAutofit fontScale="92500" lnSpcReduction="20000"/>
          </a:bodyPr>
          <a:lstStyle/>
          <a:p>
            <a:r>
              <a:rPr lang="en-US" dirty="0" smtClean="0"/>
              <a:t>2 items</a:t>
            </a:r>
          </a:p>
          <a:p>
            <a:pPr lvl="1"/>
            <a:r>
              <a:rPr lang="en-US" dirty="0" smtClean="0"/>
              <a:t>Exam</a:t>
            </a:r>
          </a:p>
          <a:p>
            <a:pPr lvl="1"/>
            <a:r>
              <a:rPr lang="en-US" dirty="0" smtClean="0"/>
              <a:t>Homework</a:t>
            </a:r>
          </a:p>
          <a:p>
            <a:pPr lvl="2"/>
            <a:r>
              <a:rPr lang="en-US" dirty="0" smtClean="0"/>
              <a:t>Every week you will have some exercises to do for the next lesson</a:t>
            </a:r>
          </a:p>
          <a:p>
            <a:pPr lvl="2"/>
            <a:r>
              <a:rPr lang="en-US" dirty="0" smtClean="0"/>
              <a:t>Your grade will decrease every time you do not hand your work back in</a:t>
            </a:r>
          </a:p>
          <a:p>
            <a:pPr lvl="1"/>
            <a:r>
              <a:rPr lang="en-US" dirty="0" smtClean="0"/>
              <a:t>Involvement during the class</a:t>
            </a:r>
          </a:p>
          <a:p>
            <a:r>
              <a:rPr lang="en-US" dirty="0" smtClean="0"/>
              <a:t>(1 sheet to fulfill every week (2 minutes to do it)</a:t>
            </a:r>
          </a:p>
          <a:p>
            <a:pPr lvl="1"/>
            <a:r>
              <a:rPr lang="en-US" dirty="0" smtClean="0"/>
              <a:t>Should motivate you as the lessons go on</a:t>
            </a:r>
          </a:p>
          <a:p>
            <a:pPr lvl="1"/>
            <a:r>
              <a:rPr lang="en-US" dirty="0" smtClean="0"/>
              <a:t>Appreciate your strengths and weaknesses</a:t>
            </a:r>
          </a:p>
          <a:p>
            <a:pPr lvl="1"/>
            <a:r>
              <a:rPr lang="en-US" dirty="0" smtClean="0"/>
              <a:t>Consequently, be more precise </a:t>
            </a:r>
            <a:r>
              <a:rPr lang="en-US" smtClean="0"/>
              <a:t>for revising)</a:t>
            </a:r>
            <a:endParaRPr lang="en-US" dirty="0" smtClean="0"/>
          </a:p>
          <a:p>
            <a:r>
              <a:rPr lang="en-US" dirty="0" smtClean="0"/>
              <a:t>My objectives : </a:t>
            </a:r>
          </a:p>
          <a:p>
            <a:pPr lvl="1"/>
            <a:r>
              <a:rPr lang="en-US" dirty="0" smtClean="0"/>
              <a:t>Teach something useful (!) for electronic engineers</a:t>
            </a:r>
          </a:p>
          <a:p>
            <a:pPr lvl="1"/>
            <a:r>
              <a:rPr lang="en-US" dirty="0" smtClean="0"/>
              <a:t>100 % success at the first attempt of the exam</a:t>
            </a:r>
          </a:p>
        </p:txBody>
      </p:sp>
      <p:sp>
        <p:nvSpPr>
          <p:cNvPr id="3" name="Espace réservé du texte 2"/>
          <p:cNvSpPr>
            <a:spLocks noGrp="1"/>
          </p:cNvSpPr>
          <p:nvPr>
            <p:ph type="body" idx="13"/>
          </p:nvPr>
        </p:nvSpPr>
        <p:spPr/>
        <p:txBody>
          <a:bodyPr/>
          <a:lstStyle/>
          <a:p>
            <a:r>
              <a:rPr lang="en-US" dirty="0" smtClean="0"/>
              <a:t>How you will be evaluated</a:t>
            </a:r>
            <a:endParaRPr lang="en-US"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6</a:t>
            </a:fld>
            <a:endParaRPr lang="fr-BE" dirty="0"/>
          </a:p>
        </p:txBody>
      </p:sp>
      <p:sp>
        <p:nvSpPr>
          <p:cNvPr id="6" name="Titre 5"/>
          <p:cNvSpPr>
            <a:spLocks noGrp="1"/>
          </p:cNvSpPr>
          <p:nvPr>
            <p:ph type="title"/>
          </p:nvPr>
        </p:nvSpPr>
        <p:spPr/>
        <p:txBody>
          <a:bodyPr>
            <a:normAutofit/>
          </a:bodyPr>
          <a:lstStyle/>
          <a:p>
            <a:endParaRPr lang="fr-FR" dirty="0"/>
          </a:p>
        </p:txBody>
      </p:sp>
    </p:spTree>
    <p:custDataLst>
      <p:tags r:id="rId1"/>
    </p:custDataLst>
    <p:extLst>
      <p:ext uri="{BB962C8B-B14F-4D97-AF65-F5344CB8AC3E}">
        <p14:creationId xmlns:p14="http://schemas.microsoft.com/office/powerpoint/2010/main" val="1597841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b="1" dirty="0" smtClean="0"/>
              <a:t>Signals</a:t>
            </a:r>
          </a:p>
          <a:p>
            <a:r>
              <a:rPr lang="en-US" dirty="0" smtClean="0"/>
              <a:t>Frequency Spectrum of signals</a:t>
            </a:r>
          </a:p>
          <a:p>
            <a:r>
              <a:rPr lang="en-US" dirty="0" smtClean="0"/>
              <a:t>Analog and Digital Signals</a:t>
            </a:r>
          </a:p>
          <a:p>
            <a:r>
              <a:rPr lang="en-US" dirty="0" smtClean="0"/>
              <a:t>Some useful networks Theorems (Thevenin, Norton, Source absorption, Kirchhoff’s laws, impedance calculation)</a:t>
            </a:r>
          </a:p>
          <a:p>
            <a:r>
              <a:rPr lang="en-US" dirty="0" smtClean="0"/>
              <a:t>Amplifiers (signal amplification, amplifier symbol, voltage gain, power and current gain, saturation, non-linear TF, biasing)</a:t>
            </a:r>
          </a:p>
          <a:p>
            <a:r>
              <a:rPr lang="en-US" dirty="0" smtClean="0"/>
              <a:t>Circuit models for amplifiers</a:t>
            </a:r>
          </a:p>
          <a:p>
            <a:r>
              <a:rPr lang="en-US" dirty="0" smtClean="0"/>
              <a:t>Frequency response of amplifiers (BW, STC Networks)</a:t>
            </a:r>
            <a:endParaRPr lang="en-US" dirty="0"/>
          </a:p>
        </p:txBody>
      </p:sp>
      <p:sp>
        <p:nvSpPr>
          <p:cNvPr id="3" name="Espace réservé du texte 2"/>
          <p:cNvSpPr>
            <a:spLocks noGrp="1"/>
          </p:cNvSpPr>
          <p:nvPr>
            <p:ph type="body" idx="13"/>
          </p:nvPr>
        </p:nvSpPr>
        <p:spPr/>
        <p:txBody>
          <a:bodyPr/>
          <a:lstStyle/>
          <a:p>
            <a:r>
              <a:rPr lang="fr-FR" dirty="0" smtClean="0"/>
              <a:t>Basic Electronics</a:t>
            </a:r>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7</a:t>
            </a:fld>
            <a:endParaRPr lang="fr-BE" dirty="0"/>
          </a:p>
        </p:txBody>
      </p:sp>
      <p:sp>
        <p:nvSpPr>
          <p:cNvPr id="6" name="Titre 5"/>
          <p:cNvSpPr>
            <a:spLocks noGrp="1"/>
          </p:cNvSpPr>
          <p:nvPr>
            <p:ph type="title"/>
          </p:nvPr>
        </p:nvSpPr>
        <p:spPr/>
        <p:txBody>
          <a:bodyPr/>
          <a:lstStyle/>
          <a:p>
            <a:endParaRPr lang="fr-FR"/>
          </a:p>
        </p:txBody>
      </p:sp>
      <p:sp>
        <p:nvSpPr>
          <p:cNvPr id="7" name="Rectangle 6"/>
          <p:cNvSpPr/>
          <p:nvPr/>
        </p:nvSpPr>
        <p:spPr>
          <a:xfrm>
            <a:off x="0" y="0"/>
            <a:ext cx="9146605" cy="5143500"/>
          </a:xfrm>
          <a:prstGeom prst="rect">
            <a:avLst/>
          </a:prstGeom>
          <a:solidFill>
            <a:srgbClr val="C0504D">
              <a:alpha val="20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ustDataLst>
      <p:tags r:id="rId1"/>
    </p:custDataLst>
    <p:extLst>
      <p:ext uri="{BB962C8B-B14F-4D97-AF65-F5344CB8AC3E}">
        <p14:creationId xmlns:p14="http://schemas.microsoft.com/office/powerpoint/2010/main" val="3009966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dirty="0" smtClean="0"/>
              <a:t>Signals contain information</a:t>
            </a:r>
          </a:p>
          <a:p>
            <a:r>
              <a:rPr lang="en-US" dirty="0" smtClean="0"/>
              <a:t>To extract information, processing is needed</a:t>
            </a:r>
          </a:p>
          <a:p>
            <a:r>
              <a:rPr lang="en-US" dirty="0" smtClean="0"/>
              <a:t>Convert signal into electric signal (voltage or current) : transducers (out of the scope)</a:t>
            </a:r>
          </a:p>
          <a:p>
            <a:r>
              <a:rPr lang="en-US" dirty="0" smtClean="0"/>
              <a:t>Signal source can be of 2 types (equivalent) : Thevenin is preferred when </a:t>
            </a:r>
            <a:r>
              <a:rPr lang="en-US" dirty="0" err="1" smtClean="0"/>
              <a:t>R</a:t>
            </a:r>
            <a:r>
              <a:rPr lang="en-US" baseline="-25000" dirty="0" err="1" smtClean="0"/>
              <a:t>s</a:t>
            </a:r>
            <a:r>
              <a:rPr lang="en-US" dirty="0" smtClean="0"/>
              <a:t> is low</a:t>
            </a:r>
          </a:p>
          <a:p>
            <a:endParaRPr lang="fr-FR" dirty="0"/>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8</a:t>
            </a:fld>
            <a:endParaRPr lang="fr-BE" dirty="0"/>
          </a:p>
        </p:txBody>
      </p:sp>
      <p:sp>
        <p:nvSpPr>
          <p:cNvPr id="6" name="Titre 5"/>
          <p:cNvSpPr>
            <a:spLocks noGrp="1"/>
          </p:cNvSpPr>
          <p:nvPr>
            <p:ph type="title"/>
          </p:nvPr>
        </p:nvSpPr>
        <p:spPr/>
        <p:txBody>
          <a:bodyPr/>
          <a:lstStyle/>
          <a:p>
            <a:r>
              <a:rPr lang="en-US" dirty="0" smtClean="0"/>
              <a:t>Signals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075806"/>
            <a:ext cx="3546444" cy="1457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3291830"/>
            <a:ext cx="2753846"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5615608" y="2707055"/>
            <a:ext cx="3528392" cy="584775"/>
          </a:xfrm>
          <a:prstGeom prst="rect">
            <a:avLst/>
          </a:prstGeom>
          <a:noFill/>
        </p:spPr>
        <p:txBody>
          <a:bodyPr wrap="square" rtlCol="0">
            <a:spAutoFit/>
          </a:bodyPr>
          <a:lstStyle/>
          <a:p>
            <a:r>
              <a:rPr lang="en-US" sz="1600" dirty="0" smtClean="0"/>
              <a:t>Information = change of magnitude as a function of time</a:t>
            </a:r>
            <a:endParaRPr lang="en-US" sz="1600" dirty="0"/>
          </a:p>
        </p:txBody>
      </p:sp>
    </p:spTree>
    <p:custDataLst>
      <p:tags r:id="rId1"/>
    </p:custDataLst>
    <p:extLst>
      <p:ext uri="{BB962C8B-B14F-4D97-AF65-F5344CB8AC3E}">
        <p14:creationId xmlns:p14="http://schemas.microsoft.com/office/powerpoint/2010/main" val="3513647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83568" y="987574"/>
            <a:ext cx="8208913" cy="3607049"/>
          </a:xfrm>
        </p:spPr>
        <p:txBody>
          <a:bodyPr/>
          <a:lstStyle/>
          <a:p>
            <a:r>
              <a:rPr lang="en-US" dirty="0" smtClean="0"/>
              <a:t>Source impedance?</a:t>
            </a:r>
          </a:p>
          <a:p>
            <a:pPr lvl="1"/>
            <a:r>
              <a:rPr lang="en-US" dirty="0" smtClean="0"/>
              <a:t>Not desirable</a:t>
            </a:r>
          </a:p>
          <a:p>
            <a:pPr lvl="1"/>
            <a:r>
              <a:rPr lang="en-US" dirty="0" smtClean="0"/>
              <a:t>Inevitable !</a:t>
            </a:r>
          </a:p>
          <a:p>
            <a:pPr lvl="1"/>
            <a:r>
              <a:rPr lang="en-US" dirty="0" smtClean="0"/>
              <a:t>Limits the ability of the source to deliver its « full strength signal » to a load</a:t>
            </a:r>
          </a:p>
          <a:p>
            <a:r>
              <a:rPr lang="en-US" dirty="0" smtClean="0"/>
              <a:t>For the Thevenin equivalent model, find the voltage appearing across a load R</a:t>
            </a:r>
            <a:r>
              <a:rPr lang="en-US" baseline="-25000" dirty="0" smtClean="0"/>
              <a:t>L</a:t>
            </a:r>
            <a:r>
              <a:rPr lang="en-US" dirty="0" smtClean="0"/>
              <a:t>. What is the condition </a:t>
            </a:r>
            <a:r>
              <a:rPr lang="en-US" dirty="0" err="1" smtClean="0"/>
              <a:t>R</a:t>
            </a:r>
            <a:r>
              <a:rPr lang="en-US" baseline="-25000" dirty="0" err="1" smtClean="0"/>
              <a:t>s</a:t>
            </a:r>
            <a:r>
              <a:rPr lang="en-US" dirty="0" smtClean="0"/>
              <a:t> must satisfy for this voltage to be the closest to V</a:t>
            </a:r>
            <a:r>
              <a:rPr lang="en-US" baseline="-25000" dirty="0" smtClean="0"/>
              <a:t>s</a:t>
            </a:r>
            <a:r>
              <a:rPr lang="en-US" dirty="0" smtClean="0"/>
              <a:t>? Same exercise for the Norton equivalent model.</a:t>
            </a:r>
          </a:p>
        </p:txBody>
      </p:sp>
      <p:sp>
        <p:nvSpPr>
          <p:cNvPr id="4" name="Espace réservé du pied de page 3"/>
          <p:cNvSpPr>
            <a:spLocks noGrp="1"/>
          </p:cNvSpPr>
          <p:nvPr>
            <p:ph type="ftr" sz="quarter" idx="15"/>
          </p:nvPr>
        </p:nvSpPr>
        <p:spPr/>
        <p:txBody>
          <a:bodyPr/>
          <a:lstStyle/>
          <a:p>
            <a:r>
              <a:rPr lang="fr-BE" smtClean="0"/>
              <a:t>Ensemble, ré-inventons le monde</a:t>
            </a:r>
            <a:endParaRPr lang="fr-BE" dirty="0"/>
          </a:p>
        </p:txBody>
      </p:sp>
      <p:sp>
        <p:nvSpPr>
          <p:cNvPr id="5" name="Espace réservé du numéro de diapositive 4"/>
          <p:cNvSpPr>
            <a:spLocks noGrp="1"/>
          </p:cNvSpPr>
          <p:nvPr>
            <p:ph type="sldNum" sz="quarter" idx="16"/>
          </p:nvPr>
        </p:nvSpPr>
        <p:spPr/>
        <p:txBody>
          <a:bodyPr/>
          <a:lstStyle/>
          <a:p>
            <a:fld id="{CF4668DC-857F-487D-BFFA-8C0CA5037977}" type="slidenum">
              <a:rPr lang="fr-BE" smtClean="0"/>
              <a:pPr/>
              <a:t>9</a:t>
            </a:fld>
            <a:endParaRPr lang="fr-BE" dirty="0"/>
          </a:p>
        </p:txBody>
      </p:sp>
      <p:sp>
        <p:nvSpPr>
          <p:cNvPr id="6" name="Titre 5"/>
          <p:cNvSpPr>
            <a:spLocks noGrp="1"/>
          </p:cNvSpPr>
          <p:nvPr>
            <p:ph type="title"/>
          </p:nvPr>
        </p:nvSpPr>
        <p:spPr/>
        <p:txBody>
          <a:bodyPr/>
          <a:lstStyle/>
          <a:p>
            <a:r>
              <a:rPr lang="en-US" dirty="0" smtClean="0"/>
              <a:t>Signals</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24589"/>
            <a:ext cx="3546444" cy="1457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487023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da39a3ee5e6b4bd3255bfef95601890afd879"/>
  <p:tag name="ARS_PPT_DBNAME" val="CCIA_intro_lesson[20170428145019534].mdb"/>
  <p:tag name="ARS_RESPONSE_PERSONNUM" val="100"/>
</p:tagLst>
</file>

<file path=ppt/tags/tag1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7.xml><?xml version="1.0" encoding="utf-8"?>
<p:tagLst xmlns:a="http://schemas.openxmlformats.org/drawingml/2006/main" xmlns:r="http://schemas.openxmlformats.org/officeDocument/2006/relationships" xmlns:p="http://schemas.openxmlformats.org/presentationml/2006/main">
  <p:tag name="ARS_SLIDETITLE_AUTOSET" val="0"/>
</p:tagLst>
</file>

<file path=ppt/tags/tag1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1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2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3.xml><?xml version="1.0" encoding="utf-8"?>
<p:tagLst xmlns:a="http://schemas.openxmlformats.org/drawingml/2006/main" xmlns:r="http://schemas.openxmlformats.org/officeDocument/2006/relationships" xmlns:p="http://schemas.openxmlformats.org/presentationml/2006/main">
  <p:tag name="ARS_SLIDETITLE_AUTOSET" val="0"/>
</p:tagLst>
</file>

<file path=ppt/tags/tag3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3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3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3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3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3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3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3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3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3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4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4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4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4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4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4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4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4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4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4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5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ags/tag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ARA_SHOWWINDOW" val="0"/>
  <p:tag name="ARS_CHARTPOINTWIDTH" val="0.5"/>
  <p:tag name="ARS_CHARTSHOWITEMTEXT" val="0"/>
</p:tagLst>
</file>

<file path=ppt/theme/theme1.xml><?xml version="1.0" encoding="utf-8"?>
<a:theme xmlns:a="http://schemas.openxmlformats.org/drawingml/2006/main" name="Modèle - ISEN Lill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sen">
      <a:majorFont>
        <a:latin typeface="Verdana"/>
        <a:ea typeface=""/>
        <a:cs typeface=""/>
      </a:majorFont>
      <a:minorFont>
        <a:latin typeface="Verdana"/>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3402</TotalTime>
  <Words>3749</Words>
  <Application>Microsoft Office PowerPoint</Application>
  <PresentationFormat>Affichage à l'écran (16:9)</PresentationFormat>
  <Paragraphs>450</Paragraphs>
  <Slides>56</Slides>
  <Notes>4</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56</vt:i4>
      </vt:variant>
    </vt:vector>
  </HeadingPairs>
  <TitlesOfParts>
    <vt:vector size="62" baseType="lpstr">
      <vt:lpstr>Arial</vt:lpstr>
      <vt:lpstr>Calibri</vt:lpstr>
      <vt:lpstr>Cambria Math</vt:lpstr>
      <vt:lpstr>Verdana</vt:lpstr>
      <vt:lpstr>Wingdings</vt:lpstr>
      <vt:lpstr>Modèle - ISEN Lille</vt:lpstr>
      <vt:lpstr>2018 Semester#1 Analog Circuits Design AFL axel.flament@YNCREA.fr</vt:lpstr>
      <vt:lpstr>Présentation PowerPoint</vt:lpstr>
      <vt:lpstr>What we will study</vt:lpstr>
      <vt:lpstr>For instance…</vt:lpstr>
      <vt:lpstr>Présentation PowerPoint</vt:lpstr>
      <vt:lpstr>Présentation PowerPoint</vt:lpstr>
      <vt:lpstr>Présentation PowerPoint</vt:lpstr>
      <vt:lpstr>Signals</vt:lpstr>
      <vt:lpstr>Signals</vt:lpstr>
      <vt:lpstr>Signals</vt:lpstr>
      <vt:lpstr>Présentation PowerPoint</vt:lpstr>
      <vt:lpstr>Frequency Spectrum of Signals</vt:lpstr>
      <vt:lpstr>Frequency Spectrum of Signals - Example</vt:lpstr>
      <vt:lpstr>Frequency Spectrum of Signals - Exercises</vt:lpstr>
      <vt:lpstr>Présentation PowerPoint</vt:lpstr>
      <vt:lpstr>Analog and digital Signals</vt:lpstr>
      <vt:lpstr>Analog and Digital Signals</vt:lpstr>
      <vt:lpstr>Présentation PowerPoint</vt:lpstr>
      <vt:lpstr>Some useful network theorems</vt:lpstr>
      <vt:lpstr>Some Useful Networks Theorems</vt:lpstr>
      <vt:lpstr>Some useful Network Theorems</vt:lpstr>
      <vt:lpstr>Some useful Network Theorems</vt:lpstr>
      <vt:lpstr>Some useful Network Theorems</vt:lpstr>
      <vt:lpstr>Some useful Network Theorems</vt:lpstr>
      <vt:lpstr>Exercices</vt:lpstr>
      <vt:lpstr>Présentation PowerPoint</vt:lpstr>
      <vt:lpstr>Amplifiers</vt:lpstr>
      <vt:lpstr>Amplifiers – Gain definitions</vt:lpstr>
      <vt:lpstr>Amplifiers</vt:lpstr>
      <vt:lpstr>Amplifiers - Example</vt:lpstr>
      <vt:lpstr>Amplifiers – saturation</vt:lpstr>
      <vt:lpstr>Amplifier – Nonlinearity and BIASING</vt:lpstr>
      <vt:lpstr>Amplifiers-ex</vt:lpstr>
      <vt:lpstr>Présentation PowerPoint</vt:lpstr>
      <vt:lpstr>Circuit models for Amplifiers</vt:lpstr>
      <vt:lpstr>Circuit models for Amplifiers</vt:lpstr>
      <vt:lpstr>Circuit models for amplifiers - EX</vt:lpstr>
      <vt:lpstr>Circuit models for amplifiers - Ex</vt:lpstr>
      <vt:lpstr>Circuit Models for Amplifiers - Ex</vt:lpstr>
      <vt:lpstr>Circuit Models for Amplifiers - Ex</vt:lpstr>
      <vt:lpstr>Présentation PowerPoint</vt:lpstr>
      <vt:lpstr>Frequency response of amplifiers</vt:lpstr>
      <vt:lpstr>Frequency response of amplifiers</vt:lpstr>
      <vt:lpstr>STC (Single-Time constant) Networks</vt:lpstr>
      <vt:lpstr>STC Networks</vt:lpstr>
      <vt:lpstr>STC - exercices</vt:lpstr>
      <vt:lpstr>STC Exercices</vt:lpstr>
      <vt:lpstr>STC Exercices</vt:lpstr>
      <vt:lpstr>STC Networks – step response</vt:lpstr>
      <vt:lpstr>STC Networks-step response</vt:lpstr>
      <vt:lpstr>STC Networks – Pulse response of LP</vt:lpstr>
      <vt:lpstr>STC Networks – Pulse response of HP</vt:lpstr>
      <vt:lpstr>STC Networks – pulse response</vt:lpstr>
      <vt:lpstr>Classification of amplifiers</vt:lpstr>
      <vt:lpstr>Classification of amplifiers</vt:lpstr>
      <vt:lpstr>Classification of amp - exercises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dc:creator>
  <cp:lastModifiedBy>Axel FLAMENT (ISEN)</cp:lastModifiedBy>
  <cp:revision>158</cp:revision>
  <cp:lastPrinted>2016-06-01T08:27:24Z</cp:lastPrinted>
  <dcterms:created xsi:type="dcterms:W3CDTF">2016-05-19T14:06:05Z</dcterms:created>
  <dcterms:modified xsi:type="dcterms:W3CDTF">2018-09-07T15:16:49Z</dcterms:modified>
</cp:coreProperties>
</file>