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3" r:id="rId3"/>
    <p:sldId id="286" r:id="rId4"/>
    <p:sldId id="285" r:id="rId5"/>
    <p:sldId id="287" r:id="rId6"/>
    <p:sldId id="288" r:id="rId7"/>
    <p:sldId id="289" r:id="rId8"/>
    <p:sldId id="290" r:id="rId9"/>
    <p:sldId id="303" r:id="rId10"/>
    <p:sldId id="291" r:id="rId11"/>
    <p:sldId id="292" r:id="rId12"/>
    <p:sldId id="293" r:id="rId13"/>
    <p:sldId id="294" r:id="rId14"/>
    <p:sldId id="304" r:id="rId15"/>
    <p:sldId id="295" r:id="rId16"/>
    <p:sldId id="296" r:id="rId17"/>
    <p:sldId id="297" r:id="rId18"/>
    <p:sldId id="305" r:id="rId19"/>
    <p:sldId id="298" r:id="rId20"/>
    <p:sldId id="299" r:id="rId21"/>
    <p:sldId id="300" r:id="rId22"/>
    <p:sldId id="301" r:id="rId23"/>
    <p:sldId id="306" r:id="rId24"/>
    <p:sldId id="302" r:id="rId25"/>
    <p:sldId id="307" r:id="rId26"/>
    <p:sldId id="308" r:id="rId27"/>
    <p:sldId id="309" r:id="rId28"/>
    <p:sldId id="310" r:id="rId29"/>
    <p:sldId id="321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</p:sldIdLst>
  <p:sldSz cx="9144000" cy="5143500" type="screen16x9"/>
  <p:notesSz cx="6797675" cy="9926638"/>
  <p:custDataLst>
    <p:tags r:id="rId40"/>
  </p:custDataLst>
  <p:defaultTextStyle>
    <a:defPPr>
      <a:defRPr lang="fr-FR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0504D"/>
    <a:srgbClr val="B72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660"/>
  </p:normalViewPr>
  <p:slideViewPr>
    <p:cSldViewPr>
      <p:cViewPr varScale="1">
        <p:scale>
          <a:sx n="104" d="100"/>
          <a:sy n="104" d="100"/>
        </p:scale>
        <p:origin x="86" y="206"/>
      </p:cViewPr>
      <p:guideLst>
        <p:guide orient="horz" pos="327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0740A-90A6-4E9E-8D68-FA177506409C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0CEBB-F757-4409-93C4-C040848F0C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4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CEBB-F757-4409-93C4-C040848F0C6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47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CEBB-F757-4409-93C4-C040848F0C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CEBB-F757-4409-93C4-C040848F0C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6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CEBB-F757-4409-93C4-C040848F0C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CEBB-F757-4409-93C4-C040848F0C6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CEBB-F757-4409-93C4-C040848F0C6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5" y="2033482"/>
            <a:ext cx="2909418" cy="66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:\Isen\Charte graphique\Réalisation\01-Conseils\3 - Livrables\PowerPoint\PowerPoint exe\vierge\illu fond roug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36" y="4764"/>
            <a:ext cx="4932000" cy="18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2604" y="0"/>
            <a:ext cx="9144000" cy="1815666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2787776"/>
            <a:ext cx="9144000" cy="2357977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635897" y="3197426"/>
            <a:ext cx="5503088" cy="1102519"/>
          </a:xfrm>
        </p:spPr>
        <p:txBody>
          <a:bodyPr>
            <a:noAutofit/>
          </a:bodyPr>
          <a:lstStyle>
            <a:lvl1pPr algn="l">
              <a:defRPr sz="47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principal</a:t>
            </a:r>
            <a:endParaRPr lang="fr-BE" dirty="0"/>
          </a:p>
        </p:txBody>
      </p:sp>
      <p:pic>
        <p:nvPicPr>
          <p:cNvPr id="1033" name="Picture 9" descr="V:\Isen\Charte graphique\Réalisation\01-Conseils\3 - Livrables\PowerPoint\PowerPoint exe\vierge\illu fond rouge - Vincen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47" y="89019"/>
            <a:ext cx="4903723" cy="17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18D-1377-41DF-8C55-279B02CDF6FF}" type="datetime2">
              <a:rPr lang="fr-FR" smtClean="0"/>
              <a:t>mardi 4 septembre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19114"/>
            <a:ext cx="2057400" cy="407551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19114"/>
            <a:ext cx="6019800" cy="407551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5E5-3378-4B6E-9DB3-4D2CDAF965A4}" type="datetime2">
              <a:rPr lang="fr-FR" smtClean="0"/>
              <a:t>mardi 4 septembre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1" y="1599643"/>
            <a:ext cx="7920880" cy="2994980"/>
          </a:xfrm>
        </p:spPr>
        <p:txBody>
          <a:bodyPr/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A20392-2BF0-4B87-B33E-050DCC2EB8AD}" type="datetime2">
              <a:rPr lang="fr-FR" smtClean="0"/>
              <a:t>mardi 4 septembre 2018</a:t>
            </a:fld>
            <a:endParaRPr lang="fr-BE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:\Isen\Charte graphique\Réalisation\01-Conseils\3 - Livrables\PowerPoint\PowerPoint exe\vierge\illu - Vincen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40" y="87474"/>
            <a:ext cx="4941499" cy="188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93101" y="1963399"/>
            <a:ext cx="7850901" cy="672089"/>
          </a:xfrm>
        </p:spPr>
        <p:txBody>
          <a:bodyPr anchor="b">
            <a:noAutofit/>
          </a:bodyPr>
          <a:lstStyle>
            <a:lvl1pPr algn="l">
              <a:defRPr sz="4800" b="1" cap="all">
                <a:solidFill>
                  <a:srgbClr val="B7232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7732" y="2634742"/>
            <a:ext cx="7846268" cy="58508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9054-5BD3-4F02-B7C2-ED73480FB567}" type="datetime2">
              <a:rPr lang="fr-FR" smtClean="0"/>
              <a:t>mardi 4 septembre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-12129" y="1963397"/>
            <a:ext cx="9144000" cy="0"/>
          </a:xfrm>
          <a:prstGeom prst="line">
            <a:avLst/>
          </a:prstGeom>
          <a:ln w="28575">
            <a:solidFill>
              <a:srgbClr val="B7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2604" y="3219822"/>
            <a:ext cx="9144000" cy="0"/>
          </a:xfrm>
          <a:prstGeom prst="line">
            <a:avLst/>
          </a:prstGeom>
          <a:ln w="28575">
            <a:solidFill>
              <a:srgbClr val="B7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550" y="529811"/>
            <a:ext cx="7920930" cy="486054"/>
          </a:xfrm>
        </p:spPr>
        <p:txBody>
          <a:bodyPr anchor="b">
            <a:normAutofit/>
          </a:bodyPr>
          <a:lstStyle>
            <a:lvl1pPr algn="l">
              <a:defRPr sz="1600" b="1" cap="all" baseline="0">
                <a:solidFill>
                  <a:srgbClr val="B7232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74973" y="1599642"/>
            <a:ext cx="3888000" cy="31323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04480" y="1599642"/>
            <a:ext cx="3888000" cy="31323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5CE-7621-456B-9BCC-E1AA59081B17}" type="datetime2">
              <a:rPr lang="fr-FR" smtClean="0"/>
              <a:t>mardi 4 septembre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550" y="531491"/>
            <a:ext cx="7920000" cy="4887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2032" y="1605595"/>
            <a:ext cx="38880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59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72032" y="2085417"/>
            <a:ext cx="3888000" cy="264657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994955" y="1605595"/>
            <a:ext cx="38880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59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994955" y="2085417"/>
            <a:ext cx="3888000" cy="264657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FBF9-5149-4F4F-BA8A-6B2983DB8818}" type="datetime2">
              <a:rPr lang="fr-FR" smtClean="0"/>
              <a:t>mardi 4 septembre 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814-0747-446D-B9FA-1BA2886ACFB4}" type="datetime2">
              <a:rPr lang="fr-FR" smtClean="0"/>
              <a:t>mardi 4 septembre 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1E2-7728-41C3-AD77-ADA9E491AC4F}" type="datetime2">
              <a:rPr lang="fr-FR" smtClean="0"/>
              <a:t>mardi 4 septembre 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519522"/>
            <a:ext cx="3008313" cy="8715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519114"/>
            <a:ext cx="5111750" cy="407551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7625"/>
            <a:ext cx="3008313" cy="3156998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1" indent="0">
              <a:buNone/>
              <a:defRPr sz="900"/>
            </a:lvl7pPr>
            <a:lvl8pPr marL="3199759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76EE-3CCE-4D49-AB3C-D4C8944A1367}" type="datetime2">
              <a:rPr lang="fr-FR" smtClean="0"/>
              <a:t>mardi 4 septembre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519114"/>
            <a:ext cx="5486400" cy="3026569"/>
          </a:xfrm>
        </p:spPr>
        <p:txBody>
          <a:bodyPr/>
          <a:lstStyle>
            <a:lvl1pPr marL="0" indent="0">
              <a:buNone/>
              <a:defRPr sz="3200"/>
            </a:lvl1pPr>
            <a:lvl2pPr marL="457109" indent="0">
              <a:buNone/>
              <a:defRPr sz="2800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2" indent="0">
              <a:buNone/>
              <a:defRPr sz="2000"/>
            </a:lvl6pPr>
            <a:lvl7pPr marL="2742651" indent="0">
              <a:buNone/>
              <a:defRPr sz="2000"/>
            </a:lvl7pPr>
            <a:lvl8pPr marL="3199759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1" indent="0">
              <a:buNone/>
              <a:defRPr sz="900"/>
            </a:lvl7pPr>
            <a:lvl8pPr marL="3199759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7D3-EC8C-4C35-B7B4-D0514AF03B95}" type="datetime2">
              <a:rPr lang="fr-FR" smtClean="0"/>
              <a:t>mardi 4 septembre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70" y="178280"/>
            <a:ext cx="1315194" cy="3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2" y="4766281"/>
            <a:ext cx="9144000" cy="218312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pic>
        <p:nvPicPr>
          <p:cNvPr id="1026" name="Picture 2" descr="V:\Isen\Charte graphique\Réalisation\01-Conseils\3 - Livrables\PowerPoint\Capture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70" y="4778783"/>
            <a:ext cx="1243186" cy="16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1550" y="524348"/>
            <a:ext cx="7920000" cy="488700"/>
          </a:xfrm>
          <a:prstGeom prst="rect">
            <a:avLst/>
          </a:prstGeom>
        </p:spPr>
        <p:txBody>
          <a:bodyPr vert="horz" lIns="91421" tIns="45711" rIns="91421" bIns="45711" rtlCol="0" anchor="b">
            <a:normAutofit/>
          </a:bodyPr>
          <a:lstStyle/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550" y="1707655"/>
            <a:ext cx="7848922" cy="2886968"/>
          </a:xfrm>
          <a:prstGeom prst="rect">
            <a:avLst/>
          </a:prstGeom>
        </p:spPr>
        <p:txBody>
          <a:bodyPr vert="horz" lIns="91421" tIns="45711" rIns="91421" bIns="45711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38692" y="4737129"/>
            <a:ext cx="2133600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D542A453-0F4D-4DBB-B4F2-A643202F7FAF}" type="datetime2">
              <a:rPr lang="fr-FR" smtClean="0"/>
              <a:t>mardi 4 septembre 2018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36097" y="4737129"/>
            <a:ext cx="3710508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fr-BE" dirty="0" smtClean="0"/>
              <a:t>Ensemble, </a:t>
            </a:r>
            <a:r>
              <a:rPr lang="fr-BE" dirty="0" err="1" smtClean="0"/>
              <a:t>ré-inventons</a:t>
            </a:r>
            <a:r>
              <a:rPr lang="fr-BE" dirty="0" smtClean="0"/>
              <a:t> le monde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765376" y="4739607"/>
            <a:ext cx="1663100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772292" y="4802785"/>
            <a:ext cx="0" cy="1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217" rtl="0" eaLnBrk="1" latinLnBrk="0" hangingPunct="1">
        <a:spcBef>
          <a:spcPct val="0"/>
        </a:spcBef>
        <a:buNone/>
        <a:defRPr sz="1600" b="1" kern="1200" cap="all" baseline="0">
          <a:solidFill>
            <a:srgbClr val="B7232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B72321"/>
          </a:solidFill>
          <a:latin typeface="+mn-lt"/>
          <a:ea typeface="+mn-ea"/>
          <a:cs typeface="+mn-cs"/>
        </a:defRPr>
      </a:lvl1pPr>
      <a:lvl2pPr marL="742801" indent="-285692" algn="l" defTabSz="91421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B7232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B7232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rgbClr val="B72321"/>
          </a:solidFill>
          <a:latin typeface="+mn-lt"/>
          <a:ea typeface="+mn-ea"/>
          <a:cs typeface="+mn-cs"/>
        </a:defRPr>
      </a:lvl4pPr>
      <a:lvl5pPr marL="2056988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B7232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5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2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800" dirty="0" smtClean="0"/>
              <a:t>2018 </a:t>
            </a:r>
            <a:r>
              <a:rPr lang="en-US" sz="1800" dirty="0" smtClean="0"/>
              <a:t>Semester#1</a:t>
            </a:r>
            <a:br>
              <a:rPr lang="en-US" sz="1800" dirty="0" smtClean="0"/>
            </a:br>
            <a:r>
              <a:rPr lang="en-US" sz="1800" dirty="0" smtClean="0"/>
              <a:t>Analog Circuits Design</a:t>
            </a:r>
            <a:br>
              <a:rPr lang="en-US" sz="1800" dirty="0" smtClean="0"/>
            </a:br>
            <a:r>
              <a:rPr lang="en-US" sz="1800" dirty="0" smtClean="0"/>
              <a:t>AFL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axel.flament@YNCREA.fr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6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43608" y="987574"/>
            <a:ext cx="7920880" cy="3607049"/>
          </a:xfrm>
        </p:spPr>
        <p:txBody>
          <a:bodyPr/>
          <a:lstStyle/>
          <a:p>
            <a:r>
              <a:rPr lang="fr-FR" dirty="0" smtClean="0"/>
              <a:t>V</a:t>
            </a:r>
            <a:r>
              <a:rPr lang="fr-FR" baseline="-25000" dirty="0" smtClean="0"/>
              <a:t>BE</a:t>
            </a:r>
            <a:r>
              <a:rPr lang="fr-FR" dirty="0" smtClean="0"/>
              <a:t> </a:t>
            </a:r>
            <a:r>
              <a:rPr lang="fr-FR" baseline="-25000" dirty="0" smtClean="0"/>
              <a:t>NPN</a:t>
            </a:r>
            <a:r>
              <a:rPr lang="fr-FR" dirty="0" smtClean="0"/>
              <a:t> = 0,7V</a:t>
            </a:r>
          </a:p>
          <a:p>
            <a:r>
              <a:rPr lang="fr-FR" dirty="0" smtClean="0"/>
              <a:t>V</a:t>
            </a:r>
            <a:r>
              <a:rPr lang="fr-FR" baseline="-25000" dirty="0" smtClean="0"/>
              <a:t>BE</a:t>
            </a:r>
            <a:r>
              <a:rPr lang="fr-FR" dirty="0" smtClean="0"/>
              <a:t> </a:t>
            </a:r>
            <a:r>
              <a:rPr lang="fr-FR" baseline="-25000" dirty="0" smtClean="0"/>
              <a:t>PNP</a:t>
            </a:r>
            <a:r>
              <a:rPr lang="fr-FR" dirty="0" smtClean="0"/>
              <a:t> = -0,7V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en-US" dirty="0" smtClean="0"/>
              <a:t>Currents are positive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&amp; PNP Transistors – representation and conventions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040" y="987574"/>
            <a:ext cx="3060796" cy="150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300" y="2724149"/>
            <a:ext cx="3332212" cy="184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BJT I-V relationships in active mode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23" y="1059582"/>
            <a:ext cx="4679404" cy="336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95736" y="1059582"/>
            <a:ext cx="1728192" cy="416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95736" y="3219822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171420" y="3827064"/>
            <a:ext cx="4488811" cy="472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851920" y="3219822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056257"/>
            <a:ext cx="4896543" cy="3607049"/>
          </a:xfrm>
        </p:spPr>
        <p:txBody>
          <a:bodyPr/>
          <a:lstStyle/>
          <a:p>
            <a:r>
              <a:rPr lang="fr-FR" dirty="0" smtClean="0"/>
              <a:t>This transistor has </a:t>
            </a:r>
            <a:r>
              <a:rPr lang="el-GR" dirty="0" smtClean="0"/>
              <a:t>β</a:t>
            </a:r>
            <a:r>
              <a:rPr lang="fr-FR" dirty="0" smtClean="0"/>
              <a:t>=100 and V</a:t>
            </a:r>
            <a:r>
              <a:rPr lang="fr-FR" baseline="-25000" dirty="0" smtClean="0"/>
              <a:t>BE</a:t>
            </a:r>
            <a:r>
              <a:rPr lang="fr-FR" dirty="0" smtClean="0"/>
              <a:t> = 0,7V@I</a:t>
            </a:r>
            <a:r>
              <a:rPr lang="fr-FR" baseline="-25000" dirty="0" smtClean="0"/>
              <a:t>C</a:t>
            </a:r>
            <a:r>
              <a:rPr lang="fr-FR" dirty="0" smtClean="0"/>
              <a:t>=1mA</a:t>
            </a:r>
          </a:p>
          <a:p>
            <a:r>
              <a:rPr lang="en-US" dirty="0" smtClean="0"/>
              <a:t>Design the circuit (i.e. find the values of resistances) so that a current of 2mA flows through the collector and a voltage of +5V appears at the collector. Verify that the transistor is in the active mode. </a:t>
            </a:r>
          </a:p>
          <a:p>
            <a:r>
              <a:rPr lang="en-US" dirty="0" smtClean="0"/>
              <a:t>Repeat the exercise with power supplies of ±1,5V, </a:t>
            </a:r>
            <a:r>
              <a:rPr lang="fr-FR" dirty="0" smtClean="0"/>
              <a:t>V</a:t>
            </a:r>
            <a:r>
              <a:rPr lang="fr-FR" baseline="-25000" dirty="0" smtClean="0"/>
              <a:t>BE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0,8V@I</a:t>
            </a:r>
            <a:r>
              <a:rPr lang="fr-FR" baseline="-25000" dirty="0" smtClean="0"/>
              <a:t>C</a:t>
            </a:r>
            <a:r>
              <a:rPr lang="fr-FR" dirty="0" smtClean="0"/>
              <a:t>=1mA. (I</a:t>
            </a:r>
            <a:r>
              <a:rPr lang="fr-FR" baseline="-25000" dirty="0" smtClean="0"/>
              <a:t>C</a:t>
            </a:r>
            <a:r>
              <a:rPr lang="fr-FR" dirty="0" smtClean="0"/>
              <a:t> = 2mA and V</a:t>
            </a:r>
            <a:r>
              <a:rPr lang="fr-FR" baseline="-25000" dirty="0" smtClean="0"/>
              <a:t>C</a:t>
            </a:r>
            <a:r>
              <a:rPr lang="fr-FR" dirty="0" smtClean="0"/>
              <a:t> = 0,5V)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87574"/>
            <a:ext cx="1368152" cy="31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/>
          <a:lstStyle/>
          <a:p>
            <a:r>
              <a:rPr lang="en-US" dirty="0" smtClean="0"/>
              <a:t>In this circuit, measurement indicates V</a:t>
            </a:r>
            <a:r>
              <a:rPr lang="en-US" baseline="-25000" dirty="0" smtClean="0"/>
              <a:t>B</a:t>
            </a:r>
            <a:r>
              <a:rPr lang="en-US" dirty="0" smtClean="0"/>
              <a:t> to be 1V and V</a:t>
            </a:r>
            <a:r>
              <a:rPr lang="en-US" baseline="-25000" dirty="0" smtClean="0"/>
              <a:t>E</a:t>
            </a:r>
            <a:r>
              <a:rPr lang="en-US" dirty="0" smtClean="0"/>
              <a:t> to be 1,7V. What are </a:t>
            </a:r>
            <a:r>
              <a:rPr lang="el-GR" dirty="0" smtClean="0"/>
              <a:t>β</a:t>
            </a:r>
            <a:r>
              <a:rPr lang="fr-FR" dirty="0" smtClean="0"/>
              <a:t> and </a:t>
            </a:r>
            <a:r>
              <a:rPr lang="el-GR" dirty="0" smtClean="0"/>
              <a:t>α</a:t>
            </a:r>
            <a:r>
              <a:rPr lang="fr-FR" dirty="0" smtClean="0"/>
              <a:t> </a:t>
            </a:r>
            <a:r>
              <a:rPr lang="en-US" dirty="0" smtClean="0"/>
              <a:t>for this transistor? What is the voltage V</a:t>
            </a:r>
            <a:r>
              <a:rPr lang="en-US" baseline="-25000" dirty="0" smtClean="0"/>
              <a:t>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779662"/>
            <a:ext cx="1602039" cy="26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structure and modes of operation</a:t>
            </a:r>
          </a:p>
          <a:p>
            <a:r>
              <a:rPr lang="en-US" dirty="0" smtClean="0"/>
              <a:t>Operation of the NPN in Active Mode</a:t>
            </a:r>
          </a:p>
          <a:p>
            <a:r>
              <a:rPr lang="en-US" dirty="0" smtClean="0"/>
              <a:t>PNP Transistor, circuit symbols</a:t>
            </a:r>
          </a:p>
          <a:p>
            <a:r>
              <a:rPr lang="en-US" b="1" dirty="0" smtClean="0"/>
              <a:t>Graphical representation of Transistor characteristics</a:t>
            </a:r>
          </a:p>
          <a:p>
            <a:r>
              <a:rPr lang="en-US" dirty="0" smtClean="0"/>
              <a:t>Analysis of transistor circuits at DC</a:t>
            </a:r>
          </a:p>
          <a:p>
            <a:r>
              <a:rPr lang="en-US" dirty="0"/>
              <a:t>The BJT as an amplifier</a:t>
            </a:r>
          </a:p>
          <a:p>
            <a:r>
              <a:rPr lang="en-US" dirty="0"/>
              <a:t>Small-signal equivalent model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Bipolar Junction Transistor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4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275606"/>
            <a:ext cx="2987040" cy="242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representation of Transistor </a:t>
            </a:r>
            <a:r>
              <a:rPr lang="en-US" dirty="0" smtClean="0"/>
              <a:t>characteristics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419872" y="199568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 = I</a:t>
            </a:r>
            <a:r>
              <a:rPr lang="en-US" baseline="-25000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 exp(V</a:t>
            </a:r>
            <a:r>
              <a:rPr lang="en-US" baseline="-25000" dirty="0" smtClean="0">
                <a:solidFill>
                  <a:srgbClr val="C00000"/>
                </a:solidFill>
              </a:rPr>
              <a:t>BE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Identical to the diode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-v relationship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 constant current, V</a:t>
            </a:r>
            <a:r>
              <a:rPr lang="en-US" baseline="-25000" dirty="0" smtClean="0">
                <a:solidFill>
                  <a:srgbClr val="C00000"/>
                </a:solidFill>
              </a:rPr>
              <a:t>BE</a:t>
            </a:r>
            <a:r>
              <a:rPr lang="en-US" dirty="0" smtClean="0">
                <a:solidFill>
                  <a:srgbClr val="C00000"/>
                </a:solidFill>
              </a:rPr>
              <a:t> changes by -2mV/°C</a:t>
            </a:r>
            <a:endParaRPr 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84" y="1735633"/>
            <a:ext cx="5441816" cy="300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1131590"/>
            <a:ext cx="4716016" cy="30309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A</a:t>
            </a:r>
            <a:r>
              <a:rPr lang="en-US" dirty="0" smtClean="0"/>
              <a:t> is the Early voltage (typ. 50 to 100V)</a:t>
            </a:r>
          </a:p>
          <a:p>
            <a:r>
              <a:rPr lang="fr-FR" b="1" dirty="0" smtClean="0"/>
              <a:t>I</a:t>
            </a:r>
            <a:r>
              <a:rPr lang="fr-FR" b="1" baseline="-25000" dirty="0" smtClean="0"/>
              <a:t>C</a:t>
            </a:r>
            <a:r>
              <a:rPr lang="fr-FR" b="1" dirty="0" smtClean="0"/>
              <a:t> </a:t>
            </a:r>
            <a:r>
              <a:rPr lang="fr-FR" b="1" dirty="0"/>
              <a:t>= </a:t>
            </a:r>
            <a:r>
              <a:rPr lang="fr-FR" b="1" dirty="0" smtClean="0"/>
              <a:t>[I</a:t>
            </a:r>
            <a:r>
              <a:rPr lang="fr-FR" b="1" baseline="-25000" dirty="0" smtClean="0"/>
              <a:t>S</a:t>
            </a:r>
            <a:r>
              <a:rPr lang="fr-FR" b="1" dirty="0" smtClean="0"/>
              <a:t> </a:t>
            </a:r>
            <a:r>
              <a:rPr lang="fr-FR" b="1" dirty="0" err="1"/>
              <a:t>exp</a:t>
            </a:r>
            <a:r>
              <a:rPr lang="fr-FR" b="1" dirty="0"/>
              <a:t>(V</a:t>
            </a:r>
            <a:r>
              <a:rPr lang="fr-FR" b="1" baseline="-25000" dirty="0"/>
              <a:t>BE</a:t>
            </a:r>
            <a:r>
              <a:rPr lang="fr-FR" b="1" dirty="0"/>
              <a:t>/</a:t>
            </a:r>
            <a:r>
              <a:rPr lang="fr-FR" b="1" dirty="0" err="1"/>
              <a:t>V</a:t>
            </a:r>
            <a:r>
              <a:rPr lang="fr-FR" b="1" baseline="-25000" dirty="0" err="1"/>
              <a:t>t</a:t>
            </a:r>
            <a:r>
              <a:rPr lang="fr-FR" b="1" dirty="0" smtClean="0"/>
              <a:t>)](1+V</a:t>
            </a:r>
            <a:r>
              <a:rPr lang="fr-FR" b="1" baseline="-25000" dirty="0" smtClean="0"/>
              <a:t>CE</a:t>
            </a:r>
            <a:r>
              <a:rPr lang="fr-FR" b="1" dirty="0" smtClean="0"/>
              <a:t>/V</a:t>
            </a:r>
            <a:r>
              <a:rPr lang="fr-FR" b="1" baseline="-25000" dirty="0" smtClean="0"/>
              <a:t>A</a:t>
            </a:r>
            <a:r>
              <a:rPr lang="fr-FR" b="1" dirty="0" smtClean="0"/>
              <a:t>)</a:t>
            </a:r>
          </a:p>
          <a:p>
            <a:r>
              <a:rPr lang="fr-FR" b="1" dirty="0" smtClean="0"/>
              <a:t>r</a:t>
            </a:r>
            <a:r>
              <a:rPr lang="fr-FR" b="1" baseline="-25000" dirty="0" smtClean="0"/>
              <a:t>0</a:t>
            </a:r>
            <a:r>
              <a:rPr lang="fr-FR" b="1" dirty="0" smtClean="0"/>
              <a:t> = (</a:t>
            </a:r>
            <a:r>
              <a:rPr lang="el-GR" b="1" dirty="0" smtClean="0"/>
              <a:t>δ</a:t>
            </a:r>
            <a:r>
              <a:rPr lang="fr-FR" b="1" dirty="0" smtClean="0"/>
              <a:t>I</a:t>
            </a:r>
            <a:r>
              <a:rPr lang="fr-FR" b="1" baseline="-25000" dirty="0" smtClean="0"/>
              <a:t>C</a:t>
            </a:r>
            <a:r>
              <a:rPr lang="fr-FR" b="1" dirty="0" smtClean="0"/>
              <a:t>/</a:t>
            </a:r>
            <a:r>
              <a:rPr lang="el-GR" b="1" dirty="0"/>
              <a:t> </a:t>
            </a:r>
            <a:r>
              <a:rPr lang="el-GR" b="1" dirty="0" smtClean="0"/>
              <a:t>δ</a:t>
            </a:r>
            <a:r>
              <a:rPr lang="fr-FR" b="1" dirty="0" smtClean="0"/>
              <a:t>V</a:t>
            </a:r>
            <a:r>
              <a:rPr lang="fr-FR" b="1" baseline="-25000" dirty="0" smtClean="0"/>
              <a:t>CE</a:t>
            </a:r>
            <a:r>
              <a:rPr lang="fr-FR" b="1" dirty="0" smtClean="0"/>
              <a:t>)</a:t>
            </a:r>
            <a:r>
              <a:rPr lang="fr-FR" b="1" baseline="30000" dirty="0" smtClean="0"/>
              <a:t>-1</a:t>
            </a:r>
            <a:r>
              <a:rPr lang="fr-FR" sz="1200" b="1" dirty="0" smtClean="0"/>
              <a:t>@V</a:t>
            </a:r>
            <a:r>
              <a:rPr lang="fr-FR" sz="1200" b="1" baseline="-25000" dirty="0" smtClean="0"/>
              <a:t>BE</a:t>
            </a:r>
            <a:r>
              <a:rPr lang="fr-FR" sz="1200" b="1" dirty="0" smtClean="0"/>
              <a:t>=</a:t>
            </a:r>
            <a:r>
              <a:rPr lang="fr-FR" sz="1200" b="1" dirty="0" err="1" smtClean="0"/>
              <a:t>cst</a:t>
            </a:r>
            <a:endParaRPr lang="fr-FR" sz="1200" b="1" dirty="0"/>
          </a:p>
          <a:p>
            <a:r>
              <a:rPr lang="en-US" dirty="0" smtClean="0"/>
              <a:t>Solving it into the I</a:t>
            </a:r>
            <a:r>
              <a:rPr lang="en-US" baseline="-25000" dirty="0" smtClean="0"/>
              <a:t>C</a:t>
            </a:r>
            <a:r>
              <a:rPr lang="en-US" dirty="0" smtClean="0"/>
              <a:t> equation, </a:t>
            </a:r>
          </a:p>
          <a:p>
            <a:pPr marL="0" indent="0">
              <a:buNone/>
            </a:pPr>
            <a:r>
              <a:rPr lang="en-US" dirty="0" smtClean="0"/>
              <a:t>    we find that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=(V</a:t>
            </a:r>
            <a:r>
              <a:rPr lang="en-US" baseline="-25000" dirty="0" smtClean="0"/>
              <a:t>A</a:t>
            </a:r>
            <a:r>
              <a:rPr lang="en-US" dirty="0" smtClean="0"/>
              <a:t>+V</a:t>
            </a:r>
            <a:r>
              <a:rPr lang="en-US" baseline="-25000" dirty="0" smtClean="0"/>
              <a:t>CE</a:t>
            </a:r>
            <a:r>
              <a:rPr lang="en-US" dirty="0" smtClean="0"/>
              <a:t>)/I</a:t>
            </a:r>
            <a:r>
              <a:rPr lang="en-US" baseline="-25000" dirty="0" smtClean="0"/>
              <a:t>C </a:t>
            </a:r>
            <a:r>
              <a:rPr lang="en-US" dirty="0"/>
              <a:t>=</a:t>
            </a:r>
            <a:r>
              <a:rPr lang="en-US" dirty="0" smtClean="0"/>
              <a:t> V</a:t>
            </a:r>
            <a:r>
              <a:rPr lang="en-US" baseline="-25000" dirty="0" smtClean="0"/>
              <a:t>A</a:t>
            </a:r>
            <a:r>
              <a:rPr lang="en-US" dirty="0" smtClean="0"/>
              <a:t>/I</a:t>
            </a:r>
            <a:r>
              <a:rPr lang="en-US" baseline="-25000" dirty="0" smtClean="0"/>
              <a:t>C’ (current</a:t>
            </a:r>
            <a:r>
              <a:rPr lang="en-US" dirty="0" smtClean="0"/>
              <a:t> 	</a:t>
            </a:r>
            <a:r>
              <a:rPr lang="en-US" baseline="-25000" dirty="0" smtClean="0"/>
              <a:t>without </a:t>
            </a:r>
            <a:r>
              <a:rPr lang="en-US" baseline="-25000" dirty="0"/>
              <a:t>Early Effect)</a:t>
            </a: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(r</a:t>
            </a:r>
            <a:r>
              <a:rPr lang="en-US" baseline="-25000" dirty="0" smtClean="0"/>
              <a:t>0</a:t>
            </a:r>
            <a:r>
              <a:rPr lang="en-US" dirty="0" smtClean="0"/>
              <a:t> is the output resistance looking </a:t>
            </a:r>
          </a:p>
          <a:p>
            <a:pPr marL="0" indent="0">
              <a:buNone/>
            </a:pPr>
            <a:r>
              <a:rPr lang="en-US" dirty="0" smtClean="0"/>
              <a:t>into the collector)</a:t>
            </a:r>
            <a:endParaRPr lang="en-US" baseline="-25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of </a:t>
            </a:r>
            <a:r>
              <a:rPr lang="en-US" dirty="0" err="1" smtClean="0"/>
              <a:t>Ic</a:t>
            </a:r>
            <a:r>
              <a:rPr lang="en-US" dirty="0" smtClean="0"/>
              <a:t> on </a:t>
            </a:r>
            <a:r>
              <a:rPr lang="en-US" dirty="0" err="1" smtClean="0"/>
              <a:t>Vc</a:t>
            </a:r>
            <a:r>
              <a:rPr lang="en-US" dirty="0" smtClean="0"/>
              <a:t> – Early Effect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987574"/>
            <a:ext cx="9144000" cy="3607049"/>
          </a:xfrm>
        </p:spPr>
        <p:txBody>
          <a:bodyPr/>
          <a:lstStyle/>
          <a:p>
            <a:r>
              <a:rPr lang="en-US" dirty="0" smtClean="0"/>
              <a:t>Find the output resistance of a BJT for which V</a:t>
            </a:r>
            <a:r>
              <a:rPr lang="en-US" baseline="-25000" dirty="0" smtClean="0"/>
              <a:t>A</a:t>
            </a:r>
            <a:r>
              <a:rPr lang="en-US" dirty="0" smtClean="0"/>
              <a:t>=100V at I</a:t>
            </a:r>
            <a:r>
              <a:rPr lang="en-US" baseline="-25000" dirty="0" smtClean="0"/>
              <a:t>C</a:t>
            </a:r>
            <a:r>
              <a:rPr lang="en-US" dirty="0" smtClean="0"/>
              <a:t> = 0,1mA, 1mA, 10mA</a:t>
            </a:r>
          </a:p>
          <a:p>
            <a:r>
              <a:rPr lang="en-US" dirty="0" smtClean="0"/>
              <a:t>Consider a BJT for which V</a:t>
            </a:r>
            <a:r>
              <a:rPr lang="en-US" baseline="-25000" dirty="0" smtClean="0"/>
              <a:t>A</a:t>
            </a:r>
            <a:r>
              <a:rPr lang="en-US" dirty="0" smtClean="0"/>
              <a:t>=100V. At V</a:t>
            </a:r>
            <a:r>
              <a:rPr lang="en-US" baseline="-25000" dirty="0" smtClean="0"/>
              <a:t>CE</a:t>
            </a:r>
            <a:r>
              <a:rPr lang="en-US" dirty="0" smtClean="0"/>
              <a:t>=1V, V</a:t>
            </a:r>
            <a:r>
              <a:rPr lang="en-US" baseline="-25000" dirty="0" smtClean="0"/>
              <a:t>BE</a:t>
            </a:r>
            <a:r>
              <a:rPr lang="en-US" dirty="0" smtClean="0"/>
              <a:t> is adjusted to yield a collector current of 1mA. V</a:t>
            </a:r>
            <a:r>
              <a:rPr lang="en-US" baseline="-25000" dirty="0" smtClean="0"/>
              <a:t>CE</a:t>
            </a:r>
            <a:r>
              <a:rPr lang="en-US" dirty="0" smtClean="0"/>
              <a:t> is then raised to 11V (and the same V</a:t>
            </a:r>
            <a:r>
              <a:rPr lang="en-US" baseline="-25000" dirty="0" smtClean="0"/>
              <a:t>BE</a:t>
            </a:r>
            <a:r>
              <a:rPr lang="en-US" dirty="0" smtClean="0"/>
              <a:t> is maintained). What is the new value of I</a:t>
            </a:r>
            <a:r>
              <a:rPr lang="en-US" baseline="-25000" dirty="0" smtClean="0"/>
              <a:t>C</a:t>
            </a:r>
            <a:r>
              <a:rPr lang="en-US" dirty="0" smtClean="0"/>
              <a:t>?</a:t>
            </a:r>
          </a:p>
          <a:p>
            <a:r>
              <a:rPr lang="en-US" dirty="0" smtClean="0"/>
              <a:t>For this circuit, find the voltage V</a:t>
            </a:r>
            <a:r>
              <a:rPr lang="en-US" baseline="-25000" dirty="0" smtClean="0"/>
              <a:t>BB</a:t>
            </a:r>
            <a:r>
              <a:rPr lang="en-US" dirty="0" smtClean="0"/>
              <a:t> that results in the transistor to operate (a) in the active mode with V</a:t>
            </a:r>
            <a:r>
              <a:rPr lang="en-US" baseline="-25000" dirty="0" smtClean="0"/>
              <a:t>C</a:t>
            </a:r>
            <a:r>
              <a:rPr lang="en-US" dirty="0" smtClean="0"/>
              <a:t>=5V, (b) at the edge of saturation (V</a:t>
            </a:r>
            <a:r>
              <a:rPr lang="en-US" baseline="-25000" dirty="0" smtClean="0"/>
              <a:t>CE</a:t>
            </a:r>
            <a:r>
              <a:rPr lang="en-US" dirty="0" smtClean="0"/>
              <a:t>=0,3V), (c) in deep saturation (V</a:t>
            </a:r>
            <a:r>
              <a:rPr lang="en-US" baseline="-25000" dirty="0" smtClean="0"/>
              <a:t>CE</a:t>
            </a:r>
            <a:r>
              <a:rPr lang="en-US" dirty="0" smtClean="0"/>
              <a:t>=0,2V, </a:t>
            </a:r>
            <a:r>
              <a:rPr lang="el-GR" dirty="0" smtClean="0"/>
              <a:t>β</a:t>
            </a:r>
            <a:r>
              <a:rPr lang="fr-FR" baseline="-25000" dirty="0" err="1" smtClean="0"/>
              <a:t>forced</a:t>
            </a:r>
            <a:r>
              <a:rPr lang="fr-FR" dirty="0" smtClean="0"/>
              <a:t> =10). For </a:t>
            </a:r>
            <a:r>
              <a:rPr lang="en-US" dirty="0" smtClean="0"/>
              <a:t>simplicity, assume that V</a:t>
            </a:r>
            <a:r>
              <a:rPr lang="en-US" baseline="-25000" dirty="0" smtClean="0"/>
              <a:t>BE</a:t>
            </a:r>
            <a:r>
              <a:rPr lang="en-US" dirty="0" smtClean="0"/>
              <a:t> = 0,7V=</a:t>
            </a:r>
            <a:r>
              <a:rPr lang="en-US" dirty="0" err="1" smtClean="0"/>
              <a:t>cst</a:t>
            </a:r>
            <a:r>
              <a:rPr lang="en-US" dirty="0" smtClean="0"/>
              <a:t> </a:t>
            </a:r>
            <a:r>
              <a:rPr lang="fr-FR" dirty="0" smtClean="0"/>
              <a:t>and </a:t>
            </a:r>
            <a:r>
              <a:rPr lang="el-GR" dirty="0" smtClean="0"/>
              <a:t>β</a:t>
            </a:r>
            <a:r>
              <a:rPr lang="fr-FR" dirty="0" smtClean="0"/>
              <a:t>=50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representation of Transistor </a:t>
            </a:r>
            <a:r>
              <a:rPr lang="en-US" dirty="0" smtClean="0"/>
              <a:t>characteristics</a:t>
            </a:r>
            <a:br>
              <a:rPr lang="en-US" dirty="0" smtClean="0"/>
            </a:br>
            <a:r>
              <a:rPr lang="en-US" dirty="0" smtClean="0"/>
              <a:t>Exercises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827" y="3435846"/>
            <a:ext cx="1584176" cy="167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structure and modes of operation</a:t>
            </a:r>
          </a:p>
          <a:p>
            <a:r>
              <a:rPr lang="en-US" dirty="0" smtClean="0"/>
              <a:t>Operation of the NPN in Active Mode</a:t>
            </a:r>
          </a:p>
          <a:p>
            <a:r>
              <a:rPr lang="en-US" dirty="0" smtClean="0"/>
              <a:t>PNP Transistor, circuit symbols</a:t>
            </a:r>
          </a:p>
          <a:p>
            <a:r>
              <a:rPr lang="en-US" dirty="0" smtClean="0"/>
              <a:t>Graphical representation of Transistor characteristics</a:t>
            </a:r>
          </a:p>
          <a:p>
            <a:r>
              <a:rPr lang="en-US" b="1" dirty="0" smtClean="0"/>
              <a:t>Analysis of transistor circuits at DC</a:t>
            </a:r>
          </a:p>
          <a:p>
            <a:r>
              <a:rPr lang="en-US" dirty="0"/>
              <a:t>The BJT as an amplifier</a:t>
            </a:r>
          </a:p>
          <a:p>
            <a:r>
              <a:rPr lang="en-US" dirty="0"/>
              <a:t>Small-signal equivalent model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Bipolar Junction Transistor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/>
          <a:lstStyle/>
          <a:p>
            <a:r>
              <a:rPr lang="en-US" dirty="0" smtClean="0"/>
              <a:t>In which mode is the transistor operating?</a:t>
            </a:r>
          </a:p>
          <a:p>
            <a:r>
              <a:rPr lang="en-US" dirty="0" smtClean="0"/>
              <a:t>Suppose it is the active mode…calculate each currents and voltages…and verify !</a:t>
            </a:r>
          </a:p>
          <a:p>
            <a:r>
              <a:rPr lang="el-GR" dirty="0" smtClean="0"/>
              <a:t>β</a:t>
            </a:r>
            <a:r>
              <a:rPr lang="fr-FR" dirty="0" smtClean="0"/>
              <a:t> = 100</a:t>
            </a:r>
          </a:p>
          <a:p>
            <a:r>
              <a:rPr lang="en-US" dirty="0" smtClean="0"/>
              <a:t>Assume V</a:t>
            </a:r>
            <a:r>
              <a:rPr lang="en-US" baseline="-25000" dirty="0" smtClean="0"/>
              <a:t>BE</a:t>
            </a:r>
            <a:r>
              <a:rPr lang="en-US" dirty="0" smtClean="0"/>
              <a:t> =</a:t>
            </a:r>
            <a:r>
              <a:rPr lang="en-US" dirty="0" err="1" smtClean="0"/>
              <a:t>cst</a:t>
            </a:r>
            <a:r>
              <a:rPr lang="en-US" dirty="0" smtClean="0"/>
              <a:t>= 0,7V</a:t>
            </a:r>
          </a:p>
          <a:p>
            <a:endParaRPr lang="en-US" dirty="0" smtClean="0"/>
          </a:p>
          <a:p>
            <a:r>
              <a:rPr lang="en-US" dirty="0" smtClean="0"/>
              <a:t>Re-do the exercise with V</a:t>
            </a:r>
            <a:r>
              <a:rPr lang="en-US" baseline="-25000" dirty="0" smtClean="0"/>
              <a:t>B</a:t>
            </a:r>
            <a:r>
              <a:rPr lang="en-US" dirty="0" smtClean="0"/>
              <a:t>=6V</a:t>
            </a:r>
          </a:p>
          <a:p>
            <a:r>
              <a:rPr lang="en-US" dirty="0" smtClean="0"/>
              <a:t>Re-re-do </a:t>
            </a:r>
            <a:r>
              <a:rPr lang="en-US" dirty="0"/>
              <a:t>the exercise with </a:t>
            </a:r>
            <a:r>
              <a:rPr lang="en-US" dirty="0" smtClean="0"/>
              <a:t>V</a:t>
            </a:r>
            <a:r>
              <a:rPr lang="en-US" baseline="-25000" dirty="0" smtClean="0"/>
              <a:t>B</a:t>
            </a:r>
            <a:r>
              <a:rPr lang="en-US" dirty="0" smtClean="0"/>
              <a:t>=0V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transistor circuits at </a:t>
            </a:r>
            <a:r>
              <a:rPr lang="en-US" dirty="0" smtClean="0"/>
              <a:t>DC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03" y="1823460"/>
            <a:ext cx="2160240" cy="280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Physical structure and modes of operation</a:t>
            </a:r>
          </a:p>
          <a:p>
            <a:r>
              <a:rPr lang="en-US" dirty="0" smtClean="0"/>
              <a:t>Operation of the NPN in Active Mode</a:t>
            </a:r>
          </a:p>
          <a:p>
            <a:r>
              <a:rPr lang="en-US" dirty="0" smtClean="0"/>
              <a:t>PNP Transistor, circuit symbols</a:t>
            </a:r>
          </a:p>
          <a:p>
            <a:r>
              <a:rPr lang="en-US" dirty="0" smtClean="0"/>
              <a:t>Graphical representation of Transistor characteristics</a:t>
            </a:r>
          </a:p>
          <a:p>
            <a:r>
              <a:rPr lang="en-US" dirty="0" smtClean="0"/>
              <a:t>Analysis of transistor circuits at DC</a:t>
            </a:r>
          </a:p>
          <a:p>
            <a:r>
              <a:rPr lang="en-US" dirty="0" smtClean="0"/>
              <a:t>The BJT as an amplifier</a:t>
            </a:r>
          </a:p>
          <a:p>
            <a:r>
              <a:rPr lang="en-US" dirty="0" smtClean="0"/>
              <a:t>Small-signal equivalent model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Bipolar Junction Transistor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9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3" y="987574"/>
            <a:ext cx="6552728" cy="3607049"/>
          </a:xfrm>
        </p:spPr>
        <p:txBody>
          <a:bodyPr/>
          <a:lstStyle/>
          <a:p>
            <a:r>
              <a:rPr lang="en-US" dirty="0" smtClean="0"/>
              <a:t>Determine the voltage at all nodes and the current through all branches</a:t>
            </a:r>
          </a:p>
          <a:p>
            <a:r>
              <a:rPr lang="en-US" dirty="0" smtClean="0"/>
              <a:t>Is the mode of operation sensitive to </a:t>
            </a:r>
            <a:r>
              <a:rPr lang="el-GR" dirty="0" smtClean="0"/>
              <a:t>β</a:t>
            </a:r>
            <a:r>
              <a:rPr lang="fr-FR" dirty="0" smtClean="0"/>
              <a:t> ?</a:t>
            </a:r>
          </a:p>
          <a:p>
            <a:r>
              <a:rPr lang="en-US" dirty="0" smtClean="0"/>
              <a:t>Find the largest value of R</a:t>
            </a:r>
            <a:r>
              <a:rPr lang="en-US" baseline="-25000" dirty="0" smtClean="0"/>
              <a:t>C</a:t>
            </a:r>
            <a:r>
              <a:rPr lang="en-US" dirty="0" smtClean="0"/>
              <a:t> ensuring the transistor to be in the active mode</a:t>
            </a:r>
          </a:p>
          <a:p>
            <a:r>
              <a:rPr lang="en-US" dirty="0" smtClean="0"/>
              <a:t>Redesign the circuit to have I</a:t>
            </a:r>
            <a:r>
              <a:rPr lang="en-US" baseline="-25000" dirty="0" smtClean="0"/>
              <a:t>C</a:t>
            </a:r>
            <a:r>
              <a:rPr lang="en-US" dirty="0" smtClean="0"/>
              <a:t>=1mA and V</a:t>
            </a:r>
            <a:r>
              <a:rPr lang="en-US" baseline="-25000" dirty="0" smtClean="0"/>
              <a:t>CB</a:t>
            </a:r>
            <a:r>
              <a:rPr lang="en-US" dirty="0" smtClean="0"/>
              <a:t>=-4V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transistor circuits at DC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91630"/>
            <a:ext cx="1656184" cy="316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966235"/>
            <a:ext cx="3600399" cy="3607049"/>
          </a:xfrm>
        </p:spPr>
        <p:txBody>
          <a:bodyPr/>
          <a:lstStyle/>
          <a:p>
            <a:r>
              <a:rPr lang="en-US" dirty="0" smtClean="0"/>
              <a:t>Find all the voltage and currents (</a:t>
            </a:r>
            <a:r>
              <a:rPr lang="el-GR" dirty="0" smtClean="0"/>
              <a:t>β</a:t>
            </a:r>
            <a:r>
              <a:rPr lang="fr-FR" dirty="0" smtClean="0"/>
              <a:t>=100)</a:t>
            </a:r>
          </a:p>
          <a:p>
            <a:r>
              <a:rPr lang="en-US" dirty="0"/>
              <a:t>Is the mode of operation sensitive to </a:t>
            </a:r>
            <a:r>
              <a:rPr lang="el-GR" dirty="0"/>
              <a:t>β</a:t>
            </a:r>
            <a:r>
              <a:rPr lang="fr-FR" dirty="0"/>
              <a:t> 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dirty="0" smtClean="0"/>
              <a:t>Ensemble, </a:t>
            </a:r>
            <a:r>
              <a:rPr lang="fr-BE" dirty="0" err="1" smtClean="0"/>
              <a:t>ré-inventons</a:t>
            </a:r>
            <a:r>
              <a:rPr lang="fr-BE" dirty="0" smtClean="0"/>
              <a:t>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29528" y="498874"/>
            <a:ext cx="7920000" cy="488700"/>
          </a:xfrm>
        </p:spPr>
        <p:txBody>
          <a:bodyPr/>
          <a:lstStyle/>
          <a:p>
            <a:r>
              <a:rPr lang="en-US" dirty="0"/>
              <a:t>Analysis of transistor circuits at DC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5162"/>
            <a:ext cx="136065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37630"/>
            <a:ext cx="1793791" cy="264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1"/>
          <p:cNvSpPr txBox="1">
            <a:spLocks/>
          </p:cNvSpPr>
          <p:nvPr/>
        </p:nvSpPr>
        <p:spPr>
          <a:xfrm>
            <a:off x="3707905" y="987574"/>
            <a:ext cx="2664295" cy="864096"/>
          </a:xfrm>
          <a:prstGeom prst="rect">
            <a:avLst/>
          </a:prstGeom>
        </p:spPr>
        <p:txBody>
          <a:bodyPr vert="horz" lIns="91421" tIns="45711" rIns="91421" bIns="45711" rtlCol="0">
            <a:normAutofit fontScale="92500" lnSpcReduction="10000"/>
          </a:bodyPr>
          <a:lstStyle>
            <a:lvl1pPr marL="342831" indent="-342831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B72321"/>
                </a:solidFill>
                <a:latin typeface="+mn-lt"/>
                <a:ea typeface="+mn-ea"/>
                <a:cs typeface="+mn-cs"/>
              </a:defRPr>
            </a:lvl1pPr>
            <a:lvl2pPr marL="742801" indent="-285692" algn="l" defTabSz="9142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B7232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B7232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B72321"/>
                </a:solidFill>
                <a:latin typeface="+mn-lt"/>
                <a:ea typeface="+mn-ea"/>
                <a:cs typeface="+mn-cs"/>
              </a:defRPr>
            </a:lvl4pPr>
            <a:lvl5pPr marL="2056988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B7232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5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2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Find all the voltage and currents (</a:t>
            </a:r>
            <a:r>
              <a:rPr lang="el-GR" sz="1900" dirty="0" smtClean="0"/>
              <a:t>β</a:t>
            </a:r>
            <a:r>
              <a:rPr lang="fr-FR" sz="1900" dirty="0" smtClean="0"/>
              <a:t>=100)</a:t>
            </a:r>
            <a:endParaRPr lang="en-US" sz="1900" dirty="0" smtClean="0"/>
          </a:p>
          <a:p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06" y="2006708"/>
            <a:ext cx="1734710" cy="248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contenu 1"/>
          <p:cNvSpPr txBox="1">
            <a:spLocks/>
          </p:cNvSpPr>
          <p:nvPr/>
        </p:nvSpPr>
        <p:spPr>
          <a:xfrm>
            <a:off x="6567204" y="916732"/>
            <a:ext cx="2555776" cy="1022064"/>
          </a:xfrm>
          <a:prstGeom prst="rect">
            <a:avLst/>
          </a:prstGeom>
        </p:spPr>
        <p:txBody>
          <a:bodyPr vert="horz" lIns="91421" tIns="45711" rIns="91421" bIns="45711" rtlCol="0">
            <a:normAutofit fontScale="92500"/>
          </a:bodyPr>
          <a:lstStyle>
            <a:lvl1pPr marL="342831" indent="-342831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B72321"/>
                </a:solidFill>
                <a:latin typeface="+mn-lt"/>
                <a:ea typeface="+mn-ea"/>
                <a:cs typeface="+mn-cs"/>
              </a:defRPr>
            </a:lvl1pPr>
            <a:lvl2pPr marL="742801" indent="-285692" algn="l" defTabSz="9142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B72321"/>
                </a:solidFill>
                <a:latin typeface="+mn-lt"/>
                <a:ea typeface="+mn-ea"/>
                <a:cs typeface="+mn-cs"/>
              </a:defRPr>
            </a:lvl2pPr>
            <a:lvl3pPr marL="1142771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B72321"/>
                </a:solidFill>
                <a:latin typeface="+mn-lt"/>
                <a:ea typeface="+mn-ea"/>
                <a:cs typeface="+mn-cs"/>
              </a:defRPr>
            </a:lvl3pPr>
            <a:lvl4pPr marL="1599880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B72321"/>
                </a:solidFill>
                <a:latin typeface="+mn-lt"/>
                <a:ea typeface="+mn-ea"/>
                <a:cs typeface="+mn-cs"/>
              </a:defRPr>
            </a:lvl4pPr>
            <a:lvl5pPr marL="2056988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B72321"/>
                </a:solidFill>
                <a:latin typeface="+mn-lt"/>
                <a:ea typeface="+mn-ea"/>
                <a:cs typeface="+mn-cs"/>
              </a:defRPr>
            </a:lvl5pPr>
            <a:lvl6pPr marL="2514097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5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2" indent="-228554" algn="l" defTabSz="9142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Find all the voltage and currents (</a:t>
            </a:r>
            <a:r>
              <a:rPr lang="el-GR" sz="1900" dirty="0" smtClean="0"/>
              <a:t>β</a:t>
            </a:r>
            <a:r>
              <a:rPr lang="fr-FR" sz="1900" dirty="0" smtClean="0"/>
              <a:t>=100)</a:t>
            </a:r>
            <a:endParaRPr lang="en-US" sz="1900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/>
          <a:lstStyle/>
          <a:p>
            <a:r>
              <a:rPr lang="en-US" dirty="0" smtClean="0"/>
              <a:t>Find all the voltages and currents </a:t>
            </a:r>
            <a:r>
              <a:rPr lang="fr-FR" dirty="0" smtClean="0"/>
              <a:t>(</a:t>
            </a:r>
            <a:r>
              <a:rPr lang="el-GR" dirty="0" smtClean="0"/>
              <a:t>β</a:t>
            </a:r>
            <a:r>
              <a:rPr lang="fr-FR" dirty="0" smtClean="0"/>
              <a:t>=100)</a:t>
            </a:r>
          </a:p>
          <a:p>
            <a:r>
              <a:rPr lang="en-US" dirty="0" smtClean="0"/>
              <a:t>What is the total current drawn from the supply? Hence find the power dissipated in the circuit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transistor circuits at DC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56668"/>
            <a:ext cx="3312368" cy="277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structure and modes of operation</a:t>
            </a:r>
          </a:p>
          <a:p>
            <a:r>
              <a:rPr lang="en-US" dirty="0" smtClean="0"/>
              <a:t>Operation of the NPN in Active Mode</a:t>
            </a:r>
          </a:p>
          <a:p>
            <a:r>
              <a:rPr lang="en-US" dirty="0" smtClean="0"/>
              <a:t>PNP Transistor, circuit symbols</a:t>
            </a:r>
          </a:p>
          <a:p>
            <a:r>
              <a:rPr lang="en-US" dirty="0" smtClean="0"/>
              <a:t>Graphical representation of Transistor characteristics</a:t>
            </a:r>
          </a:p>
          <a:p>
            <a:r>
              <a:rPr lang="en-US" dirty="0" smtClean="0"/>
              <a:t>Analysis of transistor circuits at DC</a:t>
            </a:r>
          </a:p>
          <a:p>
            <a:r>
              <a:rPr lang="en-US" b="1" dirty="0"/>
              <a:t>The BJT as an amplifier</a:t>
            </a:r>
          </a:p>
          <a:p>
            <a:r>
              <a:rPr lang="en-US" dirty="0"/>
              <a:t>Small-signal equivalent model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Bipolar Junction Transistor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987574"/>
            <a:ext cx="9036496" cy="3607049"/>
          </a:xfrm>
        </p:spPr>
        <p:txBody>
          <a:bodyPr/>
          <a:lstStyle/>
          <a:p>
            <a:r>
              <a:rPr lang="en-US" dirty="0" smtClean="0"/>
              <a:t>When operating in active mode, the BJT behaves as a voltage-controlled current source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BE</a:t>
            </a:r>
            <a:r>
              <a:rPr lang="en-US" dirty="0" smtClean="0"/>
              <a:t> controls I</a:t>
            </a:r>
            <a:r>
              <a:rPr lang="en-US" baseline="-25000" dirty="0" smtClean="0"/>
              <a:t>C</a:t>
            </a:r>
          </a:p>
          <a:p>
            <a:pPr lvl="1"/>
            <a:r>
              <a:rPr lang="en-US" dirty="0" smtClean="0"/>
              <a:t>But non-linear relationship… (discussed later)</a:t>
            </a:r>
          </a:p>
          <a:p>
            <a:r>
              <a:rPr lang="en-US" dirty="0"/>
              <a:t>W</a:t>
            </a:r>
            <a:r>
              <a:rPr lang="en-US" dirty="0" smtClean="0"/>
              <a:t>e have seen that VCCS is the base of transconductance amp, but we are interested in voltage amp</a:t>
            </a:r>
          </a:p>
          <a:p>
            <a:r>
              <a:rPr lang="en-US" dirty="0" smtClean="0"/>
              <a:t>How to transform a current to a </a:t>
            </a:r>
          </a:p>
          <a:p>
            <a:pPr marL="0" indent="0">
              <a:buNone/>
            </a:pPr>
            <a:r>
              <a:rPr lang="en-US" dirty="0" smtClean="0"/>
              <a:t>voltage?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o</a:t>
            </a:r>
            <a:r>
              <a:rPr lang="en-US" dirty="0" smtClean="0"/>
              <a:t> =V</a:t>
            </a:r>
            <a:r>
              <a:rPr lang="en-US" baseline="-25000" dirty="0" smtClean="0"/>
              <a:t>CC</a:t>
            </a:r>
            <a:r>
              <a:rPr lang="en-US" dirty="0" smtClean="0"/>
              <a:t> – R</a:t>
            </a:r>
            <a:r>
              <a:rPr lang="en-US" baseline="-25000" dirty="0" smtClean="0"/>
              <a:t>C</a:t>
            </a:r>
            <a:r>
              <a:rPr lang="en-US" dirty="0" smtClean="0"/>
              <a:t>I</a:t>
            </a:r>
            <a:r>
              <a:rPr lang="en-US" baseline="-25000" dirty="0" smtClean="0"/>
              <a:t>C</a:t>
            </a:r>
          </a:p>
          <a:p>
            <a:r>
              <a:rPr lang="en-US" dirty="0"/>
              <a:t>V</a:t>
            </a:r>
            <a:r>
              <a:rPr lang="en-US" baseline="-25000" dirty="0"/>
              <a:t>o</a:t>
            </a:r>
            <a:r>
              <a:rPr lang="en-US" dirty="0"/>
              <a:t> =V</a:t>
            </a:r>
            <a:r>
              <a:rPr lang="en-US" baseline="-25000" dirty="0"/>
              <a:t>CC</a:t>
            </a:r>
            <a:r>
              <a:rPr lang="en-US" dirty="0"/>
              <a:t> – </a:t>
            </a:r>
            <a:r>
              <a:rPr lang="en-US" dirty="0" smtClean="0"/>
              <a:t>R</a:t>
            </a:r>
            <a:r>
              <a:rPr lang="en-US" baseline="-25000" dirty="0" smtClean="0"/>
              <a:t>C</a:t>
            </a:r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exp(V</a:t>
            </a:r>
            <a:r>
              <a:rPr lang="en-US" baseline="-25000" dirty="0" smtClean="0"/>
              <a:t>BE</a:t>
            </a:r>
            <a:r>
              <a:rPr lang="en-US" dirty="0" smtClean="0"/>
              <a:t>/V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aseline="-25000" dirty="0" smtClean="0"/>
              <a:t>	Non linear !!</a:t>
            </a:r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BJT as an </a:t>
            </a:r>
            <a:r>
              <a:rPr lang="en-US" dirty="0" smtClean="0"/>
              <a:t>amplifier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440"/>
            <a:ext cx="4470303" cy="224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779662"/>
            <a:ext cx="4536503" cy="2814961"/>
          </a:xfrm>
        </p:spPr>
        <p:txBody>
          <a:bodyPr/>
          <a:lstStyle/>
          <a:p>
            <a:r>
              <a:rPr lang="en-US" dirty="0" smtClean="0"/>
              <a:t>Biased somewhere in the sloppy region</a:t>
            </a:r>
          </a:p>
          <a:p>
            <a:r>
              <a:rPr lang="en-US" dirty="0" smtClean="0"/>
              <a:t>Input signal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BEbias</a:t>
            </a:r>
            <a:r>
              <a:rPr lang="en-US" dirty="0" smtClean="0"/>
              <a:t> + V</a:t>
            </a:r>
            <a:r>
              <a:rPr lang="en-US" baseline="-25000" dirty="0" smtClean="0"/>
              <a:t>BE</a:t>
            </a:r>
            <a:r>
              <a:rPr lang="en-US" dirty="0" smtClean="0"/>
              <a:t> </a:t>
            </a:r>
            <a:r>
              <a:rPr lang="en-US" baseline="-25000" dirty="0" smtClean="0"/>
              <a:t>signal</a:t>
            </a:r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BEsignal</a:t>
            </a:r>
            <a:r>
              <a:rPr lang="en-US" dirty="0" smtClean="0"/>
              <a:t> must be small !</a:t>
            </a:r>
          </a:p>
          <a:p>
            <a:r>
              <a:rPr lang="en-US" dirty="0" smtClean="0"/>
              <a:t>This is how linear amplification is achieved with a strongly non linear device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BJT as an Amplifier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4499992" y="114300"/>
            <a:ext cx="4536504" cy="4689698"/>
            <a:chOff x="4499992" y="114300"/>
            <a:chExt cx="4612258" cy="4689698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4300"/>
              <a:ext cx="4540250" cy="4689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499992" y="3147814"/>
              <a:ext cx="360040" cy="1512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22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971601" y="987574"/>
                <a:ext cx="7920880" cy="3607049"/>
              </a:xfrm>
            </p:spPr>
            <p:txBody>
              <a:bodyPr/>
              <a:lstStyle/>
              <a:p>
                <a:r>
                  <a:rPr lang="en-US" dirty="0" smtClean="0"/>
                  <a:t>If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BEsignal</a:t>
                </a:r>
                <a:r>
                  <a:rPr lang="en-US" dirty="0" smtClean="0"/>
                  <a:t> is small, the output voltage will be nearly proportional to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BEsignal</a:t>
                </a:r>
                <a:r>
                  <a:rPr lang="en-US" dirty="0" smtClean="0"/>
                  <a:t> with a gain that is the slope of the characteristic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 smtClean="0"/>
                  <a:t> =(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𝐵𝐸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) @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BEbias</a:t>
                </a:r>
                <a:endParaRPr lang="en-US" baseline="-25000" dirty="0" smtClean="0"/>
              </a:p>
              <a:p>
                <a:r>
                  <a:rPr lang="en-US" dirty="0" smtClean="0"/>
                  <a:t>Or V</a:t>
                </a:r>
                <a:r>
                  <a:rPr lang="en-US" baseline="-25000" dirty="0" smtClean="0"/>
                  <a:t>CE</a:t>
                </a:r>
                <a:r>
                  <a:rPr lang="en-US" dirty="0" smtClean="0"/>
                  <a:t> </a:t>
                </a:r>
                <a:r>
                  <a:rPr lang="en-US" dirty="0"/>
                  <a:t>=V</a:t>
                </a:r>
                <a:r>
                  <a:rPr lang="en-US" baseline="-25000" dirty="0"/>
                  <a:t>CC</a:t>
                </a:r>
                <a:r>
                  <a:rPr lang="en-US" dirty="0"/>
                  <a:t> – R</a:t>
                </a:r>
                <a:r>
                  <a:rPr lang="en-US" baseline="-25000" dirty="0"/>
                  <a:t>C</a:t>
                </a:r>
                <a:r>
                  <a:rPr lang="en-US" dirty="0"/>
                  <a:t>I</a:t>
                </a:r>
                <a:r>
                  <a:rPr lang="en-US" baseline="-25000" dirty="0"/>
                  <a:t>S</a:t>
                </a:r>
                <a:r>
                  <a:rPr lang="en-US" dirty="0"/>
                  <a:t> </a:t>
                </a:r>
                <a:r>
                  <a:rPr lang="en-US" dirty="0" err="1"/>
                  <a:t>exp</a:t>
                </a:r>
                <a:r>
                  <a:rPr lang="en-US" dirty="0"/>
                  <a:t>(V</a:t>
                </a:r>
                <a:r>
                  <a:rPr lang="en-US" baseline="-25000" dirty="0"/>
                  <a:t>BE</a:t>
                </a:r>
                <a:r>
                  <a:rPr lang="en-US" dirty="0"/>
                  <a:t>/V</a:t>
                </a:r>
                <a:r>
                  <a:rPr lang="en-US" baseline="-25000" dirty="0"/>
                  <a:t>T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V</a:t>
                </a:r>
                <a:r>
                  <a:rPr lang="en-US" dirty="0" smtClean="0"/>
                  <a:t> = </a:t>
                </a:r>
                <a:r>
                  <a:rPr lang="en-US" dirty="0"/>
                  <a:t>– R</a:t>
                </a:r>
                <a:r>
                  <a:rPr lang="en-US" baseline="-25000" dirty="0"/>
                  <a:t>C</a:t>
                </a:r>
                <a:r>
                  <a:rPr lang="en-US" dirty="0"/>
                  <a:t>I</a:t>
                </a:r>
                <a:r>
                  <a:rPr lang="en-US" baseline="-25000" dirty="0"/>
                  <a:t>S</a:t>
                </a:r>
                <a:r>
                  <a:rPr lang="en-US" dirty="0"/>
                  <a:t> </a:t>
                </a:r>
                <a:r>
                  <a:rPr lang="en-US" dirty="0" err="1"/>
                  <a:t>exp</a:t>
                </a:r>
                <a:r>
                  <a:rPr lang="en-US" dirty="0"/>
                  <a:t>(V</a:t>
                </a:r>
                <a:r>
                  <a:rPr lang="en-US" baseline="-25000" dirty="0"/>
                  <a:t>BE</a:t>
                </a:r>
                <a:r>
                  <a:rPr lang="en-US" dirty="0"/>
                  <a:t>/V</a:t>
                </a:r>
                <a:r>
                  <a:rPr lang="en-US" baseline="-25000" dirty="0"/>
                  <a:t>T</a:t>
                </a:r>
                <a:r>
                  <a:rPr lang="en-US" dirty="0" smtClean="0"/>
                  <a:t>) / V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 = </a:t>
                </a:r>
                <a:r>
                  <a:rPr lang="en-US" b="1" dirty="0"/>
                  <a:t>– </a:t>
                </a:r>
                <a:r>
                  <a:rPr lang="en-US" b="1" dirty="0" smtClean="0"/>
                  <a:t>R</a:t>
                </a:r>
                <a:r>
                  <a:rPr lang="en-US" b="1" baseline="-25000" dirty="0" smtClean="0"/>
                  <a:t>C </a:t>
                </a:r>
                <a:r>
                  <a:rPr lang="en-US" b="1" dirty="0" smtClean="0"/>
                  <a:t>(I</a:t>
                </a:r>
                <a:r>
                  <a:rPr lang="en-US" b="1" baseline="-25000" dirty="0" smtClean="0"/>
                  <a:t>C</a:t>
                </a:r>
                <a:r>
                  <a:rPr lang="en-US" b="1" dirty="0" smtClean="0"/>
                  <a:t> / </a:t>
                </a:r>
                <a:r>
                  <a:rPr lang="en-US" b="1" dirty="0"/>
                  <a:t>V</a:t>
                </a:r>
                <a:r>
                  <a:rPr lang="en-US" b="1" baseline="-25000" dirty="0"/>
                  <a:t>T</a:t>
                </a:r>
                <a:r>
                  <a:rPr lang="en-US" b="1" dirty="0"/>
                  <a:t> 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1" y="987574"/>
                <a:ext cx="7920880" cy="3607049"/>
              </a:xfrm>
              <a:blipFill rotWithShape="1">
                <a:blip r:embed="rId3"/>
                <a:stretch>
                  <a:fillRect l="-462" t="-845" r="-1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Small-signal voltage gain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9742"/>
            <a:ext cx="2149561" cy="194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50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987574"/>
            <a:ext cx="9000999" cy="3607049"/>
          </a:xfrm>
        </p:spPr>
        <p:txBody>
          <a:bodyPr/>
          <a:lstStyle/>
          <a:p>
            <a:r>
              <a:rPr lang="en-US" dirty="0" smtClean="0"/>
              <a:t>Consider a amp circuit using a BJT </a:t>
            </a:r>
            <a:r>
              <a:rPr lang="fr-FR" dirty="0" smtClean="0"/>
              <a:t>(I</a:t>
            </a:r>
            <a:r>
              <a:rPr lang="fr-FR" baseline="-25000" dirty="0" smtClean="0"/>
              <a:t>S</a:t>
            </a:r>
            <a:r>
              <a:rPr lang="fr-FR" dirty="0" smtClean="0"/>
              <a:t>=10</a:t>
            </a:r>
            <a:r>
              <a:rPr lang="fr-FR" baseline="30000" dirty="0" smtClean="0"/>
              <a:t>-15</a:t>
            </a:r>
            <a:r>
              <a:rPr lang="fr-FR" dirty="0" smtClean="0"/>
              <a:t>A, R</a:t>
            </a:r>
            <a:r>
              <a:rPr lang="fr-FR" baseline="-25000" dirty="0" smtClean="0"/>
              <a:t>C</a:t>
            </a:r>
            <a:r>
              <a:rPr lang="fr-FR" dirty="0" smtClean="0"/>
              <a:t> = 6,8k</a:t>
            </a:r>
            <a:r>
              <a:rPr lang="el-GR" dirty="0" smtClean="0"/>
              <a:t>Ω</a:t>
            </a:r>
            <a:r>
              <a:rPr lang="fr-FR" dirty="0" smtClean="0"/>
              <a:t>, V</a:t>
            </a:r>
            <a:r>
              <a:rPr lang="fr-FR" baseline="-25000" dirty="0" smtClean="0"/>
              <a:t>CC</a:t>
            </a:r>
            <a:r>
              <a:rPr lang="fr-FR" dirty="0" smtClean="0"/>
              <a:t>=10V)</a:t>
            </a:r>
          </a:p>
          <a:p>
            <a:r>
              <a:rPr lang="en-US" dirty="0" smtClean="0"/>
              <a:t>Determine the value of V</a:t>
            </a:r>
            <a:r>
              <a:rPr lang="en-US" baseline="-25000" dirty="0" smtClean="0"/>
              <a:t>BE</a:t>
            </a:r>
            <a:r>
              <a:rPr lang="en-US" dirty="0" smtClean="0"/>
              <a:t> required to operate at V</a:t>
            </a:r>
            <a:r>
              <a:rPr lang="en-US" baseline="-25000" dirty="0" smtClean="0"/>
              <a:t>CE</a:t>
            </a:r>
            <a:r>
              <a:rPr lang="en-US" dirty="0" smtClean="0"/>
              <a:t>=3,2V. What is the value of I</a:t>
            </a:r>
            <a:r>
              <a:rPr lang="en-US" baseline="-25000" dirty="0" smtClean="0"/>
              <a:t>C</a:t>
            </a:r>
            <a:r>
              <a:rPr lang="en-US" dirty="0" smtClean="0"/>
              <a:t> ?</a:t>
            </a:r>
          </a:p>
          <a:p>
            <a:r>
              <a:rPr lang="en-US" dirty="0" smtClean="0"/>
              <a:t>Find the voltage gain at that point. </a:t>
            </a:r>
          </a:p>
          <a:p>
            <a:r>
              <a:rPr lang="en-US" dirty="0" smtClean="0"/>
              <a:t>Find the positive increment of V</a:t>
            </a:r>
            <a:r>
              <a:rPr lang="en-US" baseline="-25000" dirty="0" smtClean="0"/>
              <a:t>BE</a:t>
            </a:r>
            <a:r>
              <a:rPr lang="en-US" dirty="0" smtClean="0"/>
              <a:t> that will lead to saturation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CEsat</a:t>
            </a:r>
            <a:r>
              <a:rPr lang="en-US" dirty="0" smtClean="0"/>
              <a:t> = 0,3V)</a:t>
            </a:r>
          </a:p>
          <a:p>
            <a:r>
              <a:rPr lang="en-US" dirty="0" smtClean="0"/>
              <a:t>Find the negative increment </a:t>
            </a:r>
            <a:r>
              <a:rPr lang="en-US" dirty="0"/>
              <a:t>of V</a:t>
            </a:r>
            <a:r>
              <a:rPr lang="en-US" baseline="-25000" dirty="0"/>
              <a:t>BE</a:t>
            </a:r>
            <a:r>
              <a:rPr lang="en-US" dirty="0"/>
              <a:t> that will lead </a:t>
            </a:r>
            <a:r>
              <a:rPr lang="en-US" dirty="0" smtClean="0"/>
              <a:t>to within 1% cut-off (V</a:t>
            </a:r>
            <a:r>
              <a:rPr lang="en-US" baseline="-25000" dirty="0" smtClean="0"/>
              <a:t>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0,99V</a:t>
            </a:r>
            <a:r>
              <a:rPr lang="en-US" baseline="-25000" dirty="0" smtClean="0"/>
              <a:t>CC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Find the value of RC that will give a gain of -320</a:t>
            </a:r>
          </a:p>
          <a:p>
            <a:r>
              <a:rPr lang="en-US" dirty="0" smtClean="0"/>
              <a:t>What is the largest negative swing at the output? What is the corresponding input signal largest swing (suppose amp is linear)?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Small-signal voltage </a:t>
            </a:r>
            <a:r>
              <a:rPr lang="fr-FR" dirty="0" smtClean="0"/>
              <a:t>gain ex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0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Load-line and biasing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1630"/>
            <a:ext cx="4729523" cy="289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15566"/>
            <a:ext cx="3785790" cy="340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574234" y="4362503"/>
            <a:ext cx="356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Trade-off : gain vs swing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0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structure and modes of operation</a:t>
            </a:r>
          </a:p>
          <a:p>
            <a:r>
              <a:rPr lang="en-US" dirty="0" smtClean="0"/>
              <a:t>Operation of the NPN in Active Mode</a:t>
            </a:r>
          </a:p>
          <a:p>
            <a:r>
              <a:rPr lang="en-US" dirty="0" smtClean="0"/>
              <a:t>PNP Transistor, circuit symbols</a:t>
            </a:r>
          </a:p>
          <a:p>
            <a:r>
              <a:rPr lang="en-US" dirty="0" smtClean="0"/>
              <a:t>Graphical representation of Transistor characteristics</a:t>
            </a:r>
          </a:p>
          <a:p>
            <a:r>
              <a:rPr lang="en-US" dirty="0" smtClean="0"/>
              <a:t>Analysis of transistor circuits at DC</a:t>
            </a:r>
          </a:p>
          <a:p>
            <a:r>
              <a:rPr lang="en-US" dirty="0"/>
              <a:t>The BJT as an amplifier</a:t>
            </a:r>
          </a:p>
          <a:p>
            <a:r>
              <a:rPr lang="en-US" b="1" dirty="0"/>
              <a:t>Small-signal equivalent model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Bipolar Junction Transistor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4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 terminal device : Base, Emitter, Collector</a:t>
            </a:r>
          </a:p>
          <a:p>
            <a:r>
              <a:rPr lang="en-US" dirty="0" smtClean="0"/>
              <a:t>Principle : Use of a voltage between 2 terminals to control the current flowing in the 3rd terminal </a:t>
            </a:r>
            <a:r>
              <a:rPr lang="en-US" dirty="0" smtClean="0">
                <a:sym typeface="Wingdings" panose="05000000000000000000" pitchFamily="2" charset="2"/>
              </a:rPr>
              <a:t> « controlled source »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+ : High-frequency operation, reliability, high-current driving capabilities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- : « not-so-high » input impedance, power consuming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Bipolar : holes and electrons are involved in current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BJT - Intro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1" b="25058"/>
          <a:stretch/>
        </p:blipFill>
        <p:spPr bwMode="auto">
          <a:xfrm>
            <a:off x="1403648" y="2067694"/>
            <a:ext cx="665277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1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519" y="1131590"/>
            <a:ext cx="9000999" cy="36004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C</a:t>
            </a:r>
            <a:r>
              <a:rPr lang="fr-FR" dirty="0" smtClean="0"/>
              <a:t> = </a:t>
            </a:r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 err="1"/>
              <a:t>exp</a:t>
            </a:r>
            <a:r>
              <a:rPr lang="en-US" dirty="0"/>
              <a:t>(V</a:t>
            </a:r>
            <a:r>
              <a:rPr lang="en-US" baseline="-25000" dirty="0"/>
              <a:t>BE</a:t>
            </a:r>
            <a:r>
              <a:rPr lang="en-US" dirty="0"/>
              <a:t>/V</a:t>
            </a:r>
            <a:r>
              <a:rPr lang="en-US" baseline="-25000" dirty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BE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BEbias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BEsignal</a:t>
            </a:r>
            <a:endParaRPr lang="en-US" baseline="-25000" dirty="0" smtClean="0"/>
          </a:p>
          <a:p>
            <a:r>
              <a:rPr lang="fr-FR" dirty="0" smtClean="0"/>
              <a:t>I</a:t>
            </a:r>
            <a:r>
              <a:rPr lang="fr-FR" baseline="-25000" dirty="0" smtClean="0"/>
              <a:t>C</a:t>
            </a:r>
            <a:r>
              <a:rPr lang="fr-FR" dirty="0" smtClean="0"/>
              <a:t> = </a:t>
            </a:r>
            <a:r>
              <a:rPr lang="en-US" dirty="0"/>
              <a:t>I</a:t>
            </a:r>
            <a:r>
              <a:rPr lang="en-US" baseline="-25000" dirty="0"/>
              <a:t>S</a:t>
            </a:r>
            <a:r>
              <a:rPr lang="en-US" dirty="0"/>
              <a:t> exp</a:t>
            </a:r>
            <a:r>
              <a:rPr lang="en-US" dirty="0" smtClean="0"/>
              <a:t>((</a:t>
            </a:r>
            <a:r>
              <a:rPr lang="en-US" dirty="0" err="1"/>
              <a:t>V</a:t>
            </a:r>
            <a:r>
              <a:rPr lang="en-US" baseline="-25000" dirty="0" err="1"/>
              <a:t>BEbias</a:t>
            </a:r>
            <a:r>
              <a:rPr lang="en-US" dirty="0"/>
              <a:t> + </a:t>
            </a:r>
            <a:r>
              <a:rPr lang="en-US" dirty="0" err="1"/>
              <a:t>V</a:t>
            </a:r>
            <a:r>
              <a:rPr lang="en-US" baseline="-25000" dirty="0" err="1"/>
              <a:t>BEsignal</a:t>
            </a:r>
            <a:r>
              <a:rPr lang="en-US" baseline="-25000" dirty="0"/>
              <a:t> </a:t>
            </a:r>
            <a:r>
              <a:rPr lang="en-US" dirty="0"/>
              <a:t>)</a:t>
            </a:r>
            <a:r>
              <a:rPr lang="en-US" dirty="0" smtClean="0"/>
              <a:t>/V</a:t>
            </a:r>
            <a:r>
              <a:rPr lang="en-US" baseline="-25000" dirty="0" smtClean="0"/>
              <a:t>T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= I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BEbias</a:t>
            </a:r>
            <a:r>
              <a:rPr lang="en-US" dirty="0" smtClean="0"/>
              <a:t>/V</a:t>
            </a:r>
            <a:r>
              <a:rPr lang="en-US" baseline="-25000" dirty="0" smtClean="0"/>
              <a:t>T</a:t>
            </a:r>
            <a:r>
              <a:rPr lang="en-US" dirty="0"/>
              <a:t>) 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BEsignal</a:t>
            </a:r>
            <a:r>
              <a:rPr lang="en-US" dirty="0" smtClean="0"/>
              <a:t>/V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BEsignal</a:t>
            </a:r>
            <a:r>
              <a:rPr lang="en-US" dirty="0" smtClean="0"/>
              <a:t> is small (&lt;&lt;V</a:t>
            </a:r>
            <a:r>
              <a:rPr lang="en-US" baseline="-25000" dirty="0" smtClean="0"/>
              <a:t>T</a:t>
            </a:r>
            <a:r>
              <a:rPr lang="en-US" dirty="0" smtClean="0"/>
              <a:t>) 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BEsignal</a:t>
            </a:r>
            <a:r>
              <a:rPr lang="en-US" dirty="0" smtClean="0"/>
              <a:t>/V</a:t>
            </a:r>
            <a:r>
              <a:rPr lang="en-US" baseline="-25000" dirty="0" smtClean="0"/>
              <a:t>T</a:t>
            </a:r>
            <a:r>
              <a:rPr lang="en-US" dirty="0" smtClean="0"/>
              <a:t>) ~ 1+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BEsignal</a:t>
            </a:r>
            <a:r>
              <a:rPr lang="en-US" dirty="0" smtClean="0"/>
              <a:t>/V</a:t>
            </a:r>
            <a:r>
              <a:rPr lang="en-US" baseline="-25000" dirty="0" smtClean="0"/>
              <a:t>T</a:t>
            </a:r>
          </a:p>
          <a:p>
            <a:r>
              <a:rPr lang="en-US" dirty="0" smtClean="0"/>
              <a:t>So I</a:t>
            </a:r>
            <a:r>
              <a:rPr lang="en-US" baseline="-25000" dirty="0" smtClean="0"/>
              <a:t>C</a:t>
            </a:r>
            <a:r>
              <a:rPr lang="en-US" dirty="0" smtClean="0"/>
              <a:t> = </a:t>
            </a:r>
            <a:r>
              <a:rPr lang="en-US" dirty="0"/>
              <a:t>I</a:t>
            </a:r>
            <a:r>
              <a:rPr lang="en-US" baseline="-25000" dirty="0"/>
              <a:t>S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BEbias</a:t>
            </a:r>
            <a:r>
              <a:rPr lang="en-US" dirty="0"/>
              <a:t>/V</a:t>
            </a:r>
            <a:r>
              <a:rPr lang="en-US" baseline="-25000" dirty="0"/>
              <a:t>T</a:t>
            </a:r>
            <a:r>
              <a:rPr lang="en-US" dirty="0"/>
              <a:t>) </a:t>
            </a:r>
            <a:r>
              <a:rPr lang="en-US" dirty="0" smtClean="0"/>
              <a:t>(1+V</a:t>
            </a:r>
            <a:r>
              <a:rPr lang="en-US" baseline="-25000" dirty="0" smtClean="0"/>
              <a:t>BEsignal</a:t>
            </a:r>
            <a:r>
              <a:rPr lang="en-US" dirty="0" smtClean="0"/>
              <a:t>/V</a:t>
            </a:r>
            <a:r>
              <a:rPr lang="en-US" baseline="-25000" dirty="0" smtClean="0"/>
              <a:t>T</a:t>
            </a:r>
            <a:r>
              <a:rPr lang="en-US" dirty="0" smtClean="0"/>
              <a:t>)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Cbias</a:t>
            </a:r>
            <a:r>
              <a:rPr lang="en-US" dirty="0" smtClean="0"/>
              <a:t> </a:t>
            </a:r>
            <a:r>
              <a:rPr lang="en-US" dirty="0"/>
              <a:t>(1+V</a:t>
            </a:r>
            <a:r>
              <a:rPr lang="en-US" baseline="-25000" dirty="0"/>
              <a:t>BEsignal</a:t>
            </a:r>
            <a:r>
              <a:rPr lang="en-US" dirty="0"/>
              <a:t>/V</a:t>
            </a:r>
            <a:r>
              <a:rPr lang="en-US" baseline="-25000" dirty="0"/>
              <a:t>T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 err="1" smtClean="0"/>
              <a:t>I</a:t>
            </a:r>
            <a:r>
              <a:rPr lang="en-US" b="1" baseline="-25000" dirty="0" err="1" smtClean="0"/>
              <a:t>Csignal</a:t>
            </a:r>
            <a:r>
              <a:rPr lang="en-US" b="1" dirty="0" smtClean="0"/>
              <a:t> =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baseline="-25000" dirty="0" err="1"/>
              <a:t>Cbias</a:t>
            </a:r>
            <a:r>
              <a:rPr lang="en-US" b="1" dirty="0"/>
              <a:t> </a:t>
            </a:r>
            <a:r>
              <a:rPr lang="en-US" b="1" dirty="0" smtClean="0"/>
              <a:t>.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BEsignal</a:t>
            </a:r>
            <a:r>
              <a:rPr lang="en-US" b="1" dirty="0" smtClean="0"/>
              <a:t>/V</a:t>
            </a:r>
            <a:r>
              <a:rPr lang="en-US" b="1" baseline="-25000" dirty="0" smtClean="0"/>
              <a:t>T </a:t>
            </a:r>
            <a:r>
              <a:rPr lang="en-US" b="1" dirty="0" smtClean="0"/>
              <a:t>= g</a:t>
            </a:r>
            <a:r>
              <a:rPr lang="en-US" b="1" baseline="-25000" dirty="0" smtClean="0"/>
              <a:t>m</a:t>
            </a:r>
            <a:r>
              <a:rPr lang="en-US" b="1" dirty="0" smtClean="0"/>
              <a:t>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BEsignal</a:t>
            </a:r>
            <a:r>
              <a:rPr lang="en-US" b="1" baseline="-25000" dirty="0" smtClean="0"/>
              <a:t> </a:t>
            </a:r>
            <a:r>
              <a:rPr lang="en-US" b="1" dirty="0" smtClean="0"/>
              <a:t>with g</a:t>
            </a:r>
            <a:r>
              <a:rPr lang="en-US" b="1" baseline="-25000" dirty="0" smtClean="0"/>
              <a:t>m</a:t>
            </a:r>
            <a:r>
              <a:rPr lang="en-US" b="1" dirty="0" smtClean="0"/>
              <a:t> = 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Cbias</a:t>
            </a:r>
            <a:r>
              <a:rPr lang="en-US" b="1" dirty="0" smtClean="0"/>
              <a:t>/V</a:t>
            </a:r>
            <a:r>
              <a:rPr lang="en-US" b="1" baseline="-25000" dirty="0" smtClean="0"/>
              <a:t>T</a:t>
            </a:r>
          </a:p>
          <a:p>
            <a:r>
              <a:rPr lang="en-US" b="1" dirty="0" err="1" smtClean="0"/>
              <a:t>I</a:t>
            </a:r>
            <a:r>
              <a:rPr lang="en-US" b="1" baseline="-25000" dirty="0" err="1" smtClean="0"/>
              <a:t>Bsignal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Csignal</a:t>
            </a:r>
            <a:r>
              <a:rPr lang="en-US" b="1" dirty="0" smtClean="0"/>
              <a:t> / </a:t>
            </a:r>
            <a:r>
              <a:rPr lang="el-GR" b="1" dirty="0" smtClean="0"/>
              <a:t>β</a:t>
            </a:r>
            <a:r>
              <a:rPr lang="fr-FR" b="1" dirty="0" smtClean="0"/>
              <a:t> </a:t>
            </a:r>
            <a:r>
              <a:rPr lang="en-US" b="1" dirty="0" smtClean="0"/>
              <a:t>= </a:t>
            </a:r>
            <a:r>
              <a:rPr lang="en-US" b="1" dirty="0"/>
              <a:t>g</a:t>
            </a:r>
            <a:r>
              <a:rPr lang="en-US" b="1" baseline="-25000" dirty="0"/>
              <a:t>m</a:t>
            </a:r>
            <a:r>
              <a:rPr lang="en-US" b="1" dirty="0"/>
              <a:t>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BEsignal</a:t>
            </a:r>
            <a:r>
              <a:rPr lang="en-US" b="1" baseline="-25000" dirty="0" smtClean="0"/>
              <a:t> </a:t>
            </a:r>
            <a:r>
              <a:rPr lang="en-US" b="1" dirty="0" smtClean="0"/>
              <a:t>/ </a:t>
            </a:r>
            <a:r>
              <a:rPr lang="el-GR" b="1" dirty="0" smtClean="0"/>
              <a:t>β</a:t>
            </a:r>
            <a:r>
              <a:rPr lang="fr-FR" b="1" dirty="0" smtClean="0"/>
              <a:t> </a:t>
            </a:r>
          </a:p>
          <a:p>
            <a:r>
              <a:rPr lang="en-US" b="1" dirty="0" smtClean="0"/>
              <a:t>The impedance seen from the base is </a:t>
            </a:r>
            <a:r>
              <a:rPr lang="fr-FR" b="1" dirty="0" err="1" smtClean="0"/>
              <a:t>V</a:t>
            </a:r>
            <a:r>
              <a:rPr lang="fr-FR" b="1" baseline="-25000" dirty="0" err="1" smtClean="0"/>
              <a:t>BEsignal</a:t>
            </a:r>
            <a:r>
              <a:rPr lang="fr-FR" b="1" dirty="0" smtClean="0"/>
              <a:t> / </a:t>
            </a:r>
            <a:r>
              <a:rPr lang="fr-FR" b="1" dirty="0" err="1" smtClean="0"/>
              <a:t>I</a:t>
            </a:r>
            <a:r>
              <a:rPr lang="fr-FR" b="1" baseline="-25000" dirty="0" err="1" smtClean="0"/>
              <a:t>bsignal</a:t>
            </a:r>
            <a:r>
              <a:rPr lang="fr-FR" b="1" dirty="0" smtClean="0"/>
              <a:t> = </a:t>
            </a:r>
            <a:r>
              <a:rPr lang="el-GR" b="1" dirty="0" smtClean="0"/>
              <a:t>β</a:t>
            </a:r>
            <a:r>
              <a:rPr lang="fr-FR" b="1" dirty="0" smtClean="0"/>
              <a:t>/</a:t>
            </a:r>
            <a:r>
              <a:rPr lang="fr-FR" b="1" dirty="0" err="1" smtClean="0"/>
              <a:t>g</a:t>
            </a:r>
            <a:r>
              <a:rPr lang="fr-FR" b="1" baseline="-25000" dirty="0" err="1" smtClean="0"/>
              <a:t>m</a:t>
            </a:r>
            <a:r>
              <a:rPr lang="fr-FR" b="1" dirty="0" smtClean="0"/>
              <a:t> = r</a:t>
            </a:r>
            <a:r>
              <a:rPr lang="el-GR" b="1" baseline="-25000" dirty="0" smtClean="0"/>
              <a:t>π</a:t>
            </a:r>
            <a:endParaRPr lang="en-US" b="1" baseline="-25000" dirty="0"/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27584" y="483518"/>
            <a:ext cx="7920000" cy="488700"/>
          </a:xfrm>
        </p:spPr>
        <p:txBody>
          <a:bodyPr/>
          <a:lstStyle/>
          <a:p>
            <a:r>
              <a:rPr lang="en-US" dirty="0" smtClean="0"/>
              <a:t>Small-signal operations and models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501"/>
            <a:ext cx="2817365" cy="32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50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/>
          <a:lstStyle/>
          <a:p>
            <a:r>
              <a:rPr lang="en-US" dirty="0" smtClean="0"/>
              <a:t>Hybrid</a:t>
            </a:r>
            <a:r>
              <a:rPr lang="fr-FR" dirty="0" smtClean="0"/>
              <a:t> </a:t>
            </a:r>
            <a:r>
              <a:rPr lang="az-Cyrl-AZ" dirty="0" smtClean="0"/>
              <a:t>П</a:t>
            </a:r>
            <a:r>
              <a:rPr lang="fr-FR" dirty="0" smtClean="0"/>
              <a:t>-model (</a:t>
            </a:r>
            <a:r>
              <a:rPr lang="en-US" dirty="0" smtClean="0"/>
              <a:t>valid for both NPN and PNP with no change in polarities!)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Small-signal operations and models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63638"/>
            <a:ext cx="41719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50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/>
          <a:lstStyle/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Eliminate signal sources</a:t>
            </a:r>
          </a:p>
          <a:p>
            <a:pPr lvl="1"/>
            <a:r>
              <a:rPr lang="en-US" dirty="0" smtClean="0"/>
              <a:t>Calculate DC voltages and currents</a:t>
            </a:r>
          </a:p>
          <a:p>
            <a:pPr lvl="1"/>
            <a:r>
              <a:rPr lang="en-US" dirty="0" smtClean="0"/>
              <a:t>Calculate the small-signal parameters </a:t>
            </a:r>
            <a:r>
              <a:rPr lang="fr-FR" dirty="0" smtClean="0"/>
              <a:t>(</a:t>
            </a:r>
            <a:r>
              <a:rPr lang="fr-FR" dirty="0" err="1" smtClean="0"/>
              <a:t>g</a:t>
            </a:r>
            <a:r>
              <a:rPr lang="fr-FR" baseline="-25000" dirty="0" err="1" smtClean="0"/>
              <a:t>m</a:t>
            </a:r>
            <a:r>
              <a:rPr lang="fr-FR" dirty="0"/>
              <a:t> </a:t>
            </a:r>
            <a:r>
              <a:rPr lang="fr-FR" dirty="0" smtClean="0"/>
              <a:t>and r</a:t>
            </a:r>
            <a:r>
              <a:rPr lang="el-GR" baseline="-25000" dirty="0" smtClean="0"/>
              <a:t>π</a:t>
            </a:r>
            <a:r>
              <a:rPr lang="fr-FR" dirty="0" smtClean="0"/>
              <a:t> )</a:t>
            </a:r>
          </a:p>
          <a:p>
            <a:pPr lvl="1"/>
            <a:r>
              <a:rPr lang="en-US" dirty="0" smtClean="0"/>
              <a:t>Replace the BJT with its small-signal model</a:t>
            </a:r>
          </a:p>
          <a:p>
            <a:pPr lvl="1"/>
            <a:r>
              <a:rPr lang="en-US" dirty="0" smtClean="0"/>
              <a:t>Eliminate DC sources</a:t>
            </a:r>
          </a:p>
          <a:p>
            <a:pPr lvl="1"/>
            <a:r>
              <a:rPr lang="en-US" dirty="0" smtClean="0"/>
              <a:t>Analyze the circuit (input/output impedance, gain)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Small-signal operations and models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0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987574"/>
            <a:ext cx="9036495" cy="3607049"/>
          </a:xfrm>
        </p:spPr>
        <p:txBody>
          <a:bodyPr/>
          <a:lstStyle/>
          <a:p>
            <a:r>
              <a:rPr lang="en-US" dirty="0" smtClean="0"/>
              <a:t>Determine the voltage gain </a:t>
            </a:r>
            <a:r>
              <a:rPr lang="fr-FR" dirty="0" smtClean="0"/>
              <a:t>(</a:t>
            </a:r>
            <a:r>
              <a:rPr lang="el-GR" dirty="0" smtClean="0"/>
              <a:t>β</a:t>
            </a:r>
            <a:r>
              <a:rPr lang="fr-FR" dirty="0" smtClean="0"/>
              <a:t>=100) </a:t>
            </a:r>
            <a:r>
              <a:rPr lang="en-US" dirty="0" smtClean="0"/>
              <a:t>for both circuits</a:t>
            </a:r>
          </a:p>
          <a:p>
            <a:r>
              <a:rPr lang="en-US" dirty="0" smtClean="0"/>
              <a:t>Assume </a:t>
            </a:r>
            <a:r>
              <a:rPr lang="en-US" dirty="0"/>
              <a:t>that v</a:t>
            </a:r>
            <a:r>
              <a:rPr lang="en-US" baseline="-25000" dirty="0"/>
              <a:t>i</a:t>
            </a:r>
            <a:r>
              <a:rPr lang="en-US" i="1" dirty="0"/>
              <a:t> </a:t>
            </a:r>
            <a:r>
              <a:rPr lang="en-US" dirty="0"/>
              <a:t>has a </a:t>
            </a:r>
            <a:r>
              <a:rPr lang="en-US" dirty="0" smtClean="0"/>
              <a:t>triangular waveform, determine </a:t>
            </a:r>
            <a:r>
              <a:rPr lang="en-US" dirty="0"/>
              <a:t>the maximum amplitude that v</a:t>
            </a:r>
            <a:r>
              <a:rPr lang="en-US" baseline="-25000" dirty="0"/>
              <a:t>i</a:t>
            </a:r>
            <a:r>
              <a:rPr lang="en-US" i="1" dirty="0"/>
              <a:t> </a:t>
            </a:r>
            <a:r>
              <a:rPr lang="en-US" dirty="0"/>
              <a:t>is allowed to have. Then, with the amplitude </a:t>
            </a:r>
            <a:r>
              <a:rPr lang="en-US" dirty="0" smtClean="0"/>
              <a:t>of v</a:t>
            </a:r>
            <a:r>
              <a:rPr lang="en-US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/>
              <a:t>set to this value, give the waveforms of the total quantities </a:t>
            </a:r>
            <a:r>
              <a:rPr lang="en-US" i="1" dirty="0" err="1"/>
              <a:t>i</a:t>
            </a:r>
            <a:r>
              <a:rPr lang="en-US" i="1" baseline="-25000" dirty="0" err="1"/>
              <a:t>B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</a:t>
            </a:r>
            <a:r>
              <a:rPr lang="en-US" i="1" dirty="0" err="1"/>
              <a:t>v</a:t>
            </a:r>
            <a:r>
              <a:rPr lang="en-US" i="1" baseline="-25000" dirty="0" err="1"/>
              <a:t>BE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</a:t>
            </a:r>
            <a:r>
              <a:rPr lang="en-US" i="1" dirty="0" err="1"/>
              <a:t>i</a:t>
            </a:r>
            <a:r>
              <a:rPr lang="en-US" i="1" baseline="-25000" dirty="0" err="1"/>
              <a:t>C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and </a:t>
            </a:r>
            <a:r>
              <a:rPr lang="en-US" i="1" dirty="0" err="1"/>
              <a:t>v</a:t>
            </a:r>
            <a:r>
              <a:rPr lang="en-US" i="1" baseline="-25000" dirty="0" err="1"/>
              <a:t>C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Small-signal operations and models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34207"/>
            <a:ext cx="2127475" cy="246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80817"/>
            <a:ext cx="1744611" cy="256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0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/>
          <a:lstStyle/>
          <a:p>
            <a:r>
              <a:rPr lang="en-US" dirty="0" smtClean="0"/>
              <a:t>Augmenting the model with Early Effect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 = V</a:t>
            </a:r>
            <a:r>
              <a:rPr lang="en-US" baseline="-25000" dirty="0" smtClean="0"/>
              <a:t>A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Cbias</a:t>
            </a:r>
            <a:endParaRPr lang="en-US" baseline="-25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Small-signal operations and models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51670"/>
            <a:ext cx="43148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35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0" y="499690"/>
            <a:ext cx="4733058" cy="192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4838"/>
            <a:ext cx="2664296" cy="439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31030" y="2643758"/>
            <a:ext cx="3940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rgbClr val="C00000"/>
                </a:solidFill>
              </a:rPr>
              <a:t>g</a:t>
            </a:r>
            <a:r>
              <a:rPr lang="fr-FR" sz="2800" baseline="-25000" dirty="0" err="1" smtClean="0">
                <a:solidFill>
                  <a:srgbClr val="C00000"/>
                </a:solidFill>
              </a:rPr>
              <a:t>m</a:t>
            </a:r>
            <a:r>
              <a:rPr lang="fr-FR" sz="2800" dirty="0" smtClean="0">
                <a:solidFill>
                  <a:srgbClr val="C00000"/>
                </a:solidFill>
              </a:rPr>
              <a:t> = </a:t>
            </a:r>
            <a:r>
              <a:rPr lang="fr-FR" sz="2800" dirty="0" err="1" smtClean="0">
                <a:solidFill>
                  <a:srgbClr val="C00000"/>
                </a:solidFill>
              </a:rPr>
              <a:t>I</a:t>
            </a:r>
            <a:r>
              <a:rPr lang="fr-FR" sz="2800" baseline="-25000" dirty="0" err="1" smtClean="0">
                <a:solidFill>
                  <a:srgbClr val="C00000"/>
                </a:solidFill>
              </a:rPr>
              <a:t>Cbias</a:t>
            </a:r>
            <a:r>
              <a:rPr lang="fr-FR" sz="2800" dirty="0" smtClean="0">
                <a:solidFill>
                  <a:srgbClr val="C00000"/>
                </a:solidFill>
              </a:rPr>
              <a:t>/V</a:t>
            </a:r>
            <a:r>
              <a:rPr lang="fr-FR" sz="2800" baseline="-25000" dirty="0" smtClean="0">
                <a:solidFill>
                  <a:srgbClr val="C00000"/>
                </a:solidFill>
              </a:rPr>
              <a:t>T</a:t>
            </a:r>
          </a:p>
          <a:p>
            <a:r>
              <a:rPr lang="fr-FR" sz="2800" dirty="0" smtClean="0">
                <a:solidFill>
                  <a:srgbClr val="C00000"/>
                </a:solidFill>
              </a:rPr>
              <a:t>r</a:t>
            </a:r>
            <a:r>
              <a:rPr lang="el-GR" sz="2800" baseline="-25000" dirty="0" smtClean="0">
                <a:solidFill>
                  <a:srgbClr val="C00000"/>
                </a:solidFill>
              </a:rPr>
              <a:t>π</a:t>
            </a:r>
            <a:r>
              <a:rPr lang="fr-FR" sz="2800" dirty="0" smtClean="0">
                <a:solidFill>
                  <a:srgbClr val="C00000"/>
                </a:solidFill>
              </a:rPr>
              <a:t> = </a:t>
            </a:r>
            <a:r>
              <a:rPr lang="el-GR" sz="2800" dirty="0" smtClean="0">
                <a:solidFill>
                  <a:srgbClr val="C00000"/>
                </a:solidFill>
              </a:rPr>
              <a:t>β</a:t>
            </a:r>
            <a:r>
              <a:rPr lang="fr-FR" sz="2800" dirty="0" smtClean="0">
                <a:solidFill>
                  <a:srgbClr val="C00000"/>
                </a:solidFill>
              </a:rPr>
              <a:t>/</a:t>
            </a:r>
            <a:r>
              <a:rPr lang="fr-FR" sz="2800" dirty="0" err="1" smtClean="0">
                <a:solidFill>
                  <a:srgbClr val="C00000"/>
                </a:solidFill>
              </a:rPr>
              <a:t>g</a:t>
            </a:r>
            <a:r>
              <a:rPr lang="fr-FR" sz="2800" baseline="-25000" dirty="0" err="1" smtClean="0">
                <a:solidFill>
                  <a:srgbClr val="C00000"/>
                </a:solidFill>
              </a:rPr>
              <a:t>m</a:t>
            </a:r>
            <a:endParaRPr lang="fr-FR" sz="2800" baseline="-25000" dirty="0" smtClean="0">
              <a:solidFill>
                <a:srgbClr val="C00000"/>
              </a:solidFill>
            </a:endParaRPr>
          </a:p>
          <a:p>
            <a:r>
              <a:rPr lang="fr-FR" sz="2800" dirty="0" smtClean="0">
                <a:solidFill>
                  <a:srgbClr val="C00000"/>
                </a:solidFill>
              </a:rPr>
              <a:t>r</a:t>
            </a:r>
            <a:r>
              <a:rPr lang="fr-FR" sz="2800" baseline="-25000" dirty="0" smtClean="0">
                <a:solidFill>
                  <a:srgbClr val="C00000"/>
                </a:solidFill>
              </a:rPr>
              <a:t>0</a:t>
            </a:r>
            <a:r>
              <a:rPr lang="fr-FR" sz="2800" dirty="0" smtClean="0">
                <a:solidFill>
                  <a:srgbClr val="C00000"/>
                </a:solidFill>
              </a:rPr>
              <a:t> = V</a:t>
            </a:r>
            <a:r>
              <a:rPr lang="fr-FR" sz="2800" baseline="-25000" dirty="0" smtClean="0">
                <a:solidFill>
                  <a:srgbClr val="C00000"/>
                </a:solidFill>
              </a:rPr>
              <a:t>A</a:t>
            </a:r>
            <a:r>
              <a:rPr lang="fr-FR" sz="2800" dirty="0" smtClean="0">
                <a:solidFill>
                  <a:srgbClr val="C00000"/>
                </a:solidFill>
              </a:rPr>
              <a:t>/</a:t>
            </a:r>
            <a:r>
              <a:rPr lang="fr-FR" sz="2800" dirty="0" err="1" smtClean="0">
                <a:solidFill>
                  <a:srgbClr val="C00000"/>
                </a:solidFill>
              </a:rPr>
              <a:t>I</a:t>
            </a:r>
            <a:r>
              <a:rPr lang="fr-FR" sz="2800" baseline="-25000" dirty="0" err="1" smtClean="0">
                <a:solidFill>
                  <a:srgbClr val="C00000"/>
                </a:solidFill>
              </a:rPr>
              <a:t>Cbias</a:t>
            </a:r>
            <a:endParaRPr lang="fr-FR" sz="2800" baseline="-250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5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Small-signal exercise</a:t>
            </a:r>
            <a:endParaRPr lang="en-US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74" y="2715766"/>
            <a:ext cx="3293026" cy="23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9582"/>
            <a:ext cx="6328319" cy="206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5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7614"/>
            <a:ext cx="2981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470"/>
            <a:ext cx="22479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9862"/>
            <a:ext cx="632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35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Physical structure and modes of </a:t>
            </a:r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1543"/>
            <a:ext cx="4104455" cy="173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75806"/>
            <a:ext cx="5349240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41543"/>
            <a:ext cx="4287564" cy="164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475656" y="4199287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For amplifier design, we only use Active mode !</a:t>
            </a:r>
            <a:endParaRPr 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6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structure and modes of operation</a:t>
            </a:r>
          </a:p>
          <a:p>
            <a:r>
              <a:rPr lang="en-US" b="1" dirty="0" smtClean="0"/>
              <a:t>Operation of the NPN in Active Mode</a:t>
            </a:r>
          </a:p>
          <a:p>
            <a:r>
              <a:rPr lang="en-US" dirty="0" smtClean="0"/>
              <a:t>PNP Transistor, circuit symbols</a:t>
            </a:r>
          </a:p>
          <a:p>
            <a:r>
              <a:rPr lang="en-US" dirty="0" smtClean="0"/>
              <a:t>Graphical representation of Transistor characteristics</a:t>
            </a:r>
          </a:p>
          <a:p>
            <a:r>
              <a:rPr lang="en-US" dirty="0" smtClean="0"/>
              <a:t>Analysis of transistor circuits at DC</a:t>
            </a:r>
          </a:p>
          <a:p>
            <a:r>
              <a:rPr lang="en-US" dirty="0"/>
              <a:t>The BJT as an amplifier</a:t>
            </a:r>
          </a:p>
          <a:p>
            <a:r>
              <a:rPr lang="en-US" dirty="0"/>
              <a:t>Small-signal equivalent model</a:t>
            </a:r>
          </a:p>
          <a:p>
            <a:endParaRPr lang="en-US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Bipolar Junction Transistor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-44182" y="937779"/>
            <a:ext cx="9080678" cy="4205721"/>
          </a:xfrm>
        </p:spPr>
        <p:txBody>
          <a:bodyPr>
            <a:normAutofit/>
          </a:bodyPr>
          <a:lstStyle/>
          <a:p>
            <a:r>
              <a:rPr lang="fr-FR" dirty="0" smtClean="0"/>
              <a:t>Assume the active mode : </a:t>
            </a:r>
            <a:r>
              <a:rPr lang="en-US" dirty="0" smtClean="0"/>
              <a:t>EBJ is forward-biased, CBJ is reversed-biased 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BE</a:t>
            </a:r>
            <a:r>
              <a:rPr lang="en-US" dirty="0" smtClean="0"/>
              <a:t> ~ 0,6V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BC</a:t>
            </a:r>
            <a:r>
              <a:rPr lang="en-US" dirty="0" smtClean="0"/>
              <a:t>&lt;&lt; 0,6V </a:t>
            </a:r>
          </a:p>
          <a:p>
            <a:r>
              <a:rPr lang="fr-FR" b="1" dirty="0" smtClean="0"/>
              <a:t>I</a:t>
            </a:r>
            <a:r>
              <a:rPr lang="fr-FR" b="1" baseline="-25000" dirty="0" smtClean="0"/>
              <a:t>C</a:t>
            </a:r>
            <a:r>
              <a:rPr lang="fr-FR" b="1" dirty="0" smtClean="0"/>
              <a:t> = I</a:t>
            </a:r>
            <a:r>
              <a:rPr lang="fr-FR" b="1" baseline="-25000" dirty="0" smtClean="0"/>
              <a:t>S</a:t>
            </a:r>
            <a:r>
              <a:rPr lang="fr-FR" b="1" dirty="0" smtClean="0"/>
              <a:t> </a:t>
            </a:r>
            <a:r>
              <a:rPr lang="fr-FR" b="1" dirty="0" err="1" smtClean="0"/>
              <a:t>exp</a:t>
            </a:r>
            <a:r>
              <a:rPr lang="fr-FR" b="1" dirty="0" smtClean="0"/>
              <a:t>(V</a:t>
            </a:r>
            <a:r>
              <a:rPr lang="fr-FR" b="1" baseline="-25000" dirty="0" smtClean="0"/>
              <a:t>BE</a:t>
            </a:r>
            <a:r>
              <a:rPr lang="fr-FR" b="1" dirty="0" smtClean="0"/>
              <a:t> / </a:t>
            </a:r>
            <a:r>
              <a:rPr lang="fr-FR" b="1" dirty="0" err="1" smtClean="0"/>
              <a:t>V</a:t>
            </a:r>
            <a:r>
              <a:rPr lang="fr-FR" b="1" baseline="-25000" dirty="0" err="1" smtClean="0"/>
              <a:t>t</a:t>
            </a:r>
            <a:r>
              <a:rPr lang="fr-FR" b="1" dirty="0" smtClean="0"/>
              <a:t>)</a:t>
            </a:r>
          </a:p>
          <a:p>
            <a:pPr lvl="1"/>
            <a:r>
              <a:rPr lang="en-US" dirty="0" smtClean="0"/>
              <a:t>I</a:t>
            </a:r>
            <a:r>
              <a:rPr lang="en-US" baseline="-25000" dirty="0" smtClean="0"/>
              <a:t>C</a:t>
            </a:r>
            <a:r>
              <a:rPr lang="en-US" dirty="0" smtClean="0"/>
              <a:t> is the collector current</a:t>
            </a:r>
          </a:p>
          <a:p>
            <a:pPr lvl="1"/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is</a:t>
            </a:r>
            <a:r>
              <a:rPr lang="en-US" dirty="0" smtClean="0"/>
              <a:t> the saturation current </a:t>
            </a:r>
            <a:r>
              <a:rPr lang="en-US" sz="1200" dirty="0" smtClean="0"/>
              <a:t>(depending on geometry of the base, doping, etc…)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BE</a:t>
            </a:r>
            <a:r>
              <a:rPr lang="en-US" dirty="0" smtClean="0"/>
              <a:t> is the base-emitter voltage</a:t>
            </a:r>
          </a:p>
          <a:p>
            <a:pPr lvl="1"/>
            <a:r>
              <a:rPr lang="fr-FR" dirty="0" err="1" smtClean="0"/>
              <a:t>V</a:t>
            </a:r>
            <a:r>
              <a:rPr lang="fr-FR" baseline="-25000" dirty="0" err="1" smtClean="0"/>
              <a:t>t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the thermal voltage = kT/q = 25mV @ </a:t>
            </a:r>
            <a:r>
              <a:rPr lang="fr-FR" dirty="0" smtClean="0"/>
              <a:t>25°C,</a:t>
            </a:r>
            <a:r>
              <a:rPr lang="en-US" dirty="0" smtClean="0"/>
              <a:t> </a:t>
            </a:r>
            <a:r>
              <a:rPr lang="en-US" sz="1100" dirty="0" smtClean="0"/>
              <a:t>with k = Boltzmann constant, T the room temperature and q the electron charge</a:t>
            </a:r>
          </a:p>
          <a:p>
            <a:r>
              <a:rPr lang="fr-FR" b="1" dirty="0" smtClean="0"/>
              <a:t>I</a:t>
            </a:r>
            <a:r>
              <a:rPr lang="fr-FR" b="1" baseline="-25000" dirty="0" smtClean="0"/>
              <a:t>C</a:t>
            </a:r>
            <a:r>
              <a:rPr lang="fr-FR" b="1" dirty="0" smtClean="0"/>
              <a:t> = </a:t>
            </a:r>
            <a:r>
              <a:rPr lang="el-GR" b="1" dirty="0" smtClean="0"/>
              <a:t>β</a:t>
            </a:r>
            <a:r>
              <a:rPr lang="fr-FR" b="1" dirty="0" smtClean="0"/>
              <a:t> I</a:t>
            </a:r>
            <a:r>
              <a:rPr lang="fr-FR" b="1" baseline="-25000" dirty="0" smtClean="0"/>
              <a:t>B</a:t>
            </a:r>
            <a:r>
              <a:rPr lang="fr-FR" dirty="0" smtClean="0"/>
              <a:t>, </a:t>
            </a:r>
            <a:r>
              <a:rPr lang="el-GR" dirty="0" smtClean="0"/>
              <a:t>β</a:t>
            </a:r>
            <a:r>
              <a:rPr lang="fr-FR" dirty="0" smtClean="0"/>
              <a:t> </a:t>
            </a:r>
            <a:r>
              <a:rPr lang="en-US" dirty="0" smtClean="0"/>
              <a:t>is the common-emitter current gain </a:t>
            </a:r>
            <a:r>
              <a:rPr lang="en-US" sz="1200" dirty="0" smtClean="0"/>
              <a:t>(depending on geometry, doping…),</a:t>
            </a:r>
            <a:r>
              <a:rPr lang="en-US" dirty="0" smtClean="0"/>
              <a:t> from 50 to 1000 ! Usually : 100-200</a:t>
            </a:r>
          </a:p>
          <a:p>
            <a:r>
              <a:rPr lang="fr-FR" b="1" dirty="0" smtClean="0"/>
              <a:t>I</a:t>
            </a:r>
            <a:r>
              <a:rPr lang="fr-FR" b="1" baseline="-25000" dirty="0" smtClean="0"/>
              <a:t>E</a:t>
            </a:r>
            <a:r>
              <a:rPr lang="fr-FR" b="1" dirty="0" smtClean="0"/>
              <a:t> = I</a:t>
            </a:r>
            <a:r>
              <a:rPr lang="fr-FR" b="1" baseline="-25000" dirty="0" smtClean="0"/>
              <a:t>C</a:t>
            </a:r>
            <a:r>
              <a:rPr lang="fr-FR" b="1" dirty="0" smtClean="0"/>
              <a:t> + I</a:t>
            </a:r>
            <a:r>
              <a:rPr lang="fr-FR" b="1" baseline="-25000" dirty="0" smtClean="0"/>
              <a:t>B</a:t>
            </a:r>
            <a:r>
              <a:rPr lang="fr-FR" b="1" dirty="0" smtClean="0"/>
              <a:t> (or I</a:t>
            </a:r>
            <a:r>
              <a:rPr lang="fr-FR" b="1" baseline="-25000" dirty="0" smtClean="0"/>
              <a:t>C</a:t>
            </a:r>
            <a:r>
              <a:rPr lang="fr-FR" b="1" dirty="0" smtClean="0"/>
              <a:t> = </a:t>
            </a:r>
            <a:r>
              <a:rPr lang="el-GR" b="1" dirty="0" smtClean="0"/>
              <a:t>α</a:t>
            </a:r>
            <a:r>
              <a:rPr lang="fr-FR" b="1" dirty="0" smtClean="0"/>
              <a:t>I</a:t>
            </a:r>
            <a:r>
              <a:rPr lang="fr-FR" b="1" baseline="-25000" dirty="0" smtClean="0"/>
              <a:t>E</a:t>
            </a:r>
            <a:r>
              <a:rPr lang="fr-FR" b="1" dirty="0" smtClean="0"/>
              <a:t> )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of the NPN in Active Mode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56176" y="1459320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NPN</a:t>
            </a:r>
            <a:endParaRPr lang="fr-FR" dirty="0"/>
          </a:p>
        </p:txBody>
      </p:sp>
      <p:cxnSp>
        <p:nvCxnSpPr>
          <p:cNvPr id="9" name="Connecteur droit 8"/>
          <p:cNvCxnSpPr>
            <a:endCxn id="7" idx="1"/>
          </p:cNvCxnSpPr>
          <p:nvPr/>
        </p:nvCxnSpPr>
        <p:spPr>
          <a:xfrm>
            <a:off x="5220072" y="1819360"/>
            <a:ext cx="936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524328" y="1819360"/>
            <a:ext cx="936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858021" y="2179400"/>
            <a:ext cx="0" cy="423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5220072" y="1819360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7884368" y="1819360"/>
            <a:ext cx="5400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6858021" y="2035882"/>
            <a:ext cx="0" cy="3516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860032" y="15949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415012" y="16346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372200" y="231457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96510" y="1403117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I</a:t>
            </a:r>
            <a:r>
              <a:rPr lang="fr-FR" baseline="-25000" dirty="0" smtClean="0">
                <a:solidFill>
                  <a:srgbClr val="0070C0"/>
                </a:solidFill>
              </a:rPr>
              <a:t>B</a:t>
            </a:r>
            <a:endParaRPr lang="fr-FR" baseline="-25000" dirty="0">
              <a:solidFill>
                <a:srgbClr val="0070C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48264" y="2314578"/>
            <a:ext cx="4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I</a:t>
            </a:r>
            <a:r>
              <a:rPr lang="fr-FR" baseline="-25000" dirty="0" smtClean="0">
                <a:solidFill>
                  <a:srgbClr val="0070C0"/>
                </a:solidFill>
              </a:rPr>
              <a:t>E</a:t>
            </a:r>
            <a:endParaRPr lang="fr-FR" baseline="-25000" dirty="0">
              <a:solidFill>
                <a:srgbClr val="0070C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992380" y="1442815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I</a:t>
            </a:r>
            <a:r>
              <a:rPr lang="fr-FR" baseline="-25000" dirty="0" smtClean="0">
                <a:solidFill>
                  <a:srgbClr val="0070C0"/>
                </a:solidFill>
              </a:rPr>
              <a:t>C</a:t>
            </a:r>
            <a:endParaRPr lang="fr-FR" baseline="-25000" dirty="0">
              <a:solidFill>
                <a:srgbClr val="0070C0"/>
              </a:solidFill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5436096" y="2004026"/>
            <a:ext cx="720080" cy="3872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5468563" y="1428041"/>
            <a:ext cx="26196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395197" y="2129912"/>
            <a:ext cx="6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V</a:t>
            </a:r>
            <a:r>
              <a:rPr lang="fr-FR" baseline="-25000" dirty="0" err="1" smtClean="0">
                <a:solidFill>
                  <a:srgbClr val="0070C0"/>
                </a:solidFill>
              </a:rPr>
              <a:t>be</a:t>
            </a:r>
            <a:endParaRPr lang="fr-FR" baseline="-25000" dirty="0">
              <a:solidFill>
                <a:srgbClr val="0070C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616117" y="1099264"/>
            <a:ext cx="6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V</a:t>
            </a:r>
            <a:r>
              <a:rPr lang="fr-FR" baseline="-25000" dirty="0" err="1" smtClean="0">
                <a:solidFill>
                  <a:srgbClr val="0070C0"/>
                </a:solidFill>
              </a:rPr>
              <a:t>bc</a:t>
            </a:r>
            <a:endParaRPr lang="fr-FR" baseline="-25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1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/>
          <a:lstStyle/>
          <a:p>
            <a:r>
              <a:rPr lang="en-US" dirty="0" smtClean="0"/>
              <a:t>Consider a NPN transistor with V</a:t>
            </a:r>
            <a:r>
              <a:rPr lang="en-US" baseline="-25000" dirty="0" smtClean="0"/>
              <a:t>BE</a:t>
            </a:r>
            <a:r>
              <a:rPr lang="en-US" dirty="0" smtClean="0"/>
              <a:t> = 0,7V </a:t>
            </a:r>
            <a:r>
              <a:rPr lang="en-US" dirty="0"/>
              <a:t>@</a:t>
            </a:r>
            <a:r>
              <a:rPr lang="en-US" dirty="0" smtClean="0"/>
              <a:t> I</a:t>
            </a:r>
            <a:r>
              <a:rPr lang="en-US" baseline="-25000" dirty="0" smtClean="0"/>
              <a:t>C</a:t>
            </a:r>
            <a:r>
              <a:rPr lang="en-US" dirty="0" smtClean="0"/>
              <a:t> = 1mA. Find </a:t>
            </a:r>
            <a:r>
              <a:rPr lang="fr-FR" dirty="0" smtClean="0"/>
              <a:t>V</a:t>
            </a:r>
            <a:r>
              <a:rPr lang="fr-FR" baseline="-25000" dirty="0" smtClean="0"/>
              <a:t>BE</a:t>
            </a:r>
            <a:r>
              <a:rPr lang="fr-FR" dirty="0" smtClean="0"/>
              <a:t> for I</a:t>
            </a:r>
            <a:r>
              <a:rPr lang="fr-FR" baseline="-25000" dirty="0" smtClean="0"/>
              <a:t>C</a:t>
            </a:r>
            <a:r>
              <a:rPr lang="fr-FR" dirty="0" smtClean="0"/>
              <a:t>=0,1mA and I</a:t>
            </a:r>
            <a:r>
              <a:rPr lang="fr-FR" baseline="-25000" dirty="0" smtClean="0"/>
              <a:t>C</a:t>
            </a:r>
            <a:r>
              <a:rPr lang="fr-FR" dirty="0" smtClean="0"/>
              <a:t>=10mA.</a:t>
            </a:r>
          </a:p>
          <a:p>
            <a:r>
              <a:rPr lang="en-US" dirty="0" smtClean="0"/>
              <a:t>Transistors of a certain type are specified to have </a:t>
            </a:r>
            <a:r>
              <a:rPr lang="el-GR" dirty="0" smtClean="0"/>
              <a:t>β</a:t>
            </a:r>
            <a:r>
              <a:rPr lang="fr-FR" dirty="0" smtClean="0"/>
              <a:t> </a:t>
            </a:r>
            <a:r>
              <a:rPr lang="en-US" dirty="0" smtClean="0"/>
              <a:t>values in the range of 50 to 150. Find their </a:t>
            </a:r>
            <a:r>
              <a:rPr lang="el-GR" dirty="0" smtClean="0"/>
              <a:t>α</a:t>
            </a:r>
            <a:r>
              <a:rPr lang="fr-FR" dirty="0" smtClean="0"/>
              <a:t> values</a:t>
            </a:r>
          </a:p>
          <a:p>
            <a:r>
              <a:rPr lang="en-US" dirty="0" smtClean="0"/>
              <a:t>Measurement of an NPN BJT in a particular circuit shows the base current t</a:t>
            </a:r>
            <a:r>
              <a:rPr lang="fr-FR" dirty="0" smtClean="0"/>
              <a:t>o </a:t>
            </a:r>
            <a:r>
              <a:rPr lang="en-US" dirty="0" smtClean="0"/>
              <a:t>be 14,46µA, the emitter current to be 1</a:t>
            </a:r>
            <a:r>
              <a:rPr lang="fr-FR" dirty="0" smtClean="0"/>
              <a:t>,46mA and V</a:t>
            </a:r>
            <a:r>
              <a:rPr lang="fr-FR" baseline="-25000" dirty="0" smtClean="0"/>
              <a:t>BE</a:t>
            </a:r>
            <a:r>
              <a:rPr lang="fr-FR" dirty="0" smtClean="0"/>
              <a:t> = </a:t>
            </a:r>
            <a:r>
              <a:rPr lang="en-US" dirty="0" smtClean="0"/>
              <a:t>0,7V. Calculate </a:t>
            </a:r>
            <a:r>
              <a:rPr lang="el-GR" dirty="0" smtClean="0"/>
              <a:t>α</a:t>
            </a:r>
            <a:r>
              <a:rPr lang="fr-FR" dirty="0" smtClean="0"/>
              <a:t>, </a:t>
            </a:r>
            <a:r>
              <a:rPr lang="el-GR" dirty="0" smtClean="0"/>
              <a:t>β</a:t>
            </a:r>
            <a:r>
              <a:rPr lang="fr-FR" dirty="0" smtClean="0"/>
              <a:t> and I</a:t>
            </a:r>
            <a:r>
              <a:rPr lang="fr-FR" baseline="-25000" dirty="0" smtClean="0"/>
              <a:t>S</a:t>
            </a:r>
            <a:endParaRPr lang="fr-FR" dirty="0" smtClean="0"/>
          </a:p>
          <a:p>
            <a:r>
              <a:rPr lang="en-US" dirty="0" smtClean="0"/>
              <a:t>Calculate</a:t>
            </a:r>
            <a:r>
              <a:rPr lang="fr-FR" dirty="0" smtClean="0"/>
              <a:t> </a:t>
            </a:r>
            <a:r>
              <a:rPr lang="el-GR" dirty="0" smtClean="0"/>
              <a:t>β</a:t>
            </a:r>
            <a:r>
              <a:rPr lang="fr-FR" dirty="0" smtClean="0"/>
              <a:t> of </a:t>
            </a:r>
            <a:r>
              <a:rPr lang="en-US" dirty="0" smtClean="0"/>
              <a:t>2 transistors for which </a:t>
            </a:r>
            <a:r>
              <a:rPr lang="el-GR" dirty="0" smtClean="0"/>
              <a:t>α</a:t>
            </a:r>
            <a:r>
              <a:rPr lang="fr-FR" dirty="0" smtClean="0"/>
              <a:t> = 0,98 and 0,99. For </a:t>
            </a:r>
            <a:r>
              <a:rPr lang="en-US" dirty="0" smtClean="0"/>
              <a:t>collector currents of 10mA, find the base current of each transistor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the NPN in Active Mode-</a:t>
            </a:r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7584" y="987574"/>
            <a:ext cx="8064897" cy="3607049"/>
          </a:xfrm>
        </p:spPr>
        <p:txBody>
          <a:bodyPr/>
          <a:lstStyle/>
          <a:p>
            <a:r>
              <a:rPr lang="fr-FR" dirty="0" smtClean="0"/>
              <a:t>Cross section of an NPN BJT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en-US" dirty="0" smtClean="0"/>
              <a:t>Not symmetrical, </a:t>
            </a:r>
            <a:r>
              <a:rPr lang="en-US" dirty="0"/>
              <a:t>e</a:t>
            </a:r>
            <a:r>
              <a:rPr lang="en-US" dirty="0" smtClean="0"/>
              <a:t>mitter and collector can not be interchanged !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the NPN in Active Mode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63" y="1491630"/>
            <a:ext cx="43719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4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structure and modes of operation</a:t>
            </a:r>
          </a:p>
          <a:p>
            <a:r>
              <a:rPr lang="en-US" dirty="0" smtClean="0"/>
              <a:t>Operation of the NPN in Active Mode</a:t>
            </a:r>
          </a:p>
          <a:p>
            <a:r>
              <a:rPr lang="en-US" b="1" dirty="0" smtClean="0"/>
              <a:t>PNP Transistor, circuit symbols</a:t>
            </a:r>
          </a:p>
          <a:p>
            <a:r>
              <a:rPr lang="en-US" dirty="0" smtClean="0"/>
              <a:t>Graphical representation of Transistor characteristics</a:t>
            </a:r>
          </a:p>
          <a:p>
            <a:r>
              <a:rPr lang="en-US" dirty="0" smtClean="0"/>
              <a:t>Analysis of transistor circuits at DC</a:t>
            </a:r>
          </a:p>
          <a:p>
            <a:r>
              <a:rPr lang="en-US" dirty="0"/>
              <a:t>The BJT as an amplifier</a:t>
            </a:r>
          </a:p>
          <a:p>
            <a:r>
              <a:rPr lang="en-US" dirty="0"/>
              <a:t>Small-signal equivalent model</a:t>
            </a:r>
          </a:p>
          <a:p>
            <a:endParaRPr lang="en-US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Bipolar Junction Transistor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9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a39a3ee5e6b4bd3255bfef95601890afd879"/>
  <p:tag name="ARS_PPT_DBNAME" val="CCIA_lesson[20171029135216884].md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heme/theme1.xml><?xml version="1.0" encoding="utf-8"?>
<a:theme xmlns:a="http://schemas.openxmlformats.org/drawingml/2006/main" name="Modèle - ISEN Lill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- ISEN Lille</Template>
  <TotalTime>3900</TotalTime>
  <Words>1788</Words>
  <Application>Microsoft Office PowerPoint</Application>
  <PresentationFormat>Affichage à l'écran (16:9)</PresentationFormat>
  <Paragraphs>308</Paragraphs>
  <Slides>37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Verdana</vt:lpstr>
      <vt:lpstr>Wingdings</vt:lpstr>
      <vt:lpstr>Modèle - ISEN Lille</vt:lpstr>
      <vt:lpstr>2018 Semester#1 Analog Circuits Design AFL axel.flament@YNCREA.fr</vt:lpstr>
      <vt:lpstr>Présentation PowerPoint</vt:lpstr>
      <vt:lpstr>BJT - Intro</vt:lpstr>
      <vt:lpstr>Physical structure and modes of operation</vt:lpstr>
      <vt:lpstr>Présentation PowerPoint</vt:lpstr>
      <vt:lpstr>Operation of the NPN in Active Mode</vt:lpstr>
      <vt:lpstr>Operation of the NPN in Active Mode-exercices</vt:lpstr>
      <vt:lpstr>Operation of the NPN in Active Mode</vt:lpstr>
      <vt:lpstr>Présentation PowerPoint</vt:lpstr>
      <vt:lpstr>NPN &amp; PNP Transistors – representation and conventions</vt:lpstr>
      <vt:lpstr>Summary of BJT I-V relationships in active mode</vt:lpstr>
      <vt:lpstr>Ex</vt:lpstr>
      <vt:lpstr>EX</vt:lpstr>
      <vt:lpstr>Présentation PowerPoint</vt:lpstr>
      <vt:lpstr>Graphical representation of Transistor characteristics</vt:lpstr>
      <vt:lpstr>Dependence of Ic on Vc – Early Effect</vt:lpstr>
      <vt:lpstr>Graphical representation of Transistor characteristics Exercises</vt:lpstr>
      <vt:lpstr>Présentation PowerPoint</vt:lpstr>
      <vt:lpstr>Analysis of transistor circuits at DC</vt:lpstr>
      <vt:lpstr>Analysis of transistor circuits at DC</vt:lpstr>
      <vt:lpstr>Analysis of transistor circuits at DC</vt:lpstr>
      <vt:lpstr>Analysis of transistor circuits at DC</vt:lpstr>
      <vt:lpstr>Présentation PowerPoint</vt:lpstr>
      <vt:lpstr>The BJT as an amplifier</vt:lpstr>
      <vt:lpstr>The BJT as an Amplifier</vt:lpstr>
      <vt:lpstr>Small-signal voltage gain</vt:lpstr>
      <vt:lpstr>Small-signal voltage gain ex</vt:lpstr>
      <vt:lpstr>Load-line and biasing</vt:lpstr>
      <vt:lpstr>Présentation PowerPoint</vt:lpstr>
      <vt:lpstr>Small-signal operations and models</vt:lpstr>
      <vt:lpstr>Small-signal operations and models</vt:lpstr>
      <vt:lpstr>Small-signal operations and models</vt:lpstr>
      <vt:lpstr>Small-signal operations and models</vt:lpstr>
      <vt:lpstr>Small-signal operations and models</vt:lpstr>
      <vt:lpstr>Présentation PowerPoint</vt:lpstr>
      <vt:lpstr>Small-signal exercise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</dc:creator>
  <cp:lastModifiedBy>Axel FLAMENT (ISEN)</cp:lastModifiedBy>
  <cp:revision>182</cp:revision>
  <cp:lastPrinted>2016-06-01T08:27:24Z</cp:lastPrinted>
  <dcterms:created xsi:type="dcterms:W3CDTF">2016-05-19T14:06:05Z</dcterms:created>
  <dcterms:modified xsi:type="dcterms:W3CDTF">2018-09-04T13:34:33Z</dcterms:modified>
</cp:coreProperties>
</file>