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3" r:id="rId3"/>
    <p:sldId id="290" r:id="rId4"/>
    <p:sldId id="284" r:id="rId5"/>
    <p:sldId id="292" r:id="rId6"/>
    <p:sldId id="285" r:id="rId7"/>
    <p:sldId id="294" r:id="rId8"/>
    <p:sldId id="295" r:id="rId9"/>
    <p:sldId id="302" r:id="rId10"/>
    <p:sldId id="303" r:id="rId11"/>
    <p:sldId id="286" r:id="rId12"/>
    <p:sldId id="296" r:id="rId13"/>
    <p:sldId id="297" r:id="rId14"/>
    <p:sldId id="287" r:id="rId15"/>
    <p:sldId id="304" r:id="rId16"/>
    <p:sldId id="305" r:id="rId17"/>
    <p:sldId id="306" r:id="rId18"/>
    <p:sldId id="288" r:id="rId19"/>
    <p:sldId id="307" r:id="rId20"/>
    <p:sldId id="301" r:id="rId21"/>
    <p:sldId id="289" r:id="rId22"/>
    <p:sldId id="308" r:id="rId23"/>
    <p:sldId id="309" r:id="rId24"/>
    <p:sldId id="310" r:id="rId25"/>
    <p:sldId id="311" r:id="rId26"/>
    <p:sldId id="312" r:id="rId27"/>
    <p:sldId id="317" r:id="rId28"/>
    <p:sldId id="313" r:id="rId29"/>
    <p:sldId id="314" r:id="rId30"/>
    <p:sldId id="318" r:id="rId31"/>
    <p:sldId id="315" r:id="rId32"/>
    <p:sldId id="316" r:id="rId33"/>
  </p:sldIdLst>
  <p:sldSz cx="9144000" cy="5143500" type="screen16x9"/>
  <p:notesSz cx="6797675" cy="9926638"/>
  <p:custDataLst>
    <p:tags r:id="rId35"/>
  </p:custDataLst>
  <p:defaultTextStyle>
    <a:defPPr>
      <a:defRPr lang="fr-FR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B72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660"/>
  </p:normalViewPr>
  <p:slideViewPr>
    <p:cSldViewPr>
      <p:cViewPr varScale="1">
        <p:scale>
          <a:sx n="104" d="100"/>
          <a:sy n="104" d="100"/>
        </p:scale>
        <p:origin x="86" y="206"/>
      </p:cViewPr>
      <p:guideLst>
        <p:guide orient="horz" pos="327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0740A-90A6-4E9E-8D68-FA177506409C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0CEBB-F757-4409-93C4-C040848F0C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4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5" y="2033482"/>
            <a:ext cx="2909418" cy="66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:\Isen\Charte graphique\Réalisation\01-Conseils\3 - Livrables\PowerPoint\PowerPoint exe\vierge\illu fond roug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36" y="4764"/>
            <a:ext cx="4932000" cy="18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2604" y="0"/>
            <a:ext cx="9144000" cy="1815666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2787776"/>
            <a:ext cx="9144000" cy="2357977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635897" y="3197426"/>
            <a:ext cx="5503088" cy="1102519"/>
          </a:xfrm>
        </p:spPr>
        <p:txBody>
          <a:bodyPr>
            <a:noAutofit/>
          </a:bodyPr>
          <a:lstStyle>
            <a:lvl1pPr algn="l">
              <a:defRPr sz="47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principal</a:t>
            </a:r>
            <a:endParaRPr lang="fr-BE" dirty="0"/>
          </a:p>
        </p:txBody>
      </p:sp>
      <p:pic>
        <p:nvPicPr>
          <p:cNvPr id="1033" name="Picture 9" descr="V:\Isen\Charte graphique\Réalisation\01-Conseils\3 - Livrables\PowerPoint\PowerPoint exe\vierge\illu fond rouge - Vincen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47" y="89019"/>
            <a:ext cx="4903723" cy="17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18D-1377-41DF-8C55-279B02CDF6FF}" type="datetime2">
              <a:rPr lang="fr-FR" smtClean="0"/>
              <a:t>mercredi 26 septembre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19114"/>
            <a:ext cx="2057400" cy="407551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19114"/>
            <a:ext cx="6019800" cy="407551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5E5-3378-4B6E-9DB3-4D2CDAF965A4}" type="datetime2">
              <a:rPr lang="fr-FR" smtClean="0"/>
              <a:t>mercredi 26 septembre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1" y="1599643"/>
            <a:ext cx="7920880" cy="2994980"/>
          </a:xfrm>
        </p:spPr>
        <p:txBody>
          <a:bodyPr/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A20392-2BF0-4B87-B33E-050DCC2EB8AD}" type="datetime2">
              <a:rPr lang="fr-FR" smtClean="0"/>
              <a:t>mercredi 26 septembre 2018</a:t>
            </a:fld>
            <a:endParaRPr lang="fr-BE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:\Isen\Charte graphique\Réalisation\01-Conseils\3 - Livrables\PowerPoint\PowerPoint exe\vierge\illu - Vincen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40" y="87474"/>
            <a:ext cx="4941499" cy="188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93101" y="1963399"/>
            <a:ext cx="7850901" cy="672089"/>
          </a:xfrm>
        </p:spPr>
        <p:txBody>
          <a:bodyPr anchor="b">
            <a:noAutofit/>
          </a:bodyPr>
          <a:lstStyle>
            <a:lvl1pPr algn="l">
              <a:defRPr sz="4800" b="1" cap="all">
                <a:solidFill>
                  <a:srgbClr val="B7232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7732" y="2634742"/>
            <a:ext cx="7846268" cy="58508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9054-5BD3-4F02-B7C2-ED73480FB567}" type="datetime2">
              <a:rPr lang="fr-FR" smtClean="0"/>
              <a:t>mercredi 26 septembre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-12129" y="1963397"/>
            <a:ext cx="9144000" cy="0"/>
          </a:xfrm>
          <a:prstGeom prst="line">
            <a:avLst/>
          </a:prstGeom>
          <a:ln w="28575">
            <a:solidFill>
              <a:srgbClr val="B7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2604" y="3219822"/>
            <a:ext cx="9144000" cy="0"/>
          </a:xfrm>
          <a:prstGeom prst="line">
            <a:avLst/>
          </a:prstGeom>
          <a:ln w="28575">
            <a:solidFill>
              <a:srgbClr val="B7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550" y="529811"/>
            <a:ext cx="7920930" cy="486054"/>
          </a:xfrm>
        </p:spPr>
        <p:txBody>
          <a:bodyPr anchor="b">
            <a:normAutofit/>
          </a:bodyPr>
          <a:lstStyle>
            <a:lvl1pPr algn="l">
              <a:defRPr sz="1600" b="1" cap="all" baseline="0">
                <a:solidFill>
                  <a:srgbClr val="B7232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74973" y="1599642"/>
            <a:ext cx="3888000" cy="31323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04480" y="1599642"/>
            <a:ext cx="3888000" cy="31323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5CE-7621-456B-9BCC-E1AA59081B17}" type="datetime2">
              <a:rPr lang="fr-FR" smtClean="0"/>
              <a:t>mercredi 26 septembre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550" y="531491"/>
            <a:ext cx="7920000" cy="4887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2032" y="1605595"/>
            <a:ext cx="38880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59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72032" y="2085417"/>
            <a:ext cx="3888000" cy="264657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994955" y="1605595"/>
            <a:ext cx="38880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59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994955" y="2085417"/>
            <a:ext cx="3888000" cy="264657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FBF9-5149-4F4F-BA8A-6B2983DB8818}" type="datetime2">
              <a:rPr lang="fr-FR" smtClean="0"/>
              <a:t>mercredi 26 septembre 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814-0747-446D-B9FA-1BA2886ACFB4}" type="datetime2">
              <a:rPr lang="fr-FR" smtClean="0"/>
              <a:t>mercredi 26 septembre 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1E2-7728-41C3-AD77-ADA9E491AC4F}" type="datetime2">
              <a:rPr lang="fr-FR" smtClean="0"/>
              <a:t>mercredi 26 septembre 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519522"/>
            <a:ext cx="3008313" cy="8715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519114"/>
            <a:ext cx="5111750" cy="407551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7625"/>
            <a:ext cx="3008313" cy="3156998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1" indent="0">
              <a:buNone/>
              <a:defRPr sz="900"/>
            </a:lvl7pPr>
            <a:lvl8pPr marL="3199759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76EE-3CCE-4D49-AB3C-D4C8944A1367}" type="datetime2">
              <a:rPr lang="fr-FR" smtClean="0"/>
              <a:t>mercredi 26 septembre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519114"/>
            <a:ext cx="5486400" cy="3026569"/>
          </a:xfrm>
        </p:spPr>
        <p:txBody>
          <a:bodyPr/>
          <a:lstStyle>
            <a:lvl1pPr marL="0" indent="0">
              <a:buNone/>
              <a:defRPr sz="3200"/>
            </a:lvl1pPr>
            <a:lvl2pPr marL="457109" indent="0">
              <a:buNone/>
              <a:defRPr sz="2800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2" indent="0">
              <a:buNone/>
              <a:defRPr sz="2000"/>
            </a:lvl6pPr>
            <a:lvl7pPr marL="2742651" indent="0">
              <a:buNone/>
              <a:defRPr sz="2000"/>
            </a:lvl7pPr>
            <a:lvl8pPr marL="3199759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1" indent="0">
              <a:buNone/>
              <a:defRPr sz="900"/>
            </a:lvl7pPr>
            <a:lvl8pPr marL="3199759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7D3-EC8C-4C35-B7B4-D0514AF03B95}" type="datetime2">
              <a:rPr lang="fr-FR" smtClean="0"/>
              <a:t>mercredi 26 septembre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70" y="178280"/>
            <a:ext cx="1315194" cy="3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2" y="4766281"/>
            <a:ext cx="9144000" cy="218312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pic>
        <p:nvPicPr>
          <p:cNvPr id="1026" name="Picture 2" descr="V:\Isen\Charte graphique\Réalisation\01-Conseils\3 - Livrables\PowerPoint\Capture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70" y="4778783"/>
            <a:ext cx="1243186" cy="16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1550" y="524348"/>
            <a:ext cx="7920000" cy="488700"/>
          </a:xfrm>
          <a:prstGeom prst="rect">
            <a:avLst/>
          </a:prstGeom>
        </p:spPr>
        <p:txBody>
          <a:bodyPr vert="horz" lIns="91421" tIns="45711" rIns="91421" bIns="45711" rtlCol="0" anchor="b">
            <a:normAutofit/>
          </a:bodyPr>
          <a:lstStyle/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550" y="1707655"/>
            <a:ext cx="7848922" cy="2886968"/>
          </a:xfrm>
          <a:prstGeom prst="rect">
            <a:avLst/>
          </a:prstGeom>
        </p:spPr>
        <p:txBody>
          <a:bodyPr vert="horz" lIns="91421" tIns="45711" rIns="91421" bIns="45711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38692" y="4737129"/>
            <a:ext cx="2133600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D542A453-0F4D-4DBB-B4F2-A643202F7FAF}" type="datetime2">
              <a:rPr lang="fr-FR" smtClean="0"/>
              <a:t>mercredi 26 septembre 2018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36097" y="4737129"/>
            <a:ext cx="3710508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fr-BE" dirty="0" smtClean="0"/>
              <a:t>Ensemble, </a:t>
            </a:r>
            <a:r>
              <a:rPr lang="fr-BE" dirty="0" err="1" smtClean="0"/>
              <a:t>ré-inventons</a:t>
            </a:r>
            <a:r>
              <a:rPr lang="fr-BE" dirty="0" smtClean="0"/>
              <a:t> le monde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765376" y="4739607"/>
            <a:ext cx="1663100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772292" y="4802785"/>
            <a:ext cx="0" cy="1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217" rtl="0" eaLnBrk="1" latinLnBrk="0" hangingPunct="1">
        <a:spcBef>
          <a:spcPct val="0"/>
        </a:spcBef>
        <a:buNone/>
        <a:defRPr sz="1600" b="1" kern="1200" cap="all" baseline="0">
          <a:solidFill>
            <a:srgbClr val="B7232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B72321"/>
          </a:solidFill>
          <a:latin typeface="+mn-lt"/>
          <a:ea typeface="+mn-ea"/>
          <a:cs typeface="+mn-cs"/>
        </a:defRPr>
      </a:lvl1pPr>
      <a:lvl2pPr marL="742801" indent="-285692" algn="l" defTabSz="91421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B7232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B7232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rgbClr val="B72321"/>
          </a:solidFill>
          <a:latin typeface="+mn-lt"/>
          <a:ea typeface="+mn-ea"/>
          <a:cs typeface="+mn-cs"/>
        </a:defRPr>
      </a:lvl4pPr>
      <a:lvl5pPr marL="2056988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B7232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5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2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800" dirty="0" smtClean="0"/>
              <a:t>2018 Semester#1</a:t>
            </a:r>
            <a:br>
              <a:rPr lang="en-US" sz="1800" dirty="0" smtClean="0"/>
            </a:br>
            <a:r>
              <a:rPr lang="en-US" sz="1800" dirty="0" smtClean="0"/>
              <a:t>Analog Circuits Design</a:t>
            </a:r>
            <a:br>
              <a:rPr lang="en-US" sz="1800" dirty="0" smtClean="0"/>
            </a:br>
            <a:r>
              <a:rPr lang="en-US" sz="1800" dirty="0" smtClean="0"/>
              <a:t>AFL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axel.flament@YNCREA.fr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6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7920880" cy="3600400"/>
          </a:xfrm>
        </p:spPr>
        <p:txBody>
          <a:bodyPr/>
          <a:lstStyle/>
          <a:p>
            <a:r>
              <a:rPr lang="en-US" dirty="0" smtClean="0"/>
              <a:t>A common-emitter amp utilizes a BJT with </a:t>
            </a:r>
            <a:r>
              <a:rPr lang="el-GR" dirty="0" smtClean="0"/>
              <a:t>β</a:t>
            </a:r>
            <a:r>
              <a:rPr lang="fr-FR" dirty="0" smtClean="0"/>
              <a:t>=100, and V</a:t>
            </a:r>
            <a:r>
              <a:rPr lang="fr-FR" baseline="-25000" dirty="0" smtClean="0"/>
              <a:t>A</a:t>
            </a:r>
            <a:r>
              <a:rPr lang="fr-FR" dirty="0" smtClean="0"/>
              <a:t>=100V, </a:t>
            </a:r>
            <a:r>
              <a:rPr lang="en-US" dirty="0" smtClean="0"/>
              <a:t>is biased </a:t>
            </a:r>
            <a:r>
              <a:rPr lang="fr-FR" dirty="0" smtClean="0"/>
              <a:t>at I</a:t>
            </a:r>
            <a:r>
              <a:rPr lang="fr-FR" baseline="-25000" dirty="0" smtClean="0"/>
              <a:t>C</a:t>
            </a:r>
            <a:r>
              <a:rPr lang="fr-FR" dirty="0" smtClean="0"/>
              <a:t> = 1mA and h</a:t>
            </a:r>
            <a:r>
              <a:rPr lang="en-US" dirty="0" smtClean="0"/>
              <a:t>as a collector resistance R</a:t>
            </a:r>
            <a:r>
              <a:rPr lang="en-US" baseline="-25000" dirty="0" smtClean="0"/>
              <a:t>C</a:t>
            </a:r>
            <a:r>
              <a:rPr lang="en-US" dirty="0" smtClean="0"/>
              <a:t> = 5k</a:t>
            </a:r>
            <a:r>
              <a:rPr lang="el-GR" dirty="0" smtClean="0"/>
              <a:t>Ω</a:t>
            </a:r>
            <a:r>
              <a:rPr lang="fr-FR" dirty="0" smtClean="0"/>
              <a:t>. </a:t>
            </a:r>
            <a:r>
              <a:rPr lang="en-US" dirty="0" smtClean="0"/>
              <a:t>Find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r>
              <a:rPr lang="en-US" dirty="0" smtClean="0"/>
              <a:t>, R</a:t>
            </a:r>
            <a:r>
              <a:rPr lang="en-US" baseline="-25000" dirty="0" smtClean="0"/>
              <a:t>0</a:t>
            </a:r>
            <a:r>
              <a:rPr lang="en-US" dirty="0" smtClean="0"/>
              <a:t>, and A</a:t>
            </a:r>
            <a:r>
              <a:rPr lang="en-US" baseline="-25000" dirty="0" smtClean="0"/>
              <a:t>V0</a:t>
            </a:r>
            <a:r>
              <a:rPr lang="en-US" dirty="0" smtClean="0"/>
              <a:t>. If the amp is fed with a signal source having a res R</a:t>
            </a:r>
            <a:r>
              <a:rPr lang="en-US" baseline="-25000" dirty="0" smtClean="0"/>
              <a:t>S</a:t>
            </a:r>
            <a:r>
              <a:rPr lang="en-US" dirty="0" smtClean="0"/>
              <a:t> = 5k</a:t>
            </a:r>
            <a:r>
              <a:rPr lang="el-GR" dirty="0" smtClean="0"/>
              <a:t>Ω</a:t>
            </a:r>
            <a:r>
              <a:rPr lang="en-US" dirty="0" smtClean="0"/>
              <a:t>, and a load res R</a:t>
            </a:r>
            <a:r>
              <a:rPr lang="en-US" baseline="-25000" dirty="0" smtClean="0"/>
              <a:t>L</a:t>
            </a:r>
            <a:r>
              <a:rPr lang="en-US" dirty="0" smtClean="0"/>
              <a:t> = 5k</a:t>
            </a:r>
            <a:r>
              <a:rPr lang="el-GR" dirty="0" smtClean="0"/>
              <a:t>Ω</a:t>
            </a:r>
            <a:r>
              <a:rPr lang="en-US" dirty="0" smtClean="0"/>
              <a:t> is connected to the output terminal, find the resulting gain.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Common-emitter ex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Characterizing </a:t>
            </a:r>
            <a:r>
              <a:rPr lang="en-US" dirty="0" smtClean="0"/>
              <a:t>amplifiers</a:t>
            </a:r>
          </a:p>
          <a:p>
            <a:r>
              <a:rPr lang="en-US" dirty="0" smtClean="0"/>
              <a:t>3 basic configurations</a:t>
            </a:r>
            <a:endParaRPr lang="fr-FR" dirty="0"/>
          </a:p>
          <a:p>
            <a:r>
              <a:rPr lang="en-US" dirty="0" smtClean="0"/>
              <a:t>The common-emitter amp</a:t>
            </a:r>
          </a:p>
          <a:p>
            <a:r>
              <a:rPr lang="en-US" b="1" dirty="0" smtClean="0"/>
              <a:t>The common-emitter amp with an emitter resistance</a:t>
            </a:r>
          </a:p>
          <a:p>
            <a:r>
              <a:rPr lang="en-US" dirty="0" smtClean="0"/>
              <a:t>The common-base amp</a:t>
            </a:r>
          </a:p>
          <a:p>
            <a:r>
              <a:rPr lang="en-US" dirty="0" smtClean="0"/>
              <a:t>The common-collector amp or emitter follower</a:t>
            </a:r>
          </a:p>
          <a:p>
            <a:r>
              <a:rPr lang="en-US" dirty="0" smtClean="0"/>
              <a:t>Biasing in BJT amps</a:t>
            </a:r>
          </a:p>
          <a:p>
            <a:r>
              <a:rPr lang="en-US" dirty="0"/>
              <a:t>Common-emitter Full Design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BJT Amplifiers configurations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2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7920880" cy="3600400"/>
          </a:xfrm>
        </p:spPr>
        <p:txBody>
          <a:bodyPr/>
          <a:lstStyle/>
          <a:p>
            <a:r>
              <a:rPr lang="en-US" dirty="0" smtClean="0"/>
              <a:t>Connecting a res at the emitter leads to several major changes in common-emitter amp characteristics…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r>
              <a:rPr lang="en-US" dirty="0" smtClean="0"/>
              <a:t> ? R</a:t>
            </a:r>
            <a:r>
              <a:rPr lang="en-US" baseline="-25000" dirty="0" smtClean="0"/>
              <a:t>O</a:t>
            </a:r>
            <a:r>
              <a:rPr lang="en-US" dirty="0" smtClean="0"/>
              <a:t>? A</a:t>
            </a:r>
            <a:r>
              <a:rPr lang="en-US" baseline="-25000" dirty="0" smtClean="0"/>
              <a:t>V0</a:t>
            </a:r>
            <a:r>
              <a:rPr lang="en-US" dirty="0" smtClean="0"/>
              <a:t>? (neglect the Early effect)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common-emitter amp with an emitter </a:t>
            </a:r>
            <a:r>
              <a:rPr lang="en-US" dirty="0" smtClean="0"/>
              <a:t>resistance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7694"/>
            <a:ext cx="59340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5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7920880" cy="3816424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R</a:t>
            </a:r>
            <a:r>
              <a:rPr lang="fr-FR" baseline="-25000" dirty="0" err="1" smtClean="0"/>
              <a:t>in</a:t>
            </a:r>
            <a:r>
              <a:rPr lang="fr-FR" dirty="0" smtClean="0"/>
              <a:t>= r</a:t>
            </a:r>
            <a:r>
              <a:rPr lang="el-GR" baseline="-25000" dirty="0" smtClean="0"/>
              <a:t>π</a:t>
            </a:r>
            <a:r>
              <a:rPr lang="fr-FR" dirty="0" smtClean="0"/>
              <a:t> + (</a:t>
            </a:r>
            <a:r>
              <a:rPr lang="el-GR" dirty="0" smtClean="0"/>
              <a:t>β</a:t>
            </a:r>
            <a:r>
              <a:rPr lang="fr-FR" dirty="0" smtClean="0"/>
              <a:t>+1)R</a:t>
            </a:r>
            <a:r>
              <a:rPr lang="fr-FR" baseline="-25000" dirty="0" smtClean="0"/>
              <a:t>E</a:t>
            </a:r>
          </a:p>
          <a:p>
            <a:r>
              <a:rPr lang="fr-FR" dirty="0" smtClean="0"/>
              <a:t>R</a:t>
            </a:r>
            <a:r>
              <a:rPr lang="fr-FR" baseline="-25000" dirty="0" smtClean="0"/>
              <a:t>0</a:t>
            </a:r>
            <a:r>
              <a:rPr lang="fr-FR" dirty="0" smtClean="0"/>
              <a:t> = R</a:t>
            </a:r>
            <a:r>
              <a:rPr lang="fr-FR" baseline="-25000" dirty="0" smtClean="0"/>
              <a:t>C</a:t>
            </a:r>
          </a:p>
          <a:p>
            <a:r>
              <a:rPr lang="fr-FR" dirty="0" smtClean="0"/>
              <a:t>A</a:t>
            </a:r>
            <a:r>
              <a:rPr lang="fr-FR" baseline="-25000" dirty="0" smtClean="0"/>
              <a:t>v0</a:t>
            </a:r>
            <a:r>
              <a:rPr lang="fr-FR" dirty="0" smtClean="0"/>
              <a:t> ~ -</a:t>
            </a:r>
            <a:r>
              <a:rPr lang="fr-FR" dirty="0" err="1" smtClean="0"/>
              <a:t>g</a:t>
            </a:r>
            <a:r>
              <a:rPr lang="fr-FR" baseline="-25000" dirty="0" err="1" smtClean="0"/>
              <a:t>m</a:t>
            </a:r>
            <a:r>
              <a:rPr lang="fr-FR" dirty="0" err="1" smtClean="0"/>
              <a:t>R</a:t>
            </a:r>
            <a:r>
              <a:rPr lang="fr-FR" baseline="-25000" dirty="0" err="1" smtClean="0"/>
              <a:t>C</a:t>
            </a:r>
            <a:r>
              <a:rPr lang="fr-FR" dirty="0" smtClean="0"/>
              <a:t>/(1+g</a:t>
            </a:r>
            <a:r>
              <a:rPr lang="fr-FR" baseline="-25000" dirty="0" smtClean="0"/>
              <a:t>m</a:t>
            </a:r>
            <a:r>
              <a:rPr lang="fr-FR" dirty="0" smtClean="0"/>
              <a:t>R</a:t>
            </a:r>
            <a:r>
              <a:rPr lang="fr-FR" baseline="-25000" dirty="0" smtClean="0"/>
              <a:t>E</a:t>
            </a:r>
            <a:r>
              <a:rPr lang="fr-FR" dirty="0" smtClean="0"/>
              <a:t>) ~ -R</a:t>
            </a:r>
            <a:r>
              <a:rPr lang="fr-FR" baseline="-25000" dirty="0" smtClean="0"/>
              <a:t>C</a:t>
            </a:r>
            <a:r>
              <a:rPr lang="fr-FR" dirty="0" smtClean="0"/>
              <a:t>/R</a:t>
            </a:r>
            <a:r>
              <a:rPr lang="fr-FR" baseline="-25000" dirty="0" smtClean="0"/>
              <a:t>E</a:t>
            </a:r>
            <a:endParaRPr lang="fr-FR" dirty="0"/>
          </a:p>
          <a:p>
            <a:r>
              <a:rPr lang="en-US" b="1" i="1" dirty="0" smtClean="0"/>
              <a:t>Comparison with the CE amp :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r>
              <a:rPr lang="en-US" dirty="0" smtClean="0"/>
              <a:t> is much higher</a:t>
            </a:r>
          </a:p>
          <a:p>
            <a:r>
              <a:rPr lang="en-US" dirty="0" smtClean="0"/>
              <a:t>The gain is much lower (by the same amount) – trade-off !</a:t>
            </a:r>
          </a:p>
          <a:p>
            <a:r>
              <a:rPr lang="en-US" dirty="0" smtClean="0"/>
              <a:t>Input dynamic is improved</a:t>
            </a:r>
          </a:p>
          <a:p>
            <a:r>
              <a:rPr lang="en-US" dirty="0" smtClean="0"/>
              <a:t>The overall gain is less dependent on </a:t>
            </a:r>
            <a:r>
              <a:rPr lang="el-GR" dirty="0" smtClean="0"/>
              <a:t>β</a:t>
            </a:r>
            <a:endParaRPr lang="fr-FR" dirty="0"/>
          </a:p>
          <a:p>
            <a:r>
              <a:rPr lang="en-US" dirty="0" smtClean="0"/>
              <a:t>BW is significantly improved (we will see it later)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E</a:t>
            </a:r>
            <a:r>
              <a:rPr lang="en-US" dirty="0" smtClean="0"/>
              <a:t> provides negative feedback that stabilizes IC (out of scope)</a:t>
            </a:r>
          </a:p>
          <a:p>
            <a:endParaRPr lang="en-US" i="1" dirty="0" smtClean="0"/>
          </a:p>
          <a:p>
            <a:r>
              <a:rPr lang="en-US" i="1" dirty="0" smtClean="0"/>
              <a:t>R</a:t>
            </a:r>
            <a:r>
              <a:rPr lang="en-US" i="1" baseline="-25000" dirty="0" smtClean="0"/>
              <a:t>E</a:t>
            </a:r>
            <a:r>
              <a:rPr lang="en-US" i="1" dirty="0" smtClean="0"/>
              <a:t> is called Emitter degeneration resistance</a:t>
            </a:r>
          </a:p>
          <a:p>
            <a:r>
              <a:rPr lang="en-US" i="1" dirty="0" smtClean="0"/>
              <a:t>This amp is called a degenerated common-emitter</a:t>
            </a:r>
            <a:endParaRPr lang="en-US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common-emitter amp with an emitter resistance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Characterizing </a:t>
            </a:r>
            <a:r>
              <a:rPr lang="en-US" dirty="0" smtClean="0"/>
              <a:t>amplifiers</a:t>
            </a:r>
          </a:p>
          <a:p>
            <a:r>
              <a:rPr lang="en-US" dirty="0" smtClean="0"/>
              <a:t>3 basic configurations</a:t>
            </a:r>
            <a:endParaRPr lang="fr-FR" dirty="0"/>
          </a:p>
          <a:p>
            <a:r>
              <a:rPr lang="en-US" dirty="0" smtClean="0"/>
              <a:t>The common-emitter amp</a:t>
            </a:r>
          </a:p>
          <a:p>
            <a:r>
              <a:rPr lang="en-US" dirty="0" smtClean="0"/>
              <a:t>The common-emitter amp with an emitter resistance</a:t>
            </a:r>
          </a:p>
          <a:p>
            <a:r>
              <a:rPr lang="en-US" b="1" dirty="0" smtClean="0"/>
              <a:t>The common-base amp</a:t>
            </a:r>
          </a:p>
          <a:p>
            <a:r>
              <a:rPr lang="en-US" dirty="0" smtClean="0"/>
              <a:t>The common-collector amp or emitter follower</a:t>
            </a:r>
          </a:p>
          <a:p>
            <a:r>
              <a:rPr lang="en-US" dirty="0" smtClean="0"/>
              <a:t>Biasing in BJT amps</a:t>
            </a:r>
          </a:p>
          <a:p>
            <a:r>
              <a:rPr lang="en-US" dirty="0"/>
              <a:t>Common-emitter Full Design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BJT Amplifiers configurations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2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7920880" cy="3600400"/>
          </a:xfrm>
        </p:spPr>
        <p:txBody>
          <a:bodyPr/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r>
              <a:rPr lang="en-US" dirty="0" smtClean="0"/>
              <a:t> ? R</a:t>
            </a:r>
            <a:r>
              <a:rPr lang="en-US" baseline="-25000" dirty="0" smtClean="0"/>
              <a:t>O</a:t>
            </a:r>
            <a:r>
              <a:rPr lang="en-US" dirty="0" smtClean="0"/>
              <a:t>? A</a:t>
            </a:r>
            <a:r>
              <a:rPr lang="en-US" baseline="-25000" dirty="0" smtClean="0"/>
              <a:t>V0</a:t>
            </a:r>
            <a:r>
              <a:rPr lang="en-US" dirty="0" smtClean="0"/>
              <a:t>? (neglect the Early effect)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common-base amp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9622"/>
            <a:ext cx="31527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03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7920880" cy="3600400"/>
          </a:xfrm>
        </p:spPr>
        <p:txBody>
          <a:bodyPr>
            <a:norm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in</a:t>
            </a:r>
            <a:r>
              <a:rPr lang="fr-FR" dirty="0"/>
              <a:t>= r</a:t>
            </a:r>
            <a:r>
              <a:rPr lang="el-GR" baseline="-25000" dirty="0" smtClean="0"/>
              <a:t>π</a:t>
            </a:r>
            <a:r>
              <a:rPr lang="fr-FR" dirty="0" smtClean="0"/>
              <a:t> / (</a:t>
            </a:r>
            <a:r>
              <a:rPr lang="el-GR" dirty="0" smtClean="0"/>
              <a:t>β</a:t>
            </a:r>
            <a:r>
              <a:rPr lang="fr-FR" dirty="0" smtClean="0"/>
              <a:t>+1)</a:t>
            </a:r>
            <a:endParaRPr lang="fr-FR" baseline="-25000" dirty="0"/>
          </a:p>
          <a:p>
            <a:r>
              <a:rPr lang="fr-FR" dirty="0"/>
              <a:t>R</a:t>
            </a:r>
            <a:r>
              <a:rPr lang="fr-FR" baseline="-25000" dirty="0"/>
              <a:t>0</a:t>
            </a:r>
            <a:r>
              <a:rPr lang="fr-FR" dirty="0"/>
              <a:t> = R</a:t>
            </a:r>
            <a:r>
              <a:rPr lang="fr-FR" baseline="-25000" dirty="0"/>
              <a:t>C</a:t>
            </a:r>
          </a:p>
          <a:p>
            <a:r>
              <a:rPr lang="fr-FR" dirty="0"/>
              <a:t>A</a:t>
            </a:r>
            <a:r>
              <a:rPr lang="fr-FR" baseline="-25000" dirty="0"/>
              <a:t>v0</a:t>
            </a:r>
            <a:r>
              <a:rPr lang="fr-FR" dirty="0"/>
              <a:t> ~ </a:t>
            </a:r>
            <a:r>
              <a:rPr lang="fr-FR" dirty="0" err="1" smtClean="0"/>
              <a:t>g</a:t>
            </a:r>
            <a:r>
              <a:rPr lang="fr-FR" baseline="-25000" dirty="0" err="1" smtClean="0"/>
              <a:t>m</a:t>
            </a:r>
            <a:r>
              <a:rPr lang="fr-FR" dirty="0" err="1" smtClean="0"/>
              <a:t>R</a:t>
            </a:r>
            <a:r>
              <a:rPr lang="fr-FR" baseline="-25000" dirty="0" err="1" smtClean="0"/>
              <a:t>C</a:t>
            </a:r>
            <a:endParaRPr lang="fr-FR" dirty="0"/>
          </a:p>
          <a:p>
            <a:r>
              <a:rPr lang="en-US" b="1" i="1" dirty="0" smtClean="0"/>
              <a:t>Observations </a:t>
            </a:r>
            <a:r>
              <a:rPr lang="en-US" b="1" i="1" dirty="0"/>
              <a:t>: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in</a:t>
            </a:r>
            <a:r>
              <a:rPr lang="en-US" dirty="0"/>
              <a:t> is </a:t>
            </a:r>
            <a:r>
              <a:rPr lang="en-US" dirty="0" smtClean="0"/>
              <a:t>very low (not so good, except for specific applications)</a:t>
            </a:r>
            <a:endParaRPr lang="en-US" dirty="0"/>
          </a:p>
          <a:p>
            <a:r>
              <a:rPr lang="en-US" dirty="0"/>
              <a:t>The gain is </a:t>
            </a:r>
            <a:r>
              <a:rPr lang="en-US" dirty="0" smtClean="0"/>
              <a:t>high</a:t>
            </a:r>
            <a:endParaRPr lang="en-US" dirty="0"/>
          </a:p>
          <a:p>
            <a:r>
              <a:rPr lang="en-US" dirty="0" smtClean="0"/>
              <a:t>R</a:t>
            </a:r>
            <a:r>
              <a:rPr lang="en-US" baseline="-25000" dirty="0" smtClean="0"/>
              <a:t>out</a:t>
            </a:r>
            <a:r>
              <a:rPr lang="en-US" dirty="0" smtClean="0"/>
              <a:t> is high</a:t>
            </a:r>
            <a:endParaRPr lang="en-US" dirty="0"/>
          </a:p>
          <a:p>
            <a:r>
              <a:rPr lang="en-US" dirty="0" smtClean="0"/>
              <a:t>BW </a:t>
            </a:r>
            <a:r>
              <a:rPr lang="en-US" dirty="0"/>
              <a:t>is </a:t>
            </a:r>
            <a:r>
              <a:rPr lang="en-US" dirty="0" smtClean="0"/>
              <a:t>very good </a:t>
            </a:r>
            <a:r>
              <a:rPr lang="en-US" dirty="0"/>
              <a:t>(we will see it later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common-base amp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50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7920880" cy="3600400"/>
          </a:xfrm>
        </p:spPr>
        <p:txBody>
          <a:bodyPr/>
          <a:lstStyle/>
          <a:p>
            <a:r>
              <a:rPr lang="en-US" dirty="0" smtClean="0"/>
              <a:t>Consider a CB amp utilizing a BJT (</a:t>
            </a:r>
            <a:r>
              <a:rPr lang="el-GR" dirty="0" smtClean="0"/>
              <a:t>β</a:t>
            </a:r>
            <a:r>
              <a:rPr lang="fr-FR" dirty="0" smtClean="0"/>
              <a:t>=100) </a:t>
            </a:r>
            <a:r>
              <a:rPr lang="en-US" dirty="0" smtClean="0"/>
              <a:t>biased at I</a:t>
            </a:r>
            <a:r>
              <a:rPr lang="en-US" baseline="-25000" dirty="0" smtClean="0"/>
              <a:t>C</a:t>
            </a:r>
            <a:r>
              <a:rPr lang="en-US" dirty="0" smtClean="0"/>
              <a:t> = 1mA and with R</a:t>
            </a:r>
            <a:r>
              <a:rPr lang="en-US" baseline="-25000" dirty="0" smtClean="0"/>
              <a:t>C</a:t>
            </a:r>
            <a:r>
              <a:rPr lang="en-US" dirty="0" smtClean="0"/>
              <a:t> =</a:t>
            </a:r>
            <a:r>
              <a:rPr lang="fr-FR" dirty="0" smtClean="0"/>
              <a:t> 5k</a:t>
            </a:r>
            <a:r>
              <a:rPr lang="el-GR" dirty="0" smtClean="0"/>
              <a:t>Ω</a:t>
            </a:r>
            <a:r>
              <a:rPr lang="fr-FR" dirty="0" smtClean="0"/>
              <a:t>. </a:t>
            </a:r>
            <a:r>
              <a:rPr lang="en-US" dirty="0" smtClean="0"/>
              <a:t>Determine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r>
              <a:rPr lang="en-US" dirty="0" smtClean="0"/>
              <a:t>, A</a:t>
            </a:r>
            <a:r>
              <a:rPr lang="en-US" baseline="-25000" dirty="0" smtClean="0"/>
              <a:t>V0</a:t>
            </a:r>
            <a:r>
              <a:rPr lang="en-US" dirty="0" smtClean="0"/>
              <a:t> and R</a:t>
            </a:r>
            <a:r>
              <a:rPr lang="en-US" baseline="-25000" dirty="0" smtClean="0"/>
              <a:t>0</a:t>
            </a:r>
            <a:r>
              <a:rPr lang="en-US" dirty="0" smtClean="0"/>
              <a:t>. If the amp is loaded with </a:t>
            </a:r>
            <a:r>
              <a:rPr lang="fr-FR" dirty="0" smtClean="0"/>
              <a:t>R</a:t>
            </a:r>
            <a:r>
              <a:rPr lang="fr-FR" baseline="-25000" dirty="0" smtClean="0"/>
              <a:t>L</a:t>
            </a:r>
            <a:r>
              <a:rPr lang="fr-FR" dirty="0" smtClean="0"/>
              <a:t> = 5k</a:t>
            </a:r>
            <a:r>
              <a:rPr lang="el-GR" dirty="0" smtClean="0"/>
              <a:t>Ω</a:t>
            </a:r>
            <a:r>
              <a:rPr lang="fr-FR" dirty="0" smtClean="0"/>
              <a:t> </a:t>
            </a:r>
            <a:r>
              <a:rPr lang="en-US" dirty="0" smtClean="0"/>
              <a:t>what value of A</a:t>
            </a:r>
            <a:r>
              <a:rPr lang="en-US" baseline="-25000" dirty="0" smtClean="0"/>
              <a:t>V</a:t>
            </a:r>
            <a:r>
              <a:rPr lang="en-US" dirty="0" smtClean="0"/>
              <a:t> results? What is the overall gain if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sig</a:t>
            </a:r>
            <a:r>
              <a:rPr lang="en-US" dirty="0" smtClean="0"/>
              <a:t> = </a:t>
            </a:r>
            <a:r>
              <a:rPr lang="fr-FR" dirty="0" smtClean="0"/>
              <a:t>5k</a:t>
            </a:r>
            <a:r>
              <a:rPr lang="el-GR" dirty="0" smtClean="0"/>
              <a:t>Ω</a:t>
            </a:r>
            <a:r>
              <a:rPr lang="fr-FR" dirty="0" smtClean="0"/>
              <a:t>?</a:t>
            </a:r>
          </a:p>
          <a:p>
            <a:r>
              <a:rPr lang="en-US" dirty="0" smtClean="0"/>
              <a:t>A CB amp is required to amplify a signal delivered by a coaxial cable having a characteristic res of 50 </a:t>
            </a:r>
            <a:r>
              <a:rPr lang="el-GR" dirty="0" smtClean="0"/>
              <a:t>Ω</a:t>
            </a:r>
            <a:r>
              <a:rPr lang="fr-FR" dirty="0" smtClean="0"/>
              <a:t>. </a:t>
            </a:r>
            <a:r>
              <a:rPr lang="en-US" dirty="0" smtClean="0"/>
              <a:t>What bias current I</a:t>
            </a:r>
            <a:r>
              <a:rPr lang="en-US" baseline="-25000" dirty="0" smtClean="0"/>
              <a:t>C</a:t>
            </a:r>
            <a:r>
              <a:rPr lang="en-US" dirty="0" smtClean="0"/>
              <a:t> should be utilized to obtain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r>
              <a:rPr lang="en-US" dirty="0" smtClean="0"/>
              <a:t> that is matched to the cable res? To obtain an overall voltage gain of 40V/V, what should the total res in the collector (i.e. R</a:t>
            </a:r>
            <a:r>
              <a:rPr lang="en-US" baseline="-25000" dirty="0" smtClean="0"/>
              <a:t>C</a:t>
            </a:r>
            <a:r>
              <a:rPr lang="en-US" dirty="0" smtClean="0"/>
              <a:t>//R</a:t>
            </a:r>
            <a:r>
              <a:rPr lang="en-US" baseline="-25000" dirty="0" smtClean="0"/>
              <a:t>L</a:t>
            </a:r>
            <a:r>
              <a:rPr lang="en-US" dirty="0" smtClean="0"/>
              <a:t>) be?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Common-Base </a:t>
            </a:r>
            <a:r>
              <a:rPr lang="fr-FR" dirty="0" err="1" smtClean="0"/>
              <a:t>Amp</a:t>
            </a:r>
            <a:r>
              <a:rPr lang="fr-FR" dirty="0" smtClean="0"/>
              <a:t> EX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5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Characterizing </a:t>
            </a:r>
            <a:r>
              <a:rPr lang="en-US" dirty="0" smtClean="0"/>
              <a:t>amplifiers</a:t>
            </a:r>
          </a:p>
          <a:p>
            <a:r>
              <a:rPr lang="en-US" dirty="0" smtClean="0"/>
              <a:t>3 basic configurations</a:t>
            </a:r>
            <a:endParaRPr lang="fr-FR" dirty="0"/>
          </a:p>
          <a:p>
            <a:r>
              <a:rPr lang="en-US" dirty="0" smtClean="0"/>
              <a:t>The common-emitter amp</a:t>
            </a:r>
          </a:p>
          <a:p>
            <a:r>
              <a:rPr lang="en-US" dirty="0" smtClean="0"/>
              <a:t>The common-emitter amp with an emitter resistance</a:t>
            </a:r>
          </a:p>
          <a:p>
            <a:r>
              <a:rPr lang="en-US" dirty="0" smtClean="0"/>
              <a:t>The common-base amp</a:t>
            </a:r>
          </a:p>
          <a:p>
            <a:r>
              <a:rPr lang="en-US" b="1" dirty="0" smtClean="0"/>
              <a:t>The common-collector amp or emitter follower</a:t>
            </a:r>
          </a:p>
          <a:p>
            <a:r>
              <a:rPr lang="en-US" dirty="0" smtClean="0"/>
              <a:t>Biasing in BJT amps</a:t>
            </a:r>
          </a:p>
          <a:p>
            <a:r>
              <a:rPr lang="en-US" dirty="0"/>
              <a:t>Common-emitter Full Design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BJT Amplifiers configurations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2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7920880" cy="3600400"/>
          </a:xfrm>
        </p:spPr>
        <p:txBody>
          <a:bodyPr/>
          <a:lstStyle/>
          <a:p>
            <a:r>
              <a:rPr lang="en-US" dirty="0" err="1"/>
              <a:t>R</a:t>
            </a:r>
            <a:r>
              <a:rPr lang="en-US" baseline="-25000" dirty="0" err="1"/>
              <a:t>in</a:t>
            </a:r>
            <a:r>
              <a:rPr lang="en-US" dirty="0"/>
              <a:t> ? R</a:t>
            </a:r>
            <a:r>
              <a:rPr lang="en-US" baseline="-25000" dirty="0"/>
              <a:t>O</a:t>
            </a:r>
            <a:r>
              <a:rPr lang="en-US" dirty="0"/>
              <a:t>? A</a:t>
            </a:r>
            <a:r>
              <a:rPr lang="en-US" baseline="-25000" dirty="0"/>
              <a:t>V0</a:t>
            </a:r>
            <a:r>
              <a:rPr lang="en-US" dirty="0"/>
              <a:t>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common-collector amp or emitter </a:t>
            </a:r>
            <a:r>
              <a:rPr lang="en-US" dirty="0" smtClean="0"/>
              <a:t>follower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03598"/>
            <a:ext cx="3528392" cy="294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90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Characterizing </a:t>
            </a:r>
            <a:r>
              <a:rPr lang="en-US" b="1" dirty="0" smtClean="0"/>
              <a:t>amplifiers</a:t>
            </a:r>
          </a:p>
          <a:p>
            <a:r>
              <a:rPr lang="en-US" dirty="0" smtClean="0"/>
              <a:t>3 basic configurations</a:t>
            </a:r>
            <a:endParaRPr lang="fr-FR" dirty="0"/>
          </a:p>
          <a:p>
            <a:r>
              <a:rPr lang="en-US" dirty="0" smtClean="0"/>
              <a:t>The common-emitter amp</a:t>
            </a:r>
          </a:p>
          <a:p>
            <a:r>
              <a:rPr lang="en-US" dirty="0" smtClean="0"/>
              <a:t>The common-emitter amp with an emitter resistance</a:t>
            </a:r>
          </a:p>
          <a:p>
            <a:r>
              <a:rPr lang="en-US" dirty="0" smtClean="0"/>
              <a:t>The common-base amp</a:t>
            </a:r>
          </a:p>
          <a:p>
            <a:r>
              <a:rPr lang="en-US" dirty="0" smtClean="0"/>
              <a:t>The common-collector amp or emitter follower</a:t>
            </a:r>
          </a:p>
          <a:p>
            <a:r>
              <a:rPr lang="en-US" dirty="0" smtClean="0"/>
              <a:t>Biasing in BJT amps</a:t>
            </a:r>
          </a:p>
          <a:p>
            <a:r>
              <a:rPr lang="en-US" dirty="0" smtClean="0"/>
              <a:t>Common-emitter Full Design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BJT Amplifiers configurations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9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7920880" cy="3600400"/>
          </a:xfrm>
        </p:spPr>
        <p:txBody>
          <a:bodyPr/>
          <a:lstStyle/>
          <a:p>
            <a:r>
              <a:rPr lang="fr-FR" dirty="0" err="1"/>
              <a:t>R</a:t>
            </a:r>
            <a:r>
              <a:rPr lang="fr-FR" baseline="-25000" dirty="0" err="1"/>
              <a:t>in</a:t>
            </a:r>
            <a:r>
              <a:rPr lang="fr-FR" dirty="0"/>
              <a:t>= r</a:t>
            </a:r>
            <a:r>
              <a:rPr lang="el-GR" baseline="-25000" dirty="0"/>
              <a:t>π</a:t>
            </a:r>
            <a:r>
              <a:rPr lang="fr-FR" dirty="0"/>
              <a:t> +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el-GR" dirty="0"/>
              <a:t>β</a:t>
            </a:r>
            <a:r>
              <a:rPr lang="fr-FR" dirty="0" smtClean="0"/>
              <a:t>+1)R</a:t>
            </a:r>
            <a:r>
              <a:rPr lang="fr-FR" baseline="-25000" dirty="0"/>
              <a:t>L</a:t>
            </a:r>
          </a:p>
          <a:p>
            <a:r>
              <a:rPr lang="fr-FR" dirty="0"/>
              <a:t>R</a:t>
            </a:r>
            <a:r>
              <a:rPr lang="fr-FR" baseline="-25000" dirty="0"/>
              <a:t>0</a:t>
            </a:r>
            <a:r>
              <a:rPr lang="fr-FR" dirty="0"/>
              <a:t> = </a:t>
            </a:r>
            <a:r>
              <a:rPr lang="fr-FR" dirty="0" smtClean="0"/>
              <a:t>(r</a:t>
            </a:r>
            <a:r>
              <a:rPr lang="el-GR" baseline="-25000" dirty="0"/>
              <a:t>π</a:t>
            </a:r>
            <a:r>
              <a:rPr lang="fr-FR" dirty="0"/>
              <a:t> + </a:t>
            </a:r>
            <a:r>
              <a:rPr lang="fr-FR" dirty="0" err="1" smtClean="0"/>
              <a:t>R</a:t>
            </a:r>
            <a:r>
              <a:rPr lang="fr-FR" baseline="-25000" dirty="0" err="1" smtClean="0"/>
              <a:t>sig</a:t>
            </a:r>
            <a:r>
              <a:rPr lang="fr-FR" smtClean="0"/>
              <a:t>)</a:t>
            </a:r>
            <a:r>
              <a:rPr lang="fr-FR" baseline="-25000" smtClean="0"/>
              <a:t> </a:t>
            </a:r>
            <a:r>
              <a:rPr lang="fr-FR" dirty="0" smtClean="0"/>
              <a:t>/</a:t>
            </a:r>
            <a:r>
              <a:rPr lang="fr-FR" baseline="-25000" dirty="0" smtClean="0"/>
              <a:t> </a:t>
            </a:r>
            <a:r>
              <a:rPr lang="fr-FR" dirty="0"/>
              <a:t>(</a:t>
            </a:r>
            <a:r>
              <a:rPr lang="el-GR" dirty="0"/>
              <a:t>β</a:t>
            </a:r>
            <a:r>
              <a:rPr lang="fr-FR" dirty="0"/>
              <a:t>+1)</a:t>
            </a:r>
            <a:endParaRPr lang="fr-FR" baseline="-25000" dirty="0"/>
          </a:p>
          <a:p>
            <a:r>
              <a:rPr lang="fr-FR" dirty="0"/>
              <a:t>A</a:t>
            </a:r>
            <a:r>
              <a:rPr lang="fr-FR" baseline="-25000" dirty="0"/>
              <a:t>v0</a:t>
            </a:r>
            <a:r>
              <a:rPr lang="fr-FR" dirty="0"/>
              <a:t> ~ </a:t>
            </a:r>
            <a:r>
              <a:rPr lang="fr-FR" dirty="0" err="1" smtClean="0"/>
              <a:t>g</a:t>
            </a:r>
            <a:r>
              <a:rPr lang="fr-FR" baseline="-25000" dirty="0" err="1" smtClean="0"/>
              <a:t>m</a:t>
            </a:r>
            <a:r>
              <a:rPr lang="fr-FR" dirty="0" err="1" smtClean="0"/>
              <a:t>R</a:t>
            </a:r>
            <a:r>
              <a:rPr lang="fr-FR" baseline="-25000" dirty="0" err="1" smtClean="0"/>
              <a:t>E</a:t>
            </a:r>
            <a:r>
              <a:rPr lang="fr-FR" dirty="0" smtClean="0"/>
              <a:t> / (1+</a:t>
            </a:r>
            <a:r>
              <a:rPr lang="fr-FR" dirty="0"/>
              <a:t> </a:t>
            </a:r>
            <a:r>
              <a:rPr lang="fr-FR" dirty="0" err="1" smtClean="0"/>
              <a:t>g</a:t>
            </a:r>
            <a:r>
              <a:rPr lang="fr-FR" baseline="-25000" dirty="0" err="1" smtClean="0"/>
              <a:t>m</a:t>
            </a:r>
            <a:r>
              <a:rPr lang="fr-FR" dirty="0" err="1" smtClean="0"/>
              <a:t>R</a:t>
            </a:r>
            <a:r>
              <a:rPr lang="fr-FR" baseline="-25000" dirty="0" err="1" smtClean="0"/>
              <a:t>E</a:t>
            </a:r>
            <a:r>
              <a:rPr lang="fr-FR" dirty="0" smtClean="0"/>
              <a:t>) ~ 1</a:t>
            </a:r>
            <a:endParaRPr lang="fr-FR" dirty="0"/>
          </a:p>
          <a:p>
            <a:r>
              <a:rPr lang="en-US" b="1" i="1" dirty="0"/>
              <a:t>Observations :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in</a:t>
            </a:r>
            <a:r>
              <a:rPr lang="en-US" dirty="0"/>
              <a:t> is </a:t>
            </a:r>
            <a:r>
              <a:rPr lang="en-US" dirty="0" smtClean="0"/>
              <a:t>high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voltage gain is close to unity (but current gain is very high)</a:t>
            </a:r>
            <a:endParaRPr lang="en-US" dirty="0"/>
          </a:p>
          <a:p>
            <a:r>
              <a:rPr lang="en-US" dirty="0"/>
              <a:t>R</a:t>
            </a:r>
            <a:r>
              <a:rPr lang="en-US" baseline="-25000" dirty="0"/>
              <a:t>out</a:t>
            </a:r>
            <a:r>
              <a:rPr lang="en-US" dirty="0"/>
              <a:t> is 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Bilateral… (out of scope)</a:t>
            </a:r>
          </a:p>
          <a:p>
            <a:r>
              <a:rPr lang="en-US" dirty="0" smtClean="0"/>
              <a:t>Acts as a buffer amp !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common-collector amp or emitter follower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Characterizing </a:t>
            </a:r>
            <a:r>
              <a:rPr lang="en-US" dirty="0" smtClean="0"/>
              <a:t>amplifiers</a:t>
            </a:r>
          </a:p>
          <a:p>
            <a:r>
              <a:rPr lang="en-US" dirty="0" smtClean="0"/>
              <a:t>3 basic configurations</a:t>
            </a:r>
            <a:endParaRPr lang="fr-FR" dirty="0"/>
          </a:p>
          <a:p>
            <a:r>
              <a:rPr lang="en-US" dirty="0" smtClean="0"/>
              <a:t>The common-emitter amp</a:t>
            </a:r>
          </a:p>
          <a:p>
            <a:r>
              <a:rPr lang="en-US" dirty="0" smtClean="0"/>
              <a:t>The common-emitter amp with an emitter resistance</a:t>
            </a:r>
          </a:p>
          <a:p>
            <a:r>
              <a:rPr lang="en-US" dirty="0" smtClean="0"/>
              <a:t>The common-base amp</a:t>
            </a:r>
          </a:p>
          <a:p>
            <a:r>
              <a:rPr lang="en-US" dirty="0" smtClean="0"/>
              <a:t>The common-collector amp or emitter follower</a:t>
            </a:r>
          </a:p>
          <a:p>
            <a:r>
              <a:rPr lang="en-US" b="1" dirty="0" smtClean="0"/>
              <a:t>Biasing in BJT amps</a:t>
            </a:r>
          </a:p>
          <a:p>
            <a:r>
              <a:rPr lang="en-US" dirty="0"/>
              <a:t>Common-emitter Full Design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BJT Amplifiers configurations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2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 smtClean="0"/>
              <a:t>Biasing = establish a constant DC current in the collector of the BJT</a:t>
            </a:r>
          </a:p>
          <a:p>
            <a:pPr lvl="1"/>
            <a:r>
              <a:rPr lang="en-US" dirty="0" smtClean="0"/>
              <a:t>Predictable current</a:t>
            </a:r>
          </a:p>
          <a:p>
            <a:pPr lvl="1"/>
            <a:r>
              <a:rPr lang="en-US" dirty="0" smtClean="0"/>
              <a:t>Insensitive to variations (temp, </a:t>
            </a:r>
            <a:r>
              <a:rPr lang="el-GR" dirty="0" smtClean="0"/>
              <a:t>β</a:t>
            </a:r>
            <a:r>
              <a:rPr lang="fr-F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Allow maximum output swing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BIASING in BJT </a:t>
            </a:r>
            <a:r>
              <a:rPr lang="fr-FR" dirty="0" err="1" smtClean="0"/>
              <a:t>amps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40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BIASING in BJT </a:t>
            </a:r>
            <a:r>
              <a:rPr lang="fr-FR" dirty="0" err="1" smtClean="0"/>
              <a:t>amps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03598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746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1064654"/>
            <a:ext cx="8280920" cy="35350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Figure 1a:</a:t>
            </a:r>
          </a:p>
          <a:p>
            <a:r>
              <a:rPr lang="en-US" sz="1600" dirty="0" smtClean="0"/>
              <a:t>What is the value of V</a:t>
            </a:r>
            <a:r>
              <a:rPr lang="en-US" sz="1600" baseline="-25000" dirty="0" smtClean="0"/>
              <a:t>B</a:t>
            </a:r>
            <a:r>
              <a:rPr lang="en-US" sz="1600" dirty="0" smtClean="0"/>
              <a:t>? (neglect I</a:t>
            </a:r>
            <a:r>
              <a:rPr lang="en-US" sz="1600" baseline="-25000" dirty="0" smtClean="0"/>
              <a:t>B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Find I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 (I</a:t>
            </a:r>
            <a:r>
              <a:rPr lang="en-US" sz="1600" baseline="-25000" dirty="0" smtClean="0"/>
              <a:t>S</a:t>
            </a:r>
            <a:r>
              <a:rPr lang="en-US" sz="1600" dirty="0" smtClean="0"/>
              <a:t> = 85fA, T = 300K, no Early effect, V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= 25,8mV)</a:t>
            </a:r>
          </a:p>
          <a:p>
            <a:r>
              <a:rPr lang="en-US" sz="1600" dirty="0" smtClean="0"/>
              <a:t>If R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is 5% higher and R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5% lower than their nominal values, what does I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 value become?</a:t>
            </a:r>
          </a:p>
          <a:p>
            <a:endParaRPr lang="en-US" sz="1600" dirty="0"/>
          </a:p>
          <a:p>
            <a:r>
              <a:rPr lang="en-US" sz="1600" dirty="0"/>
              <a:t>Figure </a:t>
            </a:r>
            <a:r>
              <a:rPr lang="en-US" sz="1600" dirty="0" smtClean="0"/>
              <a:t>1b:</a:t>
            </a:r>
            <a:endParaRPr lang="en-US" sz="1600" dirty="0"/>
          </a:p>
          <a:p>
            <a:r>
              <a:rPr lang="en-US" sz="1600" dirty="0"/>
              <a:t>What is the value of </a:t>
            </a:r>
            <a:r>
              <a:rPr lang="en-US" sz="1600" dirty="0" smtClean="0"/>
              <a:t>I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? </a:t>
            </a:r>
            <a:r>
              <a:rPr lang="en-US" sz="1600" dirty="0"/>
              <a:t>(neglect </a:t>
            </a:r>
            <a:r>
              <a:rPr lang="en-US" sz="1600" dirty="0" smtClean="0"/>
              <a:t>I</a:t>
            </a:r>
            <a:r>
              <a:rPr lang="en-US" sz="1600" baseline="-25000" dirty="0" smtClean="0"/>
              <a:t>B, </a:t>
            </a:r>
            <a:r>
              <a:rPr lang="en-US" sz="1600" dirty="0" smtClean="0"/>
              <a:t>V</a:t>
            </a:r>
            <a:r>
              <a:rPr lang="en-US" sz="1600" baseline="-25000" dirty="0" smtClean="0"/>
              <a:t>BE </a:t>
            </a:r>
            <a:r>
              <a:rPr lang="en-US" sz="1600" dirty="0" smtClean="0"/>
              <a:t>= 0,6V)</a:t>
            </a:r>
            <a:endParaRPr lang="en-US" sz="1600" dirty="0"/>
          </a:p>
          <a:p>
            <a:r>
              <a:rPr lang="en-US" sz="1600" dirty="0" smtClean="0"/>
              <a:t>Write the relationship between V</a:t>
            </a:r>
            <a:r>
              <a:rPr lang="en-US" sz="1600" baseline="-25000" dirty="0" smtClean="0"/>
              <a:t>B</a:t>
            </a:r>
            <a:r>
              <a:rPr lang="en-US" sz="1600" dirty="0" smtClean="0"/>
              <a:t>, V</a:t>
            </a:r>
            <a:r>
              <a:rPr lang="en-US" sz="1600" baseline="-25000" dirty="0" smtClean="0"/>
              <a:t>BE</a:t>
            </a:r>
            <a:r>
              <a:rPr lang="en-US" sz="1600" dirty="0" smtClean="0"/>
              <a:t> and I</a:t>
            </a:r>
            <a:r>
              <a:rPr lang="en-US" sz="1600" baseline="-25000" dirty="0" smtClean="0"/>
              <a:t>C </a:t>
            </a:r>
            <a:r>
              <a:rPr lang="en-US" sz="1600" dirty="0" smtClean="0"/>
              <a:t>(V</a:t>
            </a:r>
            <a:r>
              <a:rPr lang="en-US" sz="1600" baseline="-25000" dirty="0" smtClean="0"/>
              <a:t>B</a:t>
            </a:r>
            <a:r>
              <a:rPr lang="en-US" sz="1600" dirty="0" smtClean="0"/>
              <a:t>= V</a:t>
            </a:r>
            <a:r>
              <a:rPr lang="en-US" sz="1600" baseline="-25000" dirty="0" smtClean="0"/>
              <a:t>E</a:t>
            </a:r>
            <a:r>
              <a:rPr lang="en-US" sz="1600" dirty="0" smtClean="0"/>
              <a:t>+V</a:t>
            </a:r>
            <a:r>
              <a:rPr lang="en-US" sz="1600" baseline="-25000" dirty="0" smtClean="0"/>
              <a:t>BE</a:t>
            </a:r>
            <a:r>
              <a:rPr lang="en-US" sz="1600" dirty="0" smtClean="0"/>
              <a:t>…)</a:t>
            </a:r>
            <a:endParaRPr lang="en-US" sz="1600" dirty="0"/>
          </a:p>
          <a:p>
            <a:r>
              <a:rPr lang="en-US" sz="1600" dirty="0" smtClean="0"/>
              <a:t>By differentiating the latter equation, find a condition that make I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 variations (as a function of V</a:t>
            </a:r>
            <a:r>
              <a:rPr lang="en-US" sz="1600" baseline="-25000" dirty="0" smtClean="0"/>
              <a:t>B</a:t>
            </a:r>
            <a:r>
              <a:rPr lang="en-US" sz="1600" dirty="0" smtClean="0"/>
              <a:t>) independent of BJT parameters. If we have the same V</a:t>
            </a:r>
            <a:r>
              <a:rPr lang="en-US" sz="1600" baseline="-25000" dirty="0" smtClean="0"/>
              <a:t>B</a:t>
            </a:r>
            <a:r>
              <a:rPr lang="en-US" sz="1600" dirty="0" smtClean="0"/>
              <a:t> variations as in 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figure, what would I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 be?</a:t>
            </a:r>
          </a:p>
          <a:p>
            <a:endParaRPr lang="en-US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BIASING in BJT </a:t>
            </a:r>
            <a:r>
              <a:rPr lang="fr-FR" dirty="0" err="1" smtClean="0"/>
              <a:t>amps</a:t>
            </a:r>
            <a:r>
              <a:rPr lang="fr-FR" dirty="0" smtClean="0"/>
              <a:t> ex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8" t="7693" r="2798" b="-10"/>
          <a:stretch/>
        </p:blipFill>
        <p:spPr bwMode="auto">
          <a:xfrm>
            <a:off x="6444208" y="123478"/>
            <a:ext cx="257345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27" y="2252540"/>
            <a:ext cx="1762323" cy="13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-6058" y="0"/>
            <a:ext cx="9144000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746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/>
          <a:lstStyle/>
          <a:p>
            <a:r>
              <a:rPr lang="en-US" dirty="0" smtClean="0"/>
              <a:t>Classical discrete-circuit bias arrangement</a:t>
            </a:r>
          </a:p>
          <a:p>
            <a:r>
              <a:rPr lang="en-US" dirty="0" smtClean="0"/>
              <a:t>High R1 and R2 ensure low power consumption</a:t>
            </a:r>
          </a:p>
          <a:p>
            <a:r>
              <a:rPr lang="en-US" dirty="0" smtClean="0"/>
              <a:t>Low R1 and R2 ensure insensitivity to </a:t>
            </a:r>
            <a:r>
              <a:rPr lang="el-GR" dirty="0" smtClean="0"/>
              <a:t>β</a:t>
            </a:r>
            <a:r>
              <a:rPr lang="fr-FR" dirty="0" smtClean="0"/>
              <a:t>…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 2-power-supply version 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BIASING in BJT </a:t>
            </a:r>
            <a:r>
              <a:rPr lang="fr-FR" dirty="0" err="1" smtClean="0"/>
              <a:t>amps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502"/>
            <a:ext cx="1296144" cy="211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90425"/>
            <a:ext cx="1258053" cy="24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746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1059582"/>
            <a:ext cx="7920880" cy="35350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Collector-to-Base Feedback res : 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B</a:t>
            </a:r>
            <a:r>
              <a:rPr lang="en-US" dirty="0" smtClean="0"/>
              <a:t> provides negative feedback</a:t>
            </a:r>
          </a:p>
          <a:p>
            <a:r>
              <a:rPr lang="en-US" dirty="0" smtClean="0"/>
              <a:t>Care must be taken not to forward-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bias Collector-base diode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a constant current source</a:t>
            </a:r>
          </a:p>
          <a:p>
            <a:r>
              <a:rPr lang="en-US" dirty="0" smtClean="0"/>
              <a:t>Independent of </a:t>
            </a:r>
            <a:r>
              <a:rPr lang="el-GR" dirty="0" smtClean="0"/>
              <a:t>β</a:t>
            </a:r>
            <a:r>
              <a:rPr lang="fr-FR" dirty="0" smtClean="0"/>
              <a:t> and R</a:t>
            </a:r>
            <a:r>
              <a:rPr lang="fr-FR" baseline="-25000" dirty="0" smtClean="0"/>
              <a:t>B</a:t>
            </a:r>
            <a:r>
              <a:rPr lang="fr-FR" dirty="0" smtClean="0"/>
              <a:t> !</a:t>
            </a:r>
          </a:p>
          <a:p>
            <a:r>
              <a:rPr lang="en-US" dirty="0" smtClean="0"/>
              <a:t>We will see later how to design </a:t>
            </a:r>
          </a:p>
          <a:p>
            <a:pPr marL="0" indent="0">
              <a:buNone/>
            </a:pPr>
            <a:r>
              <a:rPr lang="en-US" dirty="0" smtClean="0"/>
              <a:t>    a current source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BIASING in BJT </a:t>
            </a:r>
            <a:r>
              <a:rPr lang="fr-FR" dirty="0" err="1" smtClean="0"/>
              <a:t>amps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7494"/>
            <a:ext cx="2562741" cy="221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54" y="2571750"/>
            <a:ext cx="1181509" cy="204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74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Characterizing </a:t>
            </a:r>
            <a:r>
              <a:rPr lang="en-US" dirty="0" smtClean="0"/>
              <a:t>amplifiers</a:t>
            </a:r>
          </a:p>
          <a:p>
            <a:r>
              <a:rPr lang="en-US" dirty="0" smtClean="0"/>
              <a:t>3 basic configurations</a:t>
            </a:r>
            <a:endParaRPr lang="fr-FR" dirty="0"/>
          </a:p>
          <a:p>
            <a:r>
              <a:rPr lang="en-US" dirty="0" smtClean="0"/>
              <a:t>The common-emitter amp</a:t>
            </a:r>
          </a:p>
          <a:p>
            <a:r>
              <a:rPr lang="en-US" dirty="0" smtClean="0"/>
              <a:t>The common-emitter amp with an emitter resistance</a:t>
            </a:r>
          </a:p>
          <a:p>
            <a:r>
              <a:rPr lang="en-US" dirty="0" smtClean="0"/>
              <a:t>The common-base amp</a:t>
            </a:r>
          </a:p>
          <a:p>
            <a:r>
              <a:rPr lang="en-US" dirty="0" smtClean="0"/>
              <a:t>The common-collector amp or emitter follower</a:t>
            </a:r>
          </a:p>
          <a:p>
            <a:r>
              <a:rPr lang="en-US" dirty="0" smtClean="0"/>
              <a:t>Biasing in BJT amps</a:t>
            </a:r>
          </a:p>
          <a:p>
            <a:r>
              <a:rPr lang="en-US" b="1" dirty="0"/>
              <a:t>Common-emitter Full Design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BJT Amplifiers configurations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066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amp – common emitter example – full design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63572"/>
            <a:ext cx="561662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20072" y="3363838"/>
            <a:ext cx="64807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084168" y="3759882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Bypass or decoupling Cap (low impedance to ground for signal)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1820" y="2499743"/>
            <a:ext cx="64807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220072" y="1995686"/>
            <a:ext cx="576064" cy="594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71600" y="1707654"/>
            <a:ext cx="3312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Coupling Cap (low impedance for signal, high impedance for DC in order not to disturb biasing)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74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configurations ex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275606"/>
            <a:ext cx="297397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5486"/>
            <a:ext cx="3541827" cy="233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26432"/>
            <a:ext cx="3144623" cy="215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66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059582"/>
            <a:ext cx="7920880" cy="3535041"/>
          </a:xfrm>
        </p:spPr>
        <p:txBody>
          <a:bodyPr/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endParaRPr lang="en-US" baseline="-25000" dirty="0" smtClean="0"/>
          </a:p>
          <a:p>
            <a:pPr lvl="1"/>
            <a:r>
              <a:rPr lang="en-US" dirty="0" smtClean="0"/>
              <a:t>Voltage dividing effect</a:t>
            </a:r>
          </a:p>
          <a:p>
            <a:pPr lvl="1"/>
            <a:r>
              <a:rPr lang="en-US" dirty="0" smtClean="0"/>
              <a:t>May depend on R</a:t>
            </a:r>
            <a:r>
              <a:rPr lang="en-US" baseline="-25000" dirty="0" smtClean="0"/>
              <a:t>L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 smtClean="0"/>
              <a:t>v0</a:t>
            </a:r>
            <a:r>
              <a:rPr lang="en-US" dirty="0" smtClean="0"/>
              <a:t>, open-circuit voltage gain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o</a:t>
            </a:r>
            <a:r>
              <a:rPr lang="en-US" dirty="0" smtClean="0"/>
              <a:t>/V</a:t>
            </a:r>
            <a:r>
              <a:rPr lang="en-US" baseline="-25000" dirty="0" smtClean="0"/>
              <a:t>i  </a:t>
            </a:r>
            <a:r>
              <a:rPr lang="en-US" dirty="0" smtClean="0"/>
              <a:t>when R</a:t>
            </a:r>
            <a:r>
              <a:rPr lang="en-US" baseline="-25000" dirty="0" smtClean="0"/>
              <a:t>L</a:t>
            </a:r>
            <a:r>
              <a:rPr lang="en-US" dirty="0" smtClean="0"/>
              <a:t> is infinite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out</a:t>
            </a:r>
          </a:p>
          <a:p>
            <a:pPr lvl="1"/>
            <a:r>
              <a:rPr lang="en-US" dirty="0" smtClean="0"/>
              <a:t>Calculated when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sig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Does not depend on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sig</a:t>
            </a:r>
            <a:endParaRPr lang="en-US" baseline="-25000" dirty="0" smtClean="0"/>
          </a:p>
          <a:p>
            <a:pPr lvl="1"/>
            <a:r>
              <a:rPr lang="en-US" dirty="0" smtClean="0"/>
              <a:t>Voltage dividing effect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Characterizing </a:t>
            </a:r>
            <a:r>
              <a:rPr lang="en-US" dirty="0" smtClean="0"/>
              <a:t>amplifiers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39" y="2731750"/>
            <a:ext cx="5029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03598"/>
            <a:ext cx="4438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07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Characterizing </a:t>
            </a:r>
            <a:r>
              <a:rPr lang="en-US" dirty="0" smtClean="0"/>
              <a:t>amplifiers</a:t>
            </a:r>
          </a:p>
          <a:p>
            <a:r>
              <a:rPr lang="en-US" dirty="0" smtClean="0"/>
              <a:t>3 basic configurations</a:t>
            </a:r>
            <a:endParaRPr lang="fr-FR" dirty="0"/>
          </a:p>
          <a:p>
            <a:r>
              <a:rPr lang="en-US" dirty="0" smtClean="0"/>
              <a:t>The common-emitter amp</a:t>
            </a:r>
          </a:p>
          <a:p>
            <a:r>
              <a:rPr lang="en-US" dirty="0" smtClean="0"/>
              <a:t>The common-emitter amp with an emitter resistance</a:t>
            </a:r>
          </a:p>
          <a:p>
            <a:r>
              <a:rPr lang="en-US" dirty="0" smtClean="0"/>
              <a:t>The common-base amp</a:t>
            </a:r>
          </a:p>
          <a:p>
            <a:r>
              <a:rPr lang="en-US" dirty="0" smtClean="0"/>
              <a:t>The common-collector amp or emitter follower</a:t>
            </a:r>
          </a:p>
          <a:p>
            <a:r>
              <a:rPr lang="en-US" dirty="0" smtClean="0"/>
              <a:t>Biasing in BJT amps</a:t>
            </a:r>
          </a:p>
          <a:p>
            <a:r>
              <a:rPr lang="en-US" dirty="0"/>
              <a:t>Common-emitter Full Design</a:t>
            </a:r>
          </a:p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BJT Amplifiers configurations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066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971600" y="401620"/>
            <a:ext cx="7920000" cy="488700"/>
          </a:xfrm>
        </p:spPr>
        <p:txBody>
          <a:bodyPr/>
          <a:lstStyle/>
          <a:p>
            <a:r>
              <a:rPr lang="fr-FR" dirty="0" smtClean="0"/>
              <a:t>Standards voltage Gains formulas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15566"/>
            <a:ext cx="6028655" cy="366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7960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 </a:t>
            </a:r>
            <a:r>
              <a:rPr lang="en-US" dirty="0" smtClean="0"/>
              <a:t>impedances</a:t>
            </a:r>
            <a:r>
              <a:rPr lang="fr-FR" dirty="0" smtClean="0"/>
              <a:t> expressions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7574"/>
            <a:ext cx="6114380" cy="347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072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Characterizing </a:t>
            </a:r>
            <a:r>
              <a:rPr lang="en-US" dirty="0" smtClean="0"/>
              <a:t>amplifiers</a:t>
            </a:r>
          </a:p>
          <a:p>
            <a:r>
              <a:rPr lang="en-US" b="1" dirty="0" smtClean="0"/>
              <a:t>3 basic configurations</a:t>
            </a:r>
            <a:endParaRPr lang="fr-FR" b="1" dirty="0"/>
          </a:p>
          <a:p>
            <a:r>
              <a:rPr lang="en-US" dirty="0" smtClean="0"/>
              <a:t>The common-emitter amp</a:t>
            </a:r>
          </a:p>
          <a:p>
            <a:r>
              <a:rPr lang="en-US" dirty="0" smtClean="0"/>
              <a:t>The common-emitter amp with an emitter resistance</a:t>
            </a:r>
          </a:p>
          <a:p>
            <a:r>
              <a:rPr lang="en-US" dirty="0" smtClean="0"/>
              <a:t>The common-base amp</a:t>
            </a:r>
          </a:p>
          <a:p>
            <a:r>
              <a:rPr lang="en-US" dirty="0" smtClean="0"/>
              <a:t>The common-collector amp or emitter follower</a:t>
            </a:r>
          </a:p>
          <a:p>
            <a:r>
              <a:rPr lang="en-US" dirty="0" smtClean="0"/>
              <a:t>Biasing in BJT amps</a:t>
            </a:r>
          </a:p>
          <a:p>
            <a:r>
              <a:rPr lang="en-US" dirty="0"/>
              <a:t>Common-emitter Full Design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BJT Amplifiers configurations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2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7920880" cy="3600400"/>
          </a:xfrm>
        </p:spPr>
        <p:txBody>
          <a:bodyPr/>
          <a:lstStyle/>
          <a:p>
            <a:r>
              <a:rPr lang="en-US" dirty="0" smtClean="0"/>
              <a:t>Connect 1 of the 3 terminals to ground, thus creating a 2-port networks with the grounded terminal being common to the input and output ports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basic configurations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21851"/>
            <a:ext cx="5328592" cy="243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79662"/>
            <a:ext cx="2240375" cy="283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2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Characterizing </a:t>
            </a:r>
            <a:r>
              <a:rPr lang="en-US" dirty="0" smtClean="0"/>
              <a:t>amplifiers</a:t>
            </a:r>
          </a:p>
          <a:p>
            <a:r>
              <a:rPr lang="en-US" dirty="0" smtClean="0"/>
              <a:t>3 basic configurations</a:t>
            </a:r>
            <a:endParaRPr lang="fr-FR" dirty="0"/>
          </a:p>
          <a:p>
            <a:r>
              <a:rPr lang="en-US" b="1" dirty="0" smtClean="0"/>
              <a:t>The common-emitter amp</a:t>
            </a:r>
          </a:p>
          <a:p>
            <a:r>
              <a:rPr lang="en-US" dirty="0" smtClean="0"/>
              <a:t>The common-emitter amp with an emitter resistance</a:t>
            </a:r>
          </a:p>
          <a:p>
            <a:r>
              <a:rPr lang="en-US" dirty="0" smtClean="0"/>
              <a:t>The common-base amp</a:t>
            </a:r>
          </a:p>
          <a:p>
            <a:r>
              <a:rPr lang="en-US" dirty="0" smtClean="0"/>
              <a:t>The common-collector amp or emitter follower</a:t>
            </a:r>
          </a:p>
          <a:p>
            <a:r>
              <a:rPr lang="en-US" dirty="0" smtClean="0"/>
              <a:t>Biasing in BJT amps</a:t>
            </a:r>
          </a:p>
          <a:p>
            <a:r>
              <a:rPr lang="en-US" dirty="0"/>
              <a:t>Common-emitter Full Design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BJT Amplifiers configurations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2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059582"/>
            <a:ext cx="8712968" cy="3600400"/>
          </a:xfrm>
        </p:spPr>
        <p:txBody>
          <a:bodyPr/>
          <a:lstStyle/>
          <a:p>
            <a:r>
              <a:rPr lang="en-US" dirty="0" smtClean="0"/>
              <a:t>Most used amp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C</a:t>
            </a:r>
            <a:r>
              <a:rPr lang="en-US" dirty="0" smtClean="0"/>
              <a:t> is part of the amp</a:t>
            </a:r>
          </a:p>
          <a:p>
            <a:pPr lvl="1"/>
            <a:r>
              <a:rPr lang="en-US" dirty="0" smtClean="0"/>
              <a:t>A load will appear in parallel with R</a:t>
            </a:r>
            <a:r>
              <a:rPr lang="en-US" baseline="-25000" dirty="0" smtClean="0"/>
              <a:t>C</a:t>
            </a:r>
            <a:endParaRPr lang="en-US" dirty="0" smtClean="0"/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r>
              <a:rPr lang="en-US" dirty="0" smtClean="0"/>
              <a:t> ? A</a:t>
            </a:r>
            <a:r>
              <a:rPr lang="en-US" baseline="-25000" dirty="0" smtClean="0"/>
              <a:t>v0</a:t>
            </a:r>
            <a:r>
              <a:rPr lang="en-US" dirty="0" smtClean="0"/>
              <a:t> ? R</a:t>
            </a:r>
            <a:r>
              <a:rPr lang="en-US" baseline="-25000" dirty="0" smtClean="0"/>
              <a:t>out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Common-Emitter amp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79662"/>
            <a:ext cx="36480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5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059582"/>
            <a:ext cx="8568952" cy="3600400"/>
          </a:xfrm>
        </p:spPr>
        <p:txBody>
          <a:bodyPr/>
          <a:lstStyle/>
          <a:p>
            <a:r>
              <a:rPr lang="en-US" dirty="0" smtClean="0"/>
              <a:t>Replace BJT by its small-signal equivalent model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</a:t>
            </a:r>
            <a:r>
              <a:rPr lang="fr-FR" baseline="-25000" dirty="0" smtClean="0"/>
              <a:t>0</a:t>
            </a:r>
            <a:r>
              <a:rPr lang="fr-FR" dirty="0" smtClean="0"/>
              <a:t> = -</a:t>
            </a:r>
            <a:r>
              <a:rPr lang="fr-FR" dirty="0" err="1" smtClean="0"/>
              <a:t>g</a:t>
            </a:r>
            <a:r>
              <a:rPr lang="fr-FR" baseline="-25000" dirty="0" err="1" smtClean="0"/>
              <a:t>m</a:t>
            </a:r>
            <a:r>
              <a:rPr lang="fr-FR" dirty="0" err="1" smtClean="0"/>
              <a:t>v</a:t>
            </a:r>
            <a:r>
              <a:rPr lang="el-GR" baseline="-25000" dirty="0" smtClean="0"/>
              <a:t>π</a:t>
            </a:r>
            <a:r>
              <a:rPr lang="fr-FR" dirty="0" smtClean="0"/>
              <a:t>(r</a:t>
            </a:r>
            <a:r>
              <a:rPr lang="fr-FR" baseline="-25000" dirty="0" smtClean="0"/>
              <a:t>0</a:t>
            </a:r>
            <a:r>
              <a:rPr lang="fr-FR" dirty="0" smtClean="0"/>
              <a:t>//R</a:t>
            </a:r>
            <a:r>
              <a:rPr lang="fr-FR" baseline="-25000" dirty="0" smtClean="0"/>
              <a:t>C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 V</a:t>
            </a:r>
            <a:r>
              <a:rPr lang="fr-FR" baseline="-25000" dirty="0" smtClean="0">
                <a:sym typeface="Wingdings" panose="05000000000000000000" pitchFamily="2" charset="2"/>
              </a:rPr>
              <a:t>0</a:t>
            </a:r>
            <a:r>
              <a:rPr lang="fr-FR" dirty="0" smtClean="0">
                <a:sym typeface="Wingdings" panose="05000000000000000000" pitchFamily="2" charset="2"/>
              </a:rPr>
              <a:t>/V</a:t>
            </a:r>
            <a:r>
              <a:rPr lang="fr-FR" baseline="-25000" dirty="0" smtClean="0">
                <a:sym typeface="Wingdings" panose="05000000000000000000" pitchFamily="2" charset="2"/>
              </a:rPr>
              <a:t>i</a:t>
            </a:r>
            <a:r>
              <a:rPr lang="fr-FR" dirty="0" smtClean="0">
                <a:sym typeface="Wingdings" panose="05000000000000000000" pitchFamily="2" charset="2"/>
              </a:rPr>
              <a:t> = </a:t>
            </a:r>
            <a:r>
              <a:rPr lang="fr-FR" dirty="0" smtClean="0"/>
              <a:t>-</a:t>
            </a:r>
            <a:r>
              <a:rPr lang="fr-FR" dirty="0" err="1" smtClean="0"/>
              <a:t>g</a:t>
            </a:r>
            <a:r>
              <a:rPr lang="fr-FR" baseline="-25000" dirty="0" err="1" smtClean="0"/>
              <a:t>m</a:t>
            </a:r>
            <a:r>
              <a:rPr lang="fr-FR" dirty="0" smtClean="0"/>
              <a:t>(r</a:t>
            </a:r>
            <a:r>
              <a:rPr lang="fr-FR" baseline="-25000" dirty="0" smtClean="0"/>
              <a:t>0</a:t>
            </a:r>
            <a:r>
              <a:rPr lang="fr-FR" dirty="0"/>
              <a:t>//R</a:t>
            </a:r>
            <a:r>
              <a:rPr lang="fr-FR" baseline="-25000" dirty="0"/>
              <a:t>C</a:t>
            </a:r>
            <a:r>
              <a:rPr lang="fr-FR" dirty="0"/>
              <a:t>)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7654"/>
            <a:ext cx="72961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5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059582"/>
            <a:ext cx="7920880" cy="3600400"/>
          </a:xfrm>
        </p:spPr>
        <p:txBody>
          <a:bodyPr/>
          <a:lstStyle/>
          <a:p>
            <a:r>
              <a:rPr lang="fr-FR" dirty="0" err="1" smtClean="0"/>
              <a:t>R</a:t>
            </a:r>
            <a:r>
              <a:rPr lang="fr-FR" baseline="-25000" dirty="0" err="1" smtClean="0"/>
              <a:t>in</a:t>
            </a:r>
            <a:r>
              <a:rPr lang="fr-FR" dirty="0" smtClean="0"/>
              <a:t> = r</a:t>
            </a:r>
            <a:r>
              <a:rPr lang="el-GR" baseline="-25000" dirty="0" smtClean="0"/>
              <a:t>π</a:t>
            </a:r>
            <a:r>
              <a:rPr lang="fr-FR" dirty="0" smtClean="0"/>
              <a:t> = </a:t>
            </a:r>
            <a:r>
              <a:rPr lang="el-GR" dirty="0" smtClean="0"/>
              <a:t>β</a:t>
            </a:r>
            <a:r>
              <a:rPr lang="fr-FR" dirty="0" smtClean="0"/>
              <a:t>/</a:t>
            </a:r>
            <a:r>
              <a:rPr lang="fr-FR" dirty="0" err="1" smtClean="0"/>
              <a:t>g</a:t>
            </a:r>
            <a:r>
              <a:rPr lang="fr-FR" baseline="-25000" dirty="0" err="1" smtClean="0"/>
              <a:t>m</a:t>
            </a:r>
            <a:r>
              <a:rPr lang="fr-FR" dirty="0" smtClean="0"/>
              <a:t>, </a:t>
            </a:r>
            <a:r>
              <a:rPr lang="en-US" dirty="0" smtClean="0"/>
              <a:t>moderate to low value (range of </a:t>
            </a:r>
            <a:r>
              <a:rPr lang="fr-FR" dirty="0" smtClean="0"/>
              <a:t>k</a:t>
            </a:r>
            <a:r>
              <a:rPr lang="el-GR" dirty="0" smtClean="0"/>
              <a:t>Ω</a:t>
            </a:r>
            <a:r>
              <a:rPr lang="fr-FR" dirty="0" smtClean="0"/>
              <a:t>). </a:t>
            </a:r>
            <a:r>
              <a:rPr lang="en-US" dirty="0" smtClean="0"/>
              <a:t>Directly depending on</a:t>
            </a:r>
            <a:r>
              <a:rPr lang="fr-FR" dirty="0" smtClean="0"/>
              <a:t> </a:t>
            </a:r>
            <a:r>
              <a:rPr lang="el-GR" dirty="0" smtClean="0"/>
              <a:t>β</a:t>
            </a:r>
            <a:r>
              <a:rPr lang="fr-FR" dirty="0" smtClean="0"/>
              <a:t> </a:t>
            </a:r>
            <a:r>
              <a:rPr lang="en-US" dirty="0" smtClean="0"/>
              <a:t>and inversely proportional to </a:t>
            </a:r>
            <a:r>
              <a:rPr lang="fr-FR" dirty="0" smtClean="0"/>
              <a:t>I</a:t>
            </a:r>
            <a:r>
              <a:rPr lang="fr-FR" baseline="-25000" dirty="0" smtClean="0"/>
              <a:t>C</a:t>
            </a:r>
            <a:r>
              <a:rPr lang="fr-FR" dirty="0" smtClean="0"/>
              <a:t>.</a:t>
            </a:r>
            <a:r>
              <a:rPr lang="en-US" dirty="0" smtClean="0"/>
              <a:t> To obtain a higher input res, I</a:t>
            </a:r>
            <a:r>
              <a:rPr lang="en-US" baseline="-25000" dirty="0" smtClean="0"/>
              <a:t>C</a:t>
            </a:r>
            <a:r>
              <a:rPr lang="en-US" dirty="0" smtClean="0"/>
              <a:t> must be lowered but this lowers the gain (trade-off).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O</a:t>
            </a:r>
            <a:r>
              <a:rPr lang="en-US" dirty="0" smtClean="0"/>
              <a:t> is moderate to high in value (</a:t>
            </a:r>
            <a:r>
              <a:rPr lang="en-US" dirty="0"/>
              <a:t>range of </a:t>
            </a:r>
            <a:r>
              <a:rPr lang="fr-FR" dirty="0"/>
              <a:t>k</a:t>
            </a:r>
            <a:r>
              <a:rPr lang="el-GR" dirty="0"/>
              <a:t>Ω</a:t>
            </a:r>
            <a:r>
              <a:rPr lang="fr-FR" dirty="0"/>
              <a:t>). </a:t>
            </a:r>
            <a:r>
              <a:rPr lang="en-US" dirty="0" smtClean="0"/>
              <a:t>To lower R</a:t>
            </a:r>
            <a:r>
              <a:rPr lang="en-US" baseline="-25000" dirty="0" smtClean="0"/>
              <a:t>O</a:t>
            </a:r>
            <a:r>
              <a:rPr lang="en-US" dirty="0" smtClean="0"/>
              <a:t>, R</a:t>
            </a:r>
            <a:r>
              <a:rPr lang="en-US" baseline="-25000" dirty="0" smtClean="0"/>
              <a:t>C</a:t>
            </a:r>
            <a:r>
              <a:rPr lang="en-US" dirty="0" smtClean="0"/>
              <a:t> should be reduced, but it reduces the gain as well</a:t>
            </a:r>
          </a:p>
          <a:p>
            <a:r>
              <a:rPr lang="en-US" dirty="0" smtClean="0"/>
              <a:t>Gain is high, but the bandwidth is limited (we will see it later)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Observations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04590"/>
            <a:ext cx="2394481" cy="16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5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a39a3ee5e6b4bd3255bfef95601890afd879"/>
  <p:tag name="ARS_PPT_DBNAME" val="CCIA_lesson[20171107113304757].md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heme/theme1.xml><?xml version="1.0" encoding="utf-8"?>
<a:theme xmlns:a="http://schemas.openxmlformats.org/drawingml/2006/main" name="Modèle - ISEN Lill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- ISEN Lille</Template>
  <TotalTime>3777</TotalTime>
  <Words>1504</Words>
  <Application>Microsoft Office PowerPoint</Application>
  <PresentationFormat>Affichage à l'écran (16:9)</PresentationFormat>
  <Paragraphs>272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Verdana</vt:lpstr>
      <vt:lpstr>Wingdings</vt:lpstr>
      <vt:lpstr>Modèle - ISEN Lille</vt:lpstr>
      <vt:lpstr>2018 Semester#1 Analog Circuits Design AFL axel.flament@YNCREA.fr</vt:lpstr>
      <vt:lpstr>Présentation PowerPoint</vt:lpstr>
      <vt:lpstr>Characterizing amplifiers</vt:lpstr>
      <vt:lpstr>Présentation PowerPoint</vt:lpstr>
      <vt:lpstr>3 basic configurations</vt:lpstr>
      <vt:lpstr>Présentation PowerPoint</vt:lpstr>
      <vt:lpstr>Common-Emitter amp</vt:lpstr>
      <vt:lpstr>Analysis</vt:lpstr>
      <vt:lpstr>Observations</vt:lpstr>
      <vt:lpstr>Common-emitter ex</vt:lpstr>
      <vt:lpstr>Présentation PowerPoint</vt:lpstr>
      <vt:lpstr>The common-emitter amp with an emitter resistance</vt:lpstr>
      <vt:lpstr>The common-emitter amp with an emitter resistance</vt:lpstr>
      <vt:lpstr>Présentation PowerPoint</vt:lpstr>
      <vt:lpstr>The common-base amp</vt:lpstr>
      <vt:lpstr>The common-base amp</vt:lpstr>
      <vt:lpstr>Common-Base Amp EX</vt:lpstr>
      <vt:lpstr>Présentation PowerPoint</vt:lpstr>
      <vt:lpstr>The common-collector amp or emitter follower</vt:lpstr>
      <vt:lpstr>The common-collector amp or emitter follower</vt:lpstr>
      <vt:lpstr>Présentation PowerPoint</vt:lpstr>
      <vt:lpstr>BIASING in BJT amps</vt:lpstr>
      <vt:lpstr>BIASING in BJT amps</vt:lpstr>
      <vt:lpstr>BIASING in BJT amps ex</vt:lpstr>
      <vt:lpstr>BIASING in BJT amps</vt:lpstr>
      <vt:lpstr>BIASING in BJT amps</vt:lpstr>
      <vt:lpstr>Présentation PowerPoint</vt:lpstr>
      <vt:lpstr>BJT amp – common emitter example – full design</vt:lpstr>
      <vt:lpstr>Other configurations ex</vt:lpstr>
      <vt:lpstr>Présentation PowerPoint</vt:lpstr>
      <vt:lpstr>Standards voltage Gains formulas</vt:lpstr>
      <vt:lpstr>Standard impedances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</dc:creator>
  <cp:lastModifiedBy>Axel FLAMENT (ISEN)</cp:lastModifiedBy>
  <cp:revision>192</cp:revision>
  <cp:lastPrinted>2016-06-01T08:27:24Z</cp:lastPrinted>
  <dcterms:created xsi:type="dcterms:W3CDTF">2016-05-19T14:06:05Z</dcterms:created>
  <dcterms:modified xsi:type="dcterms:W3CDTF">2018-09-26T10:26:51Z</dcterms:modified>
</cp:coreProperties>
</file>