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3" r:id="rId3"/>
    <p:sldId id="284" r:id="rId4"/>
    <p:sldId id="297" r:id="rId5"/>
    <p:sldId id="285" r:id="rId6"/>
    <p:sldId id="286" r:id="rId7"/>
    <p:sldId id="287" r:id="rId8"/>
    <p:sldId id="298" r:id="rId9"/>
    <p:sldId id="299" r:id="rId10"/>
    <p:sldId id="288" r:id="rId11"/>
    <p:sldId id="300" r:id="rId12"/>
    <p:sldId id="289" r:id="rId13"/>
    <p:sldId id="290" r:id="rId14"/>
    <p:sldId id="291" r:id="rId15"/>
    <p:sldId id="301" r:id="rId16"/>
    <p:sldId id="292" r:id="rId17"/>
    <p:sldId id="293" r:id="rId18"/>
    <p:sldId id="309" r:id="rId19"/>
    <p:sldId id="294" r:id="rId20"/>
    <p:sldId id="302" r:id="rId21"/>
    <p:sldId id="303" r:id="rId22"/>
    <p:sldId id="295" r:id="rId23"/>
    <p:sldId id="296" r:id="rId24"/>
    <p:sldId id="305" r:id="rId25"/>
    <p:sldId id="306" r:id="rId26"/>
  </p:sldIdLst>
  <p:sldSz cx="9144000" cy="5143500" type="screen16x9"/>
  <p:notesSz cx="6797675" cy="9926638"/>
  <p:custDataLst>
    <p:tags r:id="rId28"/>
  </p:custDataLst>
  <p:defaultTextStyle>
    <a:defPPr>
      <a:defRPr lang="fr-FR"/>
    </a:defPPr>
    <a:lvl1pPr marL="0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9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7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2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1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59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68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7">
          <p15:clr>
            <a:srgbClr val="A4A3A4"/>
          </p15:clr>
        </p15:guide>
        <p15:guide id="2" pos="6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2321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1" autoAdjust="0"/>
    <p:restoredTop sz="94660"/>
  </p:normalViewPr>
  <p:slideViewPr>
    <p:cSldViewPr>
      <p:cViewPr varScale="1">
        <p:scale>
          <a:sx n="104" d="100"/>
          <a:sy n="104" d="100"/>
        </p:scale>
        <p:origin x="86" y="206"/>
      </p:cViewPr>
      <p:guideLst>
        <p:guide orient="horz" pos="327"/>
        <p:guide pos="6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0740A-90A6-4E9E-8D68-FA177506409C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0CEBB-F757-4409-93C4-C040848F0C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548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9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17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42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51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59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8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7945" y="2033482"/>
            <a:ext cx="2909418" cy="66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:\Isen\Charte graphique\Réalisation\01-Conseils\3 - Livrables\PowerPoint\PowerPoint exe\vierge\illu fond rouge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436" y="4764"/>
            <a:ext cx="4932000" cy="180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-2604" y="0"/>
            <a:ext cx="9144000" cy="1815666"/>
          </a:xfrm>
          <a:prstGeom prst="rect">
            <a:avLst/>
          </a:prstGeom>
          <a:solidFill>
            <a:srgbClr val="B723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1" rIns="91421" bIns="45711"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0" y="2787776"/>
            <a:ext cx="9144000" cy="2357977"/>
          </a:xfrm>
          <a:prstGeom prst="rect">
            <a:avLst/>
          </a:prstGeom>
          <a:solidFill>
            <a:srgbClr val="B723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1" rIns="91421" bIns="45711"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635897" y="3197426"/>
            <a:ext cx="5503088" cy="1102519"/>
          </a:xfrm>
        </p:spPr>
        <p:txBody>
          <a:bodyPr>
            <a:noAutofit/>
          </a:bodyPr>
          <a:lstStyle>
            <a:lvl1pPr algn="l">
              <a:defRPr sz="47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Titre principal</a:t>
            </a:r>
            <a:endParaRPr lang="fr-BE" dirty="0"/>
          </a:p>
        </p:txBody>
      </p:sp>
      <p:pic>
        <p:nvPicPr>
          <p:cNvPr id="1033" name="Picture 9" descr="V:\Isen\Charte graphique\Réalisation\01-Conseils\3 - Livrables\PowerPoint\PowerPoint exe\vierge\illu fond rouge - Vincent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547" y="89019"/>
            <a:ext cx="4903723" cy="172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18D-1377-41DF-8C55-279B02CDF6FF}" type="datetime2">
              <a:rPr lang="fr-FR" smtClean="0"/>
              <a:t>jeudi 4 octobre 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19114"/>
            <a:ext cx="2057400" cy="407551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519114"/>
            <a:ext cx="6019800" cy="407551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45E5-3378-4B6E-9DB3-4D2CDAF965A4}" type="datetime2">
              <a:rPr lang="fr-FR" smtClean="0"/>
              <a:t>jeudi 4 octobre 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1601" y="1599643"/>
            <a:ext cx="7920880" cy="2994980"/>
          </a:xfrm>
        </p:spPr>
        <p:txBody>
          <a:bodyPr/>
          <a:lstStyle>
            <a:lvl1pPr>
              <a:defRPr sz="1800">
                <a:solidFill>
                  <a:srgbClr val="B72321"/>
                </a:solidFill>
              </a:defRPr>
            </a:lvl1pPr>
            <a:lvl2pPr>
              <a:defRPr sz="1600">
                <a:solidFill>
                  <a:srgbClr val="B72321"/>
                </a:solidFill>
              </a:defRPr>
            </a:lvl2pPr>
            <a:lvl3pPr>
              <a:defRPr sz="1400">
                <a:solidFill>
                  <a:srgbClr val="B72321"/>
                </a:solidFill>
              </a:defRPr>
            </a:lvl3pPr>
            <a:lvl4pPr>
              <a:defRPr sz="1200">
                <a:solidFill>
                  <a:srgbClr val="B72321"/>
                </a:solidFill>
              </a:defRPr>
            </a:lvl4pPr>
            <a:lvl5pPr>
              <a:defRPr sz="1200">
                <a:solidFill>
                  <a:srgbClr val="B72321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971601" y="1014562"/>
            <a:ext cx="7920880" cy="585080"/>
          </a:xfrm>
        </p:spPr>
        <p:txBody>
          <a:bodyPr anchor="t">
            <a:normAutofit/>
          </a:bodyPr>
          <a:lstStyle>
            <a:lvl1pPr marL="0" indent="0">
              <a:buNone/>
              <a:defRPr sz="3100" b="1">
                <a:solidFill>
                  <a:srgbClr val="B72321"/>
                </a:solidFill>
              </a:defRPr>
            </a:lvl1pPr>
            <a:lvl2pPr marL="4571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Sous titre</a:t>
            </a:r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A20392-2BF0-4B87-B33E-050DCC2EB8AD}" type="datetime2">
              <a:rPr lang="fr-FR" smtClean="0"/>
              <a:t>jeudi 4 octobre 2018</a:t>
            </a:fld>
            <a:endParaRPr lang="fr-BE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:\Isen\Charte graphique\Réalisation\01-Conseils\3 - Livrables\PowerPoint\PowerPoint exe\vierge\illu - Vincen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240" y="87474"/>
            <a:ext cx="4941499" cy="188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293101" y="1963399"/>
            <a:ext cx="7850901" cy="672089"/>
          </a:xfrm>
        </p:spPr>
        <p:txBody>
          <a:bodyPr anchor="b">
            <a:noAutofit/>
          </a:bodyPr>
          <a:lstStyle>
            <a:lvl1pPr algn="l">
              <a:defRPr sz="4800" b="1" cap="all">
                <a:solidFill>
                  <a:srgbClr val="B72321"/>
                </a:solidFill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297732" y="2634742"/>
            <a:ext cx="7846268" cy="585080"/>
          </a:xfrm>
        </p:spPr>
        <p:txBody>
          <a:bodyPr anchor="t">
            <a:normAutofit/>
          </a:bodyPr>
          <a:lstStyle>
            <a:lvl1pPr marL="0" indent="0">
              <a:buNone/>
              <a:defRPr sz="2400" b="1">
                <a:solidFill>
                  <a:srgbClr val="B72321"/>
                </a:solidFill>
              </a:defRPr>
            </a:lvl1pPr>
            <a:lvl2pPr marL="4571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Sous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9054-5BD3-4F02-B7C2-ED73480FB567}" type="datetime2">
              <a:rPr lang="fr-FR" smtClean="0"/>
              <a:t>jeudi 4 octobre 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-12129" y="1963397"/>
            <a:ext cx="9144000" cy="0"/>
          </a:xfrm>
          <a:prstGeom prst="line">
            <a:avLst/>
          </a:prstGeom>
          <a:ln w="28575">
            <a:solidFill>
              <a:srgbClr val="B7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 userDrawn="1"/>
        </p:nvCxnSpPr>
        <p:spPr>
          <a:xfrm>
            <a:off x="-2604" y="3219822"/>
            <a:ext cx="9144000" cy="0"/>
          </a:xfrm>
          <a:prstGeom prst="line">
            <a:avLst/>
          </a:prstGeom>
          <a:ln w="28575">
            <a:solidFill>
              <a:srgbClr val="B7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71550" y="529811"/>
            <a:ext cx="7920930" cy="486054"/>
          </a:xfrm>
        </p:spPr>
        <p:txBody>
          <a:bodyPr anchor="b">
            <a:normAutofit/>
          </a:bodyPr>
          <a:lstStyle>
            <a:lvl1pPr algn="l">
              <a:defRPr sz="1600" b="1" cap="all" baseline="0">
                <a:solidFill>
                  <a:srgbClr val="B72321"/>
                </a:solidFill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74973" y="1599642"/>
            <a:ext cx="3888000" cy="313234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B72321"/>
                </a:solidFill>
              </a:defRPr>
            </a:lvl1pPr>
            <a:lvl2pPr>
              <a:defRPr sz="1600">
                <a:solidFill>
                  <a:srgbClr val="B72321"/>
                </a:solidFill>
              </a:defRPr>
            </a:lvl2pPr>
            <a:lvl3pPr>
              <a:defRPr sz="1400">
                <a:solidFill>
                  <a:srgbClr val="B72321"/>
                </a:solidFill>
              </a:defRPr>
            </a:lvl3pPr>
            <a:lvl4pPr>
              <a:defRPr sz="1200">
                <a:solidFill>
                  <a:srgbClr val="B72321"/>
                </a:solidFill>
              </a:defRPr>
            </a:lvl4pPr>
            <a:lvl5pPr>
              <a:defRPr sz="1200">
                <a:solidFill>
                  <a:srgbClr val="B7232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04480" y="1599642"/>
            <a:ext cx="3888000" cy="313234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B72321"/>
                </a:solidFill>
              </a:defRPr>
            </a:lvl1pPr>
            <a:lvl2pPr>
              <a:defRPr sz="1600">
                <a:solidFill>
                  <a:srgbClr val="B72321"/>
                </a:solidFill>
              </a:defRPr>
            </a:lvl2pPr>
            <a:lvl3pPr>
              <a:defRPr sz="1400">
                <a:solidFill>
                  <a:srgbClr val="B72321"/>
                </a:solidFill>
              </a:defRPr>
            </a:lvl3pPr>
            <a:lvl4pPr>
              <a:defRPr sz="1200">
                <a:solidFill>
                  <a:srgbClr val="B72321"/>
                </a:solidFill>
              </a:defRPr>
            </a:lvl4pPr>
            <a:lvl5pPr>
              <a:defRPr sz="1200">
                <a:solidFill>
                  <a:srgbClr val="B7232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5CE-7621-456B-9BCC-E1AA59081B17}" type="datetime2">
              <a:rPr lang="fr-FR" smtClean="0"/>
              <a:t>jeudi 4 octobre 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971601" y="1014562"/>
            <a:ext cx="7920880" cy="585080"/>
          </a:xfrm>
        </p:spPr>
        <p:txBody>
          <a:bodyPr anchor="t">
            <a:normAutofit/>
          </a:bodyPr>
          <a:lstStyle>
            <a:lvl1pPr marL="0" indent="0">
              <a:buNone/>
              <a:defRPr sz="3100" b="1">
                <a:solidFill>
                  <a:srgbClr val="B72321"/>
                </a:solidFill>
              </a:defRPr>
            </a:lvl1pPr>
            <a:lvl2pPr marL="4571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Sous titre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71550" y="531491"/>
            <a:ext cx="7920000" cy="488700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72032" y="1605595"/>
            <a:ext cx="3888000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B72321"/>
                </a:solidFill>
              </a:defRPr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2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59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72032" y="2085417"/>
            <a:ext cx="3888000" cy="2646574"/>
          </a:xfrm>
        </p:spPr>
        <p:txBody>
          <a:bodyPr>
            <a:normAutofit/>
          </a:bodyPr>
          <a:lstStyle>
            <a:lvl1pPr>
              <a:defRPr sz="1800">
                <a:solidFill>
                  <a:srgbClr val="B72321"/>
                </a:solidFill>
              </a:defRPr>
            </a:lvl1pPr>
            <a:lvl2pPr>
              <a:defRPr sz="1600">
                <a:solidFill>
                  <a:srgbClr val="B72321"/>
                </a:solidFill>
              </a:defRPr>
            </a:lvl2pPr>
            <a:lvl3pPr>
              <a:defRPr sz="1400">
                <a:solidFill>
                  <a:srgbClr val="B72321"/>
                </a:solidFill>
              </a:defRPr>
            </a:lvl3pPr>
            <a:lvl4pPr>
              <a:defRPr sz="1200">
                <a:solidFill>
                  <a:srgbClr val="B72321"/>
                </a:solidFill>
              </a:defRPr>
            </a:lvl4pPr>
            <a:lvl5pPr>
              <a:defRPr sz="1200">
                <a:solidFill>
                  <a:srgbClr val="B7232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994955" y="1605595"/>
            <a:ext cx="3888000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B72321"/>
                </a:solidFill>
              </a:defRPr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2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59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994955" y="2085417"/>
            <a:ext cx="3888000" cy="2646574"/>
          </a:xfrm>
        </p:spPr>
        <p:txBody>
          <a:bodyPr>
            <a:normAutofit/>
          </a:bodyPr>
          <a:lstStyle>
            <a:lvl1pPr>
              <a:defRPr sz="1800">
                <a:solidFill>
                  <a:srgbClr val="B72321"/>
                </a:solidFill>
              </a:defRPr>
            </a:lvl1pPr>
            <a:lvl2pPr>
              <a:defRPr sz="1600">
                <a:solidFill>
                  <a:srgbClr val="B72321"/>
                </a:solidFill>
              </a:defRPr>
            </a:lvl2pPr>
            <a:lvl3pPr>
              <a:defRPr sz="1400">
                <a:solidFill>
                  <a:srgbClr val="B72321"/>
                </a:solidFill>
              </a:defRPr>
            </a:lvl3pPr>
            <a:lvl4pPr>
              <a:defRPr sz="1200">
                <a:solidFill>
                  <a:srgbClr val="B72321"/>
                </a:solidFill>
              </a:defRPr>
            </a:lvl4pPr>
            <a:lvl5pPr>
              <a:defRPr sz="1200">
                <a:solidFill>
                  <a:srgbClr val="B7232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FBF9-5149-4F4F-BA8A-6B2983DB8818}" type="datetime2">
              <a:rPr lang="fr-FR" smtClean="0"/>
              <a:t>jeudi 4 octobre 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971601" y="1014562"/>
            <a:ext cx="7920880" cy="585080"/>
          </a:xfrm>
        </p:spPr>
        <p:txBody>
          <a:bodyPr anchor="t">
            <a:normAutofit/>
          </a:bodyPr>
          <a:lstStyle>
            <a:lvl1pPr marL="0" indent="0">
              <a:buNone/>
              <a:defRPr sz="3100" b="1">
                <a:solidFill>
                  <a:srgbClr val="B72321"/>
                </a:solidFill>
              </a:defRPr>
            </a:lvl1pPr>
            <a:lvl2pPr marL="4571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Sous titre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F814-0747-446D-B9FA-1BA2886ACFB4}" type="datetime2">
              <a:rPr lang="fr-FR" smtClean="0"/>
              <a:t>jeudi 4 octobre 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A1E2-7728-41C3-AD77-ADA9E491AC4F}" type="datetime2">
              <a:rPr lang="fr-FR" smtClean="0"/>
              <a:t>jeudi 4 octobre 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519522"/>
            <a:ext cx="3008313" cy="871538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1" y="519114"/>
            <a:ext cx="5111750" cy="407551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7625"/>
            <a:ext cx="3008313" cy="3156998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2" indent="0">
              <a:buNone/>
              <a:defRPr sz="900"/>
            </a:lvl6pPr>
            <a:lvl7pPr marL="2742651" indent="0">
              <a:buNone/>
              <a:defRPr sz="900"/>
            </a:lvl7pPr>
            <a:lvl8pPr marL="3199759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76EE-3CCE-4D49-AB3C-D4C8944A1367}" type="datetime2">
              <a:rPr lang="fr-FR" smtClean="0"/>
              <a:t>jeudi 4 octobre 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519114"/>
            <a:ext cx="5486400" cy="3026569"/>
          </a:xfrm>
        </p:spPr>
        <p:txBody>
          <a:bodyPr/>
          <a:lstStyle>
            <a:lvl1pPr marL="0" indent="0">
              <a:buNone/>
              <a:defRPr sz="3200"/>
            </a:lvl1pPr>
            <a:lvl2pPr marL="457109" indent="0">
              <a:buNone/>
              <a:defRPr sz="2800"/>
            </a:lvl2pPr>
            <a:lvl3pPr marL="914217" indent="0">
              <a:buNone/>
              <a:defRPr sz="2400"/>
            </a:lvl3pPr>
            <a:lvl4pPr marL="1371326" indent="0">
              <a:buNone/>
              <a:defRPr sz="2000"/>
            </a:lvl4pPr>
            <a:lvl5pPr marL="1828434" indent="0">
              <a:buNone/>
              <a:defRPr sz="2000"/>
            </a:lvl5pPr>
            <a:lvl6pPr marL="2285542" indent="0">
              <a:buNone/>
              <a:defRPr sz="2000"/>
            </a:lvl6pPr>
            <a:lvl7pPr marL="2742651" indent="0">
              <a:buNone/>
              <a:defRPr sz="2000"/>
            </a:lvl7pPr>
            <a:lvl8pPr marL="3199759" indent="0">
              <a:buNone/>
              <a:defRPr sz="2000"/>
            </a:lvl8pPr>
            <a:lvl9pPr marL="3656868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BE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2" indent="0">
              <a:buNone/>
              <a:defRPr sz="900"/>
            </a:lvl6pPr>
            <a:lvl7pPr marL="2742651" indent="0">
              <a:buNone/>
              <a:defRPr sz="900"/>
            </a:lvl7pPr>
            <a:lvl8pPr marL="3199759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87D3-EC8C-4C35-B7B4-D0514AF03B95}" type="datetime2">
              <a:rPr lang="fr-FR" smtClean="0"/>
              <a:t>jeudi 4 octobre 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2470" y="178280"/>
            <a:ext cx="1315194" cy="34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2" y="4766281"/>
            <a:ext cx="9144000" cy="218312"/>
          </a:xfrm>
          <a:prstGeom prst="rect">
            <a:avLst/>
          </a:prstGeom>
          <a:solidFill>
            <a:srgbClr val="B723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1" rIns="91421" bIns="45711" rtlCol="0" anchor="ctr"/>
          <a:lstStyle/>
          <a:p>
            <a:pPr algn="ctr"/>
            <a:endParaRPr lang="fr-FR"/>
          </a:p>
        </p:txBody>
      </p:sp>
      <p:pic>
        <p:nvPicPr>
          <p:cNvPr id="1026" name="Picture 2" descr="V:\Isen\Charte graphique\Réalisation\01-Conseils\3 - Livrables\PowerPoint\Capture2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2470" y="4778783"/>
            <a:ext cx="1243186" cy="16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71550" y="524348"/>
            <a:ext cx="7920000" cy="488700"/>
          </a:xfrm>
          <a:prstGeom prst="rect">
            <a:avLst/>
          </a:prstGeom>
        </p:spPr>
        <p:txBody>
          <a:bodyPr vert="horz" lIns="91421" tIns="45711" rIns="91421" bIns="45711" rtlCol="0" anchor="b">
            <a:normAutofit/>
          </a:bodyPr>
          <a:lstStyle/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71550" y="1707655"/>
            <a:ext cx="7848922" cy="2886968"/>
          </a:xfrm>
          <a:prstGeom prst="rect">
            <a:avLst/>
          </a:prstGeom>
        </p:spPr>
        <p:txBody>
          <a:bodyPr vert="horz" lIns="91421" tIns="45711" rIns="91421" bIns="45711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638692" y="4737129"/>
            <a:ext cx="2133600" cy="273844"/>
          </a:xfrm>
          <a:prstGeom prst="rect">
            <a:avLst/>
          </a:prstGeom>
        </p:spPr>
        <p:txBody>
          <a:bodyPr vert="horz" lIns="91421" tIns="45711" rIns="91421" bIns="45711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fld id="{D542A453-0F4D-4DBB-B4F2-A643202F7FAF}" type="datetime2">
              <a:rPr lang="fr-FR" smtClean="0"/>
              <a:t>jeudi 4 octobre 2018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436097" y="4737129"/>
            <a:ext cx="3710508" cy="273844"/>
          </a:xfrm>
          <a:prstGeom prst="rect">
            <a:avLst/>
          </a:prstGeom>
        </p:spPr>
        <p:txBody>
          <a:bodyPr vert="horz" lIns="91421" tIns="45711" rIns="91421" bIns="45711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fr-BE" dirty="0" smtClean="0"/>
              <a:t>Ensemble, </a:t>
            </a:r>
            <a:r>
              <a:rPr lang="fr-BE" dirty="0" err="1" smtClean="0"/>
              <a:t>ré-inventons</a:t>
            </a:r>
            <a:r>
              <a:rPr lang="fr-BE" dirty="0" smtClean="0"/>
              <a:t> le monde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765376" y="4739607"/>
            <a:ext cx="1663100" cy="273844"/>
          </a:xfrm>
          <a:prstGeom prst="rect">
            <a:avLst/>
          </a:prstGeom>
        </p:spPr>
        <p:txBody>
          <a:bodyPr vert="horz" lIns="91421" tIns="45711" rIns="91421" bIns="45711" rtlCol="0" anchor="ctr"/>
          <a:lstStyle>
            <a:lvl1pPr algn="l">
              <a:defRPr sz="900" b="1">
                <a:solidFill>
                  <a:schemeClr val="bg1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3772292" y="4802785"/>
            <a:ext cx="0" cy="135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217" rtl="0" eaLnBrk="1" latinLnBrk="0" hangingPunct="1">
        <a:spcBef>
          <a:spcPct val="0"/>
        </a:spcBef>
        <a:buNone/>
        <a:defRPr sz="1600" b="1" kern="1200" cap="all" baseline="0">
          <a:solidFill>
            <a:srgbClr val="B72321"/>
          </a:solidFill>
          <a:latin typeface="+mj-lt"/>
          <a:ea typeface="+mj-ea"/>
          <a:cs typeface="+mj-cs"/>
        </a:defRPr>
      </a:lvl1pPr>
    </p:titleStyle>
    <p:bodyStyle>
      <a:lvl1pPr marL="342831" indent="-342831" algn="l" defTabSz="91421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B72321"/>
          </a:solidFill>
          <a:latin typeface="+mn-lt"/>
          <a:ea typeface="+mn-ea"/>
          <a:cs typeface="+mn-cs"/>
        </a:defRPr>
      </a:lvl1pPr>
      <a:lvl2pPr marL="742801" indent="-285692" algn="l" defTabSz="914217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B7232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rgbClr val="B7232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rgbClr val="B72321"/>
          </a:solidFill>
          <a:latin typeface="+mn-lt"/>
          <a:ea typeface="+mn-ea"/>
          <a:cs typeface="+mn-cs"/>
        </a:defRPr>
      </a:lvl4pPr>
      <a:lvl5pPr marL="2056988" indent="-228554" algn="l" defTabSz="914217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rgbClr val="B7232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5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2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5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1800" smtClean="0"/>
              <a:t>2018 </a:t>
            </a:r>
            <a:r>
              <a:rPr lang="en-US" sz="1800" dirty="0" smtClean="0"/>
              <a:t>Semester#1</a:t>
            </a:r>
            <a:br>
              <a:rPr lang="en-US" sz="1800" dirty="0" smtClean="0"/>
            </a:br>
            <a:r>
              <a:rPr lang="en-US" sz="1800" dirty="0" smtClean="0"/>
              <a:t>Analog Circuits Design</a:t>
            </a:r>
            <a:br>
              <a:rPr lang="en-US" sz="1800" dirty="0" smtClean="0"/>
            </a:br>
            <a:r>
              <a:rPr lang="en-US" sz="1800" dirty="0" smtClean="0"/>
              <a:t>AFL</a:t>
            </a:r>
            <a:br>
              <a:rPr lang="en-US" sz="1800" dirty="0" smtClean="0"/>
            </a:br>
            <a:r>
              <a:rPr lang="en-US" sz="1800" dirty="0" smtClean="0"/>
              <a:t>axel.flament@YNCREA.fr</a:t>
            </a:r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16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059582"/>
            <a:ext cx="8136903" cy="3535041"/>
          </a:xfrm>
        </p:spPr>
        <p:txBody>
          <a:bodyPr>
            <a:normAutofit/>
          </a:bodyPr>
          <a:lstStyle/>
          <a:p>
            <a:r>
              <a:rPr lang="en-US" dirty="0" smtClean="0"/>
              <a:t>Calculate the overall gain of this amplifier (</a:t>
            </a:r>
            <a:r>
              <a:rPr lang="el-GR" dirty="0" smtClean="0"/>
              <a:t>β</a:t>
            </a:r>
            <a:r>
              <a:rPr lang="fr-FR" dirty="0" smtClean="0"/>
              <a:t>=100), </a:t>
            </a:r>
            <a:r>
              <a:rPr lang="fr-FR" dirty="0" err="1" smtClean="0"/>
              <a:t>R</a:t>
            </a:r>
            <a:r>
              <a:rPr lang="fr-FR" baseline="-25000" dirty="0" err="1" smtClean="0"/>
              <a:t>in</a:t>
            </a:r>
            <a:r>
              <a:rPr lang="fr-FR" dirty="0"/>
              <a:t> </a:t>
            </a:r>
            <a:r>
              <a:rPr lang="fr-FR" dirty="0" smtClean="0"/>
              <a:t>and </a:t>
            </a:r>
            <a:r>
              <a:rPr lang="fr-FR" dirty="0" err="1" smtClean="0"/>
              <a:t>R</a:t>
            </a:r>
            <a:r>
              <a:rPr lang="fr-FR" baseline="-25000" dirty="0" err="1" smtClean="0"/>
              <a:t>out</a:t>
            </a:r>
            <a:endParaRPr lang="en-US" baseline="-250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9622"/>
            <a:ext cx="6621611" cy="3243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619672" y="378291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50</a:t>
            </a:r>
            <a:r>
              <a:rPr lang="el-GR" sz="1400" dirty="0" smtClean="0"/>
              <a:t>Ω</a:t>
            </a:r>
            <a:endParaRPr lang="fr-FR" sz="1400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1226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– need for multistage amp</a:t>
            </a:r>
          </a:p>
          <a:p>
            <a:r>
              <a:rPr lang="en-US" dirty="0" smtClean="0"/>
              <a:t>Methodology of calculation</a:t>
            </a:r>
          </a:p>
          <a:p>
            <a:r>
              <a:rPr lang="en-US" b="1" dirty="0" smtClean="0"/>
              <a:t>The differential pair</a:t>
            </a:r>
          </a:p>
          <a:p>
            <a:pPr lvl="1"/>
            <a:r>
              <a:rPr lang="en-US" b="1" dirty="0" smtClean="0"/>
              <a:t>Introduction</a:t>
            </a:r>
          </a:p>
          <a:p>
            <a:pPr lvl="1"/>
            <a:r>
              <a:rPr lang="en-US" dirty="0" smtClean="0"/>
              <a:t>Large signal operation</a:t>
            </a:r>
          </a:p>
          <a:p>
            <a:pPr lvl="1"/>
            <a:r>
              <a:rPr lang="en-US" dirty="0" smtClean="0"/>
              <a:t>Small signal operation, common-mode voltage and differential-mode voltage</a:t>
            </a:r>
          </a:p>
          <a:p>
            <a:endParaRPr lang="en-US" dirty="0" smtClean="0"/>
          </a:p>
          <a:p>
            <a:endParaRPr lang="en-US" b="1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Multistage amplifiers and differential pair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7232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649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79512" y="987574"/>
            <a:ext cx="4320480" cy="3535041"/>
          </a:xfrm>
        </p:spPr>
        <p:txBody>
          <a:bodyPr>
            <a:normAutofit/>
          </a:bodyPr>
          <a:lstStyle/>
          <a:p>
            <a:r>
              <a:rPr lang="en-US" dirty="0" smtClean="0"/>
              <a:t>Most widely used circuit (ex : input stage of op amp)</a:t>
            </a:r>
          </a:p>
          <a:p>
            <a:r>
              <a:rPr lang="en-US" dirty="0" smtClean="0"/>
              <a:t>Less sensitive to noise and interference than single-ended amps</a:t>
            </a:r>
          </a:p>
          <a:p>
            <a:r>
              <a:rPr lang="en-US" dirty="0" smtClean="0"/>
              <a:t>Can couple more easily to other amp stage (no coupling caps needed), well suited for IC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differential Pair -  Introduction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203598"/>
            <a:ext cx="483261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1226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differential amp – bad example</a:t>
            </a:r>
            <a:endParaRPr lang="fr-F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7574"/>
            <a:ext cx="58801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1226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differential pair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059582"/>
            <a:ext cx="4463579" cy="3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1226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– need for multistage amp</a:t>
            </a:r>
          </a:p>
          <a:p>
            <a:r>
              <a:rPr lang="en-US" dirty="0" smtClean="0"/>
              <a:t>Methodology of calculation</a:t>
            </a:r>
          </a:p>
          <a:p>
            <a:r>
              <a:rPr lang="en-US" b="1" dirty="0" smtClean="0"/>
              <a:t>The differential pair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b="1" dirty="0" smtClean="0"/>
              <a:t>Large signal operation</a:t>
            </a:r>
          </a:p>
          <a:p>
            <a:pPr lvl="1"/>
            <a:r>
              <a:rPr lang="en-US" dirty="0" smtClean="0"/>
              <a:t>Small signal operation, common-mode voltage and differential-mode voltage</a:t>
            </a:r>
          </a:p>
          <a:p>
            <a:endParaRPr lang="en-US" dirty="0" smtClean="0"/>
          </a:p>
          <a:p>
            <a:endParaRPr lang="en-US" b="1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Multistage amplifiers and differential pair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7232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8519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Large signal operation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81672"/>
            <a:ext cx="2739259" cy="2133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e 7"/>
          <p:cNvGrpSpPr/>
          <p:nvPr/>
        </p:nvGrpSpPr>
        <p:grpSpPr>
          <a:xfrm>
            <a:off x="252858" y="1283380"/>
            <a:ext cx="4522987" cy="2852219"/>
            <a:chOff x="1176783" y="1087683"/>
            <a:chExt cx="4522987" cy="2852219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1087683"/>
              <a:ext cx="1943100" cy="136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783" y="2571750"/>
              <a:ext cx="1885950" cy="67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783" y="3363838"/>
              <a:ext cx="1447800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1923678"/>
              <a:ext cx="1847850" cy="157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Accolade fermante 2"/>
            <p:cNvSpPr/>
            <p:nvPr/>
          </p:nvSpPr>
          <p:spPr>
            <a:xfrm>
              <a:off x="3275856" y="1225635"/>
              <a:ext cx="288032" cy="2714267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119375"/>
            <a:ext cx="4115516" cy="2972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1226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Large </a:t>
            </a:r>
            <a:r>
              <a:rPr lang="en-US" dirty="0"/>
              <a:t>signal </a:t>
            </a:r>
            <a:r>
              <a:rPr lang="en-US" dirty="0" smtClean="0"/>
              <a:t>operation</a:t>
            </a:r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87615"/>
            <a:ext cx="2426668" cy="343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175075"/>
            <a:ext cx="6150513" cy="3102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1226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– need for multistage amp</a:t>
            </a:r>
          </a:p>
          <a:p>
            <a:r>
              <a:rPr lang="en-US" dirty="0" smtClean="0"/>
              <a:t>Methodology of calculation</a:t>
            </a:r>
          </a:p>
          <a:p>
            <a:r>
              <a:rPr lang="en-US" b="1" dirty="0" smtClean="0"/>
              <a:t>The differential pair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Large signal operation</a:t>
            </a:r>
          </a:p>
          <a:p>
            <a:pPr lvl="1"/>
            <a:r>
              <a:rPr lang="en-US" b="1" dirty="0" smtClean="0"/>
              <a:t>Small signal operation, common-mode voltage and differential-mode voltage</a:t>
            </a:r>
          </a:p>
          <a:p>
            <a:endParaRPr lang="en-US" dirty="0" smtClean="0"/>
          </a:p>
          <a:p>
            <a:endParaRPr lang="en-US" b="1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Multistage amplifiers and differential pair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7232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7607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4" y="987574"/>
            <a:ext cx="8424937" cy="36070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Common-mode and differential-mode</a:t>
            </a:r>
          </a:p>
          <a:p>
            <a:pPr lvl="1"/>
            <a:r>
              <a:rPr lang="en-US" dirty="0" smtClean="0"/>
              <a:t>Any pair of voltages V</a:t>
            </a:r>
            <a:r>
              <a:rPr lang="en-US" baseline="-25000" dirty="0" smtClean="0"/>
              <a:t>1</a:t>
            </a:r>
            <a:r>
              <a:rPr lang="en-US" dirty="0" smtClean="0"/>
              <a:t> and V</a:t>
            </a:r>
            <a:r>
              <a:rPr lang="en-US" baseline="-25000" dirty="0" smtClean="0"/>
              <a:t>2</a:t>
            </a:r>
            <a:r>
              <a:rPr lang="en-US" dirty="0" smtClean="0"/>
              <a:t> can be expressed as :                           V</a:t>
            </a:r>
            <a:r>
              <a:rPr lang="en-US" baseline="-25000" dirty="0" smtClean="0"/>
              <a:t>1,2 </a:t>
            </a:r>
            <a:r>
              <a:rPr lang="en-US" dirty="0" smtClean="0"/>
              <a:t>=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cm</a:t>
            </a:r>
            <a:r>
              <a:rPr lang="en-US" dirty="0" smtClean="0"/>
              <a:t> ±</a:t>
            </a:r>
            <a:r>
              <a:rPr lang="en-US" dirty="0" err="1" smtClean="0"/>
              <a:t>V</a:t>
            </a:r>
            <a:r>
              <a:rPr lang="en-US" baseline="-25000" dirty="0" err="1" smtClean="0"/>
              <a:t>d</a:t>
            </a:r>
            <a:r>
              <a:rPr lang="en-US" dirty="0" smtClean="0"/>
              <a:t>/2</a:t>
            </a:r>
          </a:p>
          <a:p>
            <a:pPr lvl="1"/>
            <a:r>
              <a:rPr lang="en-US" dirty="0" smtClean="0"/>
              <a:t>Wanted signal : V</a:t>
            </a:r>
            <a:r>
              <a:rPr lang="en-US" baseline="-25000" dirty="0" smtClean="0"/>
              <a:t>2</a:t>
            </a:r>
            <a:r>
              <a:rPr lang="en-US" dirty="0" smtClean="0"/>
              <a:t>-V</a:t>
            </a:r>
            <a:r>
              <a:rPr lang="en-US" baseline="-25000" dirty="0" smtClean="0"/>
              <a:t>1</a:t>
            </a:r>
            <a:r>
              <a:rPr lang="en-US" dirty="0" smtClean="0"/>
              <a:t> =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d</a:t>
            </a:r>
            <a:endParaRPr lang="en-US" baseline="-25000" dirty="0" smtClean="0"/>
          </a:p>
          <a:p>
            <a:pPr lvl="1"/>
            <a:r>
              <a:rPr lang="en-US" dirty="0" smtClean="0"/>
              <a:t>Unwanted signal : (V</a:t>
            </a:r>
            <a:r>
              <a:rPr lang="en-US" baseline="-25000" dirty="0" smtClean="0"/>
              <a:t>2</a:t>
            </a:r>
            <a:r>
              <a:rPr lang="en-US" dirty="0" smtClean="0"/>
              <a:t>+V</a:t>
            </a:r>
            <a:r>
              <a:rPr lang="en-US" baseline="-25000" dirty="0" smtClean="0"/>
              <a:t>1</a:t>
            </a:r>
            <a:r>
              <a:rPr lang="en-US" dirty="0" smtClean="0"/>
              <a:t>)/2 =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cm</a:t>
            </a:r>
            <a:endParaRPr lang="en-US" baseline="-250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Goals : Favor diff mode / cancel common mode</a:t>
            </a:r>
          </a:p>
          <a:p>
            <a:r>
              <a:rPr lang="en-US" dirty="0" smtClean="0"/>
              <a:t>The circuit must be balanced (gains and impedances !)</a:t>
            </a:r>
          </a:p>
          <a:p>
            <a:r>
              <a:rPr lang="en-US" dirty="0" smtClean="0"/>
              <a:t>Study the circuit in both “modes” (common-mode and diff-mode)</a:t>
            </a:r>
          </a:p>
          <a:p>
            <a:pPr marL="457109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Small-signal operation</a:t>
            </a:r>
            <a:endParaRPr lang="fr-FR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11510"/>
            <a:ext cx="2148844" cy="1543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593" y="1955141"/>
            <a:ext cx="1755572" cy="1508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122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 – need for multistage amp</a:t>
            </a:r>
          </a:p>
          <a:p>
            <a:r>
              <a:rPr lang="en-US" dirty="0" smtClean="0"/>
              <a:t>Methodology of calculation</a:t>
            </a:r>
          </a:p>
          <a:p>
            <a:r>
              <a:rPr lang="en-US" dirty="0"/>
              <a:t>The differential pair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Large signal operation</a:t>
            </a:r>
          </a:p>
          <a:p>
            <a:pPr lvl="1"/>
            <a:r>
              <a:rPr lang="en-US" dirty="0"/>
              <a:t>Small signal operation, common-mode voltage and differential-mode voltage</a:t>
            </a:r>
          </a:p>
          <a:p>
            <a:endParaRPr lang="en-US" dirty="0" smtClean="0"/>
          </a:p>
          <a:p>
            <a:endParaRPr lang="en-US" b="1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Multistage amplifiers and differential pair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7232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9966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Small-signal </a:t>
            </a:r>
            <a:r>
              <a:rPr lang="en-US" dirty="0" smtClean="0"/>
              <a:t>operation – differential mode</a:t>
            </a:r>
            <a:endParaRPr lang="fr-F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987574"/>
            <a:ext cx="5969000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6850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Small-signal </a:t>
            </a:r>
            <a:r>
              <a:rPr lang="en-US" dirty="0" smtClean="0"/>
              <a:t>operation – differential mode</a:t>
            </a:r>
            <a:endParaRPr lang="fr-F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177925"/>
            <a:ext cx="6604000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6850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Small-signal operation – common-mode</a:t>
            </a:r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784" y="987574"/>
            <a:ext cx="58610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1226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Small-signal </a:t>
            </a:r>
            <a:r>
              <a:rPr lang="en-US" dirty="0" smtClean="0"/>
              <a:t>operation</a:t>
            </a:r>
            <a:r>
              <a:rPr lang="en-US" dirty="0"/>
              <a:t>– common-mode</a:t>
            </a:r>
            <a:endParaRPr lang="fr-F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10" y="1203598"/>
            <a:ext cx="6654800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1226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1" y="1059582"/>
            <a:ext cx="7920880" cy="3535041"/>
          </a:xfrm>
        </p:spPr>
        <p:txBody>
          <a:bodyPr>
            <a:normAutofit/>
          </a:bodyPr>
          <a:lstStyle/>
          <a:p>
            <a:r>
              <a:rPr lang="en-US" dirty="0" smtClean="0"/>
              <a:t>Quality of the circuit can be expressed as the ratio of “wanted gain” vs “unwanted gain”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CMRR (common-mode rejection ratio) =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dm</a:t>
            </a:r>
            <a:r>
              <a:rPr lang="en-US" dirty="0" smtClean="0"/>
              <a:t>/</a:t>
            </a:r>
            <a:r>
              <a:rPr lang="en-US" dirty="0" err="1" smtClean="0"/>
              <a:t>A</a:t>
            </a:r>
            <a:r>
              <a:rPr lang="en-US" baseline="-25000" dirty="0" err="1" smtClean="0"/>
              <a:t>cm</a:t>
            </a:r>
            <a:r>
              <a:rPr lang="en-US" baseline="-25000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CMRR (dB) = 20 log10 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dm</a:t>
            </a:r>
            <a:r>
              <a:rPr lang="en-US" dirty="0" smtClean="0"/>
              <a:t>/</a:t>
            </a:r>
            <a:r>
              <a:rPr lang="en-US" dirty="0" err="1" smtClean="0"/>
              <a:t>A</a:t>
            </a:r>
            <a:r>
              <a:rPr lang="en-US" baseline="-25000" dirty="0" err="1" smtClean="0"/>
              <a:t>cm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Example :</a:t>
            </a:r>
          </a:p>
          <a:p>
            <a:pPr lvl="1"/>
            <a:r>
              <a:rPr lang="en-US" dirty="0" err="1" smtClean="0"/>
              <a:t>A</a:t>
            </a:r>
            <a:r>
              <a:rPr lang="en-US" baseline="-25000" dirty="0" err="1" smtClean="0"/>
              <a:t>dm</a:t>
            </a:r>
            <a:r>
              <a:rPr lang="en-US" dirty="0" smtClean="0"/>
              <a:t> = 100,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cm</a:t>
            </a:r>
            <a:r>
              <a:rPr lang="en-US" dirty="0" smtClean="0"/>
              <a:t> = 0,01</a:t>
            </a:r>
          </a:p>
          <a:p>
            <a:pPr lvl="1"/>
            <a:r>
              <a:rPr lang="en-US" dirty="0" err="1" smtClean="0"/>
              <a:t>V</a:t>
            </a:r>
            <a:r>
              <a:rPr lang="en-US" baseline="-25000" dirty="0" err="1" smtClean="0"/>
              <a:t>d</a:t>
            </a:r>
            <a:r>
              <a:rPr lang="en-US" dirty="0" smtClean="0"/>
              <a:t> = 10mV,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cm</a:t>
            </a:r>
            <a:r>
              <a:rPr lang="en-US" dirty="0" smtClean="0"/>
              <a:t>=0,5 V</a:t>
            </a:r>
          </a:p>
          <a:p>
            <a:pPr lvl="1"/>
            <a:r>
              <a:rPr lang="en-US" dirty="0" smtClean="0"/>
              <a:t>Vo = 100 x 10 mV + 0,01 x 0,5V = 1V + 0,005V = 1,005V (instead of ideally 1V…)</a:t>
            </a:r>
          </a:p>
          <a:p>
            <a:pPr lvl="1"/>
            <a:r>
              <a:rPr lang="en-US" dirty="0" smtClean="0"/>
              <a:t>CMRR = 100/0,01 = 10 000 = 80dB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Quality criterio</a:t>
            </a:r>
            <a:r>
              <a:rPr lang="en-US" dirty="0"/>
              <a:t>n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850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07504" y="987574"/>
            <a:ext cx="4104456" cy="3535041"/>
          </a:xfrm>
        </p:spPr>
        <p:txBody>
          <a:bodyPr>
            <a:normAutofit/>
          </a:bodyPr>
          <a:lstStyle/>
          <a:p>
            <a:r>
              <a:rPr lang="en-US" dirty="0" smtClean="0"/>
              <a:t>For this amp, evaluate :</a:t>
            </a:r>
          </a:p>
          <a:p>
            <a:pPr lvl="1"/>
            <a:r>
              <a:rPr lang="en-US" dirty="0" smtClean="0"/>
              <a:t>The input diff Res R</a:t>
            </a:r>
            <a:r>
              <a:rPr lang="en-US" baseline="-25000" dirty="0" smtClean="0"/>
              <a:t>id</a:t>
            </a:r>
          </a:p>
          <a:p>
            <a:pPr lvl="1"/>
            <a:r>
              <a:rPr lang="en-US" dirty="0" smtClean="0"/>
              <a:t>The overall diff voltage gain (neglect Early effect)</a:t>
            </a:r>
          </a:p>
          <a:p>
            <a:pPr lvl="1"/>
            <a:r>
              <a:rPr lang="en-US" dirty="0" smtClean="0"/>
              <a:t>The common-mode gain (in single-ended output and diff output)</a:t>
            </a:r>
          </a:p>
          <a:p>
            <a:pPr lvl="1"/>
            <a:r>
              <a:rPr lang="en-US" dirty="0" smtClean="0"/>
              <a:t>The CMRR in dB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Differential pair - example</a:t>
            </a:r>
            <a:endParaRPr lang="fr-F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001430"/>
            <a:ext cx="4932040" cy="3983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85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1" y="1059582"/>
            <a:ext cx="7920880" cy="353504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a voltage amp :</a:t>
            </a:r>
          </a:p>
          <a:p>
            <a:pPr lvl="1"/>
            <a:r>
              <a:rPr lang="en-US" dirty="0" err="1" smtClean="0"/>
              <a:t>R</a:t>
            </a:r>
            <a:r>
              <a:rPr lang="en-US" baseline="-25000" dirty="0" err="1" smtClean="0"/>
              <a:t>in</a:t>
            </a:r>
            <a:r>
              <a:rPr lang="en-US" dirty="0" smtClean="0"/>
              <a:t> &gt;&gt;</a:t>
            </a:r>
          </a:p>
          <a:p>
            <a:pPr lvl="1"/>
            <a:r>
              <a:rPr lang="en-US" dirty="0" smtClean="0"/>
              <a:t>R</a:t>
            </a:r>
            <a:r>
              <a:rPr lang="en-US" baseline="-25000" dirty="0" smtClean="0"/>
              <a:t>out </a:t>
            </a:r>
            <a:r>
              <a:rPr lang="en-US" dirty="0" smtClean="0"/>
              <a:t>&lt;&lt;</a:t>
            </a:r>
          </a:p>
          <a:p>
            <a:pPr lvl="1"/>
            <a:r>
              <a:rPr lang="en-US" dirty="0" smtClean="0"/>
              <a:t>High gain</a:t>
            </a:r>
          </a:p>
          <a:p>
            <a:pPr lvl="1"/>
            <a:r>
              <a:rPr lang="en-US" dirty="0" smtClean="0"/>
              <a:t>BW ?</a:t>
            </a:r>
          </a:p>
          <a:p>
            <a:r>
              <a:rPr lang="en-US" dirty="0" smtClean="0"/>
              <a:t>This can not be achieved with the 3 basic configurations, but we can use them in a cascaded way to achieve good requirements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stage : high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in</a:t>
            </a:r>
            <a:endParaRPr lang="en-US" dirty="0"/>
          </a:p>
          <a:p>
            <a:pPr lvl="1"/>
            <a:r>
              <a:rPr lang="en-US" dirty="0" smtClean="0"/>
              <a:t>Middle stages : gain but also DC level shifts, differential or single-ended conversion… (we will see them later)</a:t>
            </a:r>
          </a:p>
          <a:p>
            <a:pPr lvl="1"/>
            <a:r>
              <a:rPr lang="en-US" dirty="0" smtClean="0"/>
              <a:t>Last stage : low R</a:t>
            </a:r>
            <a:r>
              <a:rPr lang="en-US" baseline="-25000" dirty="0" smtClean="0"/>
              <a:t>out </a:t>
            </a:r>
            <a:r>
              <a:rPr lang="en-US" dirty="0" smtClean="0"/>
              <a:t>or power stage…</a:t>
            </a:r>
          </a:p>
          <a:p>
            <a:pPr lvl="1"/>
            <a:endParaRPr lang="en-US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077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– need for multistage amp</a:t>
            </a:r>
          </a:p>
          <a:p>
            <a:r>
              <a:rPr lang="en-US" b="1" dirty="0" smtClean="0"/>
              <a:t>Methodology of calculation</a:t>
            </a:r>
          </a:p>
          <a:p>
            <a:r>
              <a:rPr lang="en-US" dirty="0" smtClean="0"/>
              <a:t>The differential pair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Large signal operation</a:t>
            </a:r>
          </a:p>
          <a:p>
            <a:pPr lvl="1"/>
            <a:r>
              <a:rPr lang="en-US" dirty="0" smtClean="0"/>
              <a:t>Small signal operation, common-mode voltage and differential-mode voltage</a:t>
            </a:r>
          </a:p>
          <a:p>
            <a:endParaRPr lang="en-US" dirty="0" smtClean="0"/>
          </a:p>
          <a:p>
            <a:endParaRPr lang="en-US" b="1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Multistage amplifiers and differential pair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7232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529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97964"/>
            <a:ext cx="7343886" cy="428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606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1059582"/>
            <a:ext cx="6832600" cy="3658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971600" y="4443958"/>
            <a:ext cx="864096" cy="274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122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1" y="1059582"/>
            <a:ext cx="7920880" cy="3535041"/>
          </a:xfrm>
        </p:spPr>
        <p:txBody>
          <a:bodyPr>
            <a:normAutofit/>
          </a:bodyPr>
          <a:lstStyle/>
          <a:p>
            <a:r>
              <a:rPr lang="en-US" dirty="0" smtClean="0"/>
              <a:t>Operating point determination : currents, small-signal parameters…</a:t>
            </a:r>
          </a:p>
          <a:p>
            <a:r>
              <a:rPr lang="en-US" dirty="0" smtClean="0"/>
              <a:t>Circuit partition : source, basic stages, load</a:t>
            </a:r>
          </a:p>
          <a:p>
            <a:r>
              <a:rPr lang="en-US" dirty="0" smtClean="0"/>
              <a:t>For each stage, starting from the last :</a:t>
            </a:r>
          </a:p>
          <a:p>
            <a:pPr lvl="1"/>
            <a:r>
              <a:rPr lang="en-US" dirty="0" smtClean="0"/>
              <a:t>Determine the load at its output</a:t>
            </a:r>
          </a:p>
          <a:p>
            <a:pPr lvl="1"/>
            <a:r>
              <a:rPr lang="en-US" dirty="0" smtClean="0"/>
              <a:t>Calculate the loaded gain</a:t>
            </a:r>
          </a:p>
          <a:p>
            <a:pPr lvl="1"/>
            <a:r>
              <a:rPr lang="en-US" dirty="0" smtClean="0"/>
              <a:t>Determine its input impedance, this will be the load for its previous stage</a:t>
            </a:r>
          </a:p>
          <a:p>
            <a:r>
              <a:rPr lang="en-US" dirty="0" smtClean="0"/>
              <a:t>Calculate the overall gain</a:t>
            </a:r>
          </a:p>
          <a:p>
            <a:pPr lvl="1"/>
            <a:r>
              <a:rPr lang="en-US" dirty="0" smtClean="0"/>
              <a:t>Product of the individual loaded gains</a:t>
            </a:r>
          </a:p>
          <a:p>
            <a:pPr lvl="1"/>
            <a:r>
              <a:rPr lang="en-US" dirty="0" smtClean="0"/>
              <a:t>Do not forget the input voltage divider with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sig</a:t>
            </a:r>
            <a:endParaRPr lang="en-US" baseline="-250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122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971600" y="401620"/>
            <a:ext cx="7920000" cy="488700"/>
          </a:xfrm>
        </p:spPr>
        <p:txBody>
          <a:bodyPr/>
          <a:lstStyle/>
          <a:p>
            <a:r>
              <a:rPr lang="fr-FR" dirty="0" smtClean="0"/>
              <a:t>Standards voltage Gains formulas</a:t>
            </a:r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15566"/>
            <a:ext cx="6028655" cy="366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2001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Standard </a:t>
            </a:r>
            <a:r>
              <a:rPr lang="en-US" dirty="0" smtClean="0"/>
              <a:t>impedances</a:t>
            </a:r>
            <a:r>
              <a:rPr lang="fr-FR" dirty="0" smtClean="0"/>
              <a:t> expressions</a:t>
            </a:r>
            <a:endParaRPr lang="fr-F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87574"/>
            <a:ext cx="6114380" cy="347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620899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da39a3ee5e6b4bd3255bfef95601890afd879"/>
  <p:tag name="ARS_PPT_DBNAME" val="CCIA_lesson[20170824143020942].md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  <p:tag name="ARS_CHARTCOLOR_0" val="-12481296"/>
  <p:tag name="ARS_CHARTCOLOR_1" val="-2080758"/>
  <p:tag name="ARS_CHARTCOLOR_2" val="-215999"/>
  <p:tag name="ARS_CHARTCOLOR_3" val="-16423790"/>
  <p:tag name="ARS_CHARTCOLOR_4" val="-4210753"/>
  <p:tag name="ARS_CHARTCOLOR_5" val="-15058071"/>
  <p:tag name="ARS_CHARTCOLOR_6" val="-7294"/>
  <p:tag name="ARS_CHARTCOLOR_7" val="-15557411"/>
  <p:tag name="ARS_CHARTCOLOR_8" val="-3511477"/>
  <p:tag name="ARS_CHARTCOLOR_9" val="-16753445"/>
  <p:tag name="ARS_CHARTPARA_TYPE" val="ctColumn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heme/theme1.xml><?xml version="1.0" encoding="utf-8"?>
<a:theme xmlns:a="http://schemas.openxmlformats.org/drawingml/2006/main" name="Modèle - ISEN Lill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se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Modèle - ISEN Lille</Template>
  <TotalTime>3886</TotalTime>
  <Words>742</Words>
  <Application>Microsoft Office PowerPoint</Application>
  <PresentationFormat>Affichage à l'écran (16:9)</PresentationFormat>
  <Paragraphs>150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Calibri</vt:lpstr>
      <vt:lpstr>Verdana</vt:lpstr>
      <vt:lpstr>Modèle - ISEN Lille</vt:lpstr>
      <vt:lpstr>2018 Semester#1 Analog Circuits Design AFL axel.flament@YNCREA.fr</vt:lpstr>
      <vt:lpstr>Présentation PowerPoint</vt:lpstr>
      <vt:lpstr>Introduction</vt:lpstr>
      <vt:lpstr>Présentation PowerPoint</vt:lpstr>
      <vt:lpstr>Methodology</vt:lpstr>
      <vt:lpstr>Methodology</vt:lpstr>
      <vt:lpstr>Methodology</vt:lpstr>
      <vt:lpstr>Standards voltage Gains formulas</vt:lpstr>
      <vt:lpstr>Standard impedances expressions</vt:lpstr>
      <vt:lpstr>Example</vt:lpstr>
      <vt:lpstr>Présentation PowerPoint</vt:lpstr>
      <vt:lpstr>The differential Pair -  Introduction</vt:lpstr>
      <vt:lpstr>The differential amp – bad example</vt:lpstr>
      <vt:lpstr>The differential pair</vt:lpstr>
      <vt:lpstr>Présentation PowerPoint</vt:lpstr>
      <vt:lpstr>Large signal operation</vt:lpstr>
      <vt:lpstr>Large signal operation</vt:lpstr>
      <vt:lpstr>Présentation PowerPoint</vt:lpstr>
      <vt:lpstr>Small-signal operation</vt:lpstr>
      <vt:lpstr>Small-signal operation – differential mode</vt:lpstr>
      <vt:lpstr>Small-signal operation – differential mode</vt:lpstr>
      <vt:lpstr>Small-signal operation – common-mode</vt:lpstr>
      <vt:lpstr>Small-signal operation– common-mode</vt:lpstr>
      <vt:lpstr>Quality criterion</vt:lpstr>
      <vt:lpstr>Differential pair -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</dc:creator>
  <cp:lastModifiedBy>Axel FLAMENT (ISEN)</cp:lastModifiedBy>
  <cp:revision>211</cp:revision>
  <cp:lastPrinted>2016-06-01T08:27:24Z</cp:lastPrinted>
  <dcterms:created xsi:type="dcterms:W3CDTF">2016-05-19T14:06:05Z</dcterms:created>
  <dcterms:modified xsi:type="dcterms:W3CDTF">2018-10-04T14:20:59Z</dcterms:modified>
</cp:coreProperties>
</file>