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4" r:id="rId4"/>
    <p:sldId id="285" r:id="rId5"/>
    <p:sldId id="286" r:id="rId6"/>
    <p:sldId id="297" r:id="rId7"/>
    <p:sldId id="287" r:id="rId8"/>
    <p:sldId id="288" r:id="rId9"/>
    <p:sldId id="289" r:id="rId10"/>
    <p:sldId id="290" r:id="rId11"/>
    <p:sldId id="291" r:id="rId12"/>
    <p:sldId id="292" r:id="rId13"/>
    <p:sldId id="299" r:id="rId14"/>
    <p:sldId id="300" r:id="rId15"/>
    <p:sldId id="301" r:id="rId16"/>
    <p:sldId id="302" r:id="rId17"/>
    <p:sldId id="303" r:id="rId18"/>
    <p:sldId id="298" r:id="rId19"/>
    <p:sldId id="293" r:id="rId20"/>
    <p:sldId id="294" r:id="rId21"/>
    <p:sldId id="295" r:id="rId22"/>
    <p:sldId id="296" r:id="rId23"/>
  </p:sldIdLst>
  <p:sldSz cx="9144000" cy="5143500" type="screen16x9"/>
  <p:notesSz cx="6797675" cy="9926638"/>
  <p:custDataLst>
    <p:tags r:id="rId25"/>
  </p:custDataLst>
  <p:defaultTextStyle>
    <a:defPPr>
      <a:defRPr lang="fr-FR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321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660"/>
  </p:normalViewPr>
  <p:slideViewPr>
    <p:cSldViewPr>
      <p:cViewPr varScale="1">
        <p:scale>
          <a:sx n="104" d="100"/>
          <a:sy n="104" d="100"/>
        </p:scale>
        <p:origin x="86" y="206"/>
      </p:cViewPr>
      <p:guideLst>
        <p:guide orient="horz" pos="3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740A-90A6-4E9E-8D68-FA177506409C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CEBB-F757-4409-93C4-C040848F0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54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5" y="2033482"/>
            <a:ext cx="2909418" cy="6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:\Isen\Charte graphique\Réalisation\01-Conseils\3 - Livrables\PowerPoint\PowerPoint exe\vierge\illu fond roug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6" y="4764"/>
            <a:ext cx="4932000" cy="1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-2604" y="0"/>
            <a:ext cx="9144000" cy="1815666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2787776"/>
            <a:ext cx="9144000" cy="2357977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635897" y="3197426"/>
            <a:ext cx="5503088" cy="1102519"/>
          </a:xfrm>
        </p:spPr>
        <p:txBody>
          <a:bodyPr>
            <a:noAutofit/>
          </a:bodyPr>
          <a:lstStyle>
            <a:lvl1pPr algn="l">
              <a:defRPr sz="47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principal</a:t>
            </a:r>
            <a:endParaRPr lang="fr-BE" dirty="0"/>
          </a:p>
        </p:txBody>
      </p:sp>
      <p:pic>
        <p:nvPicPr>
          <p:cNvPr id="1033" name="Picture 9" descr="V:\Isen\Charte graphique\Réalisation\01-Conseils\3 - Livrables\PowerPoint\PowerPoint exe\vierge\illu fond rouge - Vincen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7" y="89019"/>
            <a:ext cx="4903723" cy="17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18D-1377-41DF-8C55-279B02CDF6FF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114"/>
            <a:ext cx="2057400" cy="40755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114"/>
            <a:ext cx="6019800" cy="40755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45E5-3378-4B6E-9DB3-4D2CDAF965A4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1" y="1599643"/>
            <a:ext cx="7920880" cy="2994980"/>
          </a:xfrm>
        </p:spPr>
        <p:txBody>
          <a:bodyPr/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A20392-2BF0-4B87-B33E-050DCC2EB8AD}" type="datetime2">
              <a:rPr lang="fr-FR" smtClean="0"/>
              <a:t>dimanche 14 octobre 2018</a:t>
            </a:fld>
            <a:endParaRPr lang="fr-BE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Isen\Charte graphique\Réalisation\01-Conseils\3 - Livrables\PowerPoint\PowerPoint exe\vierge\illu - Vincen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240" y="87474"/>
            <a:ext cx="4941499" cy="18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3101" y="1963399"/>
            <a:ext cx="7850901" cy="672089"/>
          </a:xfrm>
        </p:spPr>
        <p:txBody>
          <a:bodyPr anchor="b">
            <a:noAutofit/>
          </a:bodyPr>
          <a:lstStyle>
            <a:lvl1pPr algn="l">
              <a:defRPr sz="4800" b="1" cap="all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97732" y="2634742"/>
            <a:ext cx="7846268" cy="585080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054-5BD3-4F02-B7C2-ED73480FB567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-12129" y="1963397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 userDrawn="1"/>
        </p:nvCxnSpPr>
        <p:spPr>
          <a:xfrm>
            <a:off x="-2604" y="3219822"/>
            <a:ext cx="9144000" cy="0"/>
          </a:xfrm>
          <a:prstGeom prst="line">
            <a:avLst/>
          </a:prstGeom>
          <a:ln w="28575">
            <a:solidFill>
              <a:srgbClr val="B72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29811"/>
            <a:ext cx="7920930" cy="486054"/>
          </a:xfrm>
        </p:spPr>
        <p:txBody>
          <a:bodyPr anchor="b">
            <a:normAutofit/>
          </a:bodyPr>
          <a:lstStyle>
            <a:lvl1pPr algn="l">
              <a:defRPr sz="1600" b="1" cap="all" baseline="0">
                <a:solidFill>
                  <a:srgbClr val="B7232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4973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04480" y="1599642"/>
            <a:ext cx="3888000" cy="313234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35CE-7621-456B-9BCC-E1AA59081B17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550" y="531491"/>
            <a:ext cx="7920000" cy="4887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032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032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994955" y="1605595"/>
            <a:ext cx="3888000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B72321"/>
                </a:solidFill>
              </a:defRPr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2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59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994955" y="2085417"/>
            <a:ext cx="3888000" cy="2646574"/>
          </a:xfrm>
        </p:spPr>
        <p:txBody>
          <a:bodyPr>
            <a:normAutofit/>
          </a:bodyPr>
          <a:lstStyle>
            <a:lvl1pPr>
              <a:defRPr sz="1800">
                <a:solidFill>
                  <a:srgbClr val="B72321"/>
                </a:solidFill>
              </a:defRPr>
            </a:lvl1pPr>
            <a:lvl2pPr>
              <a:defRPr sz="1600">
                <a:solidFill>
                  <a:srgbClr val="B72321"/>
                </a:solidFill>
              </a:defRPr>
            </a:lvl2pPr>
            <a:lvl3pPr>
              <a:defRPr sz="1400">
                <a:solidFill>
                  <a:srgbClr val="B72321"/>
                </a:solidFill>
              </a:defRPr>
            </a:lvl3pPr>
            <a:lvl4pPr>
              <a:defRPr sz="1200">
                <a:solidFill>
                  <a:srgbClr val="B72321"/>
                </a:solidFill>
              </a:defRPr>
            </a:lvl4pPr>
            <a:lvl5pPr>
              <a:defRPr sz="1200">
                <a:solidFill>
                  <a:srgbClr val="B7232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FBF9-5149-4F4F-BA8A-6B2983DB8818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971601" y="1014562"/>
            <a:ext cx="7920880" cy="585080"/>
          </a:xfrm>
        </p:spPr>
        <p:txBody>
          <a:bodyPr anchor="t">
            <a:normAutofit/>
          </a:bodyPr>
          <a:lstStyle>
            <a:lvl1pPr marL="0" indent="0">
              <a:buNone/>
              <a:defRPr sz="3100" b="1">
                <a:solidFill>
                  <a:srgbClr val="B7232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Sous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814-0747-446D-B9FA-1BA2886ACFB4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1E2-7728-41C3-AD77-ADA9E491AC4F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519522"/>
            <a:ext cx="3008313" cy="8715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519114"/>
            <a:ext cx="5111750" cy="40755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7625"/>
            <a:ext cx="3008313" cy="3156998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76EE-3CCE-4D49-AB3C-D4C8944A1367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519114"/>
            <a:ext cx="5486400" cy="3026569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2" indent="0">
              <a:buNone/>
              <a:defRPr sz="2000"/>
            </a:lvl6pPr>
            <a:lvl7pPr marL="2742651" indent="0">
              <a:buNone/>
              <a:defRPr sz="2000"/>
            </a:lvl7pPr>
            <a:lvl8pPr marL="3199759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2" indent="0">
              <a:buNone/>
              <a:defRPr sz="900"/>
            </a:lvl6pPr>
            <a:lvl7pPr marL="2742651" indent="0">
              <a:buNone/>
              <a:defRPr sz="900"/>
            </a:lvl7pPr>
            <a:lvl8pPr marL="3199759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7D3-EC8C-4C35-B7B4-D0514AF03B95}" type="datetime2">
              <a:rPr lang="fr-FR" smtClean="0"/>
              <a:t>dimanche 14 octobre 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470" y="178280"/>
            <a:ext cx="1315194" cy="3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2" y="4766281"/>
            <a:ext cx="9144000" cy="218312"/>
          </a:xfrm>
          <a:prstGeom prst="rect">
            <a:avLst/>
          </a:prstGeom>
          <a:solidFill>
            <a:srgbClr val="B72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pic>
        <p:nvPicPr>
          <p:cNvPr id="1026" name="Picture 2" descr="V:\Isen\Charte graphique\Réalisation\01-Conseils\3 - Livrables\PowerPoint\Capture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70" y="4778783"/>
            <a:ext cx="1243186" cy="1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550" y="524348"/>
            <a:ext cx="7920000" cy="488700"/>
          </a:xfrm>
          <a:prstGeom prst="rect">
            <a:avLst/>
          </a:prstGeom>
        </p:spPr>
        <p:txBody>
          <a:bodyPr vert="horz" lIns="91421" tIns="45711" rIns="91421" bIns="45711" rtlCol="0" anchor="b">
            <a:normAutofit/>
          </a:bodyPr>
          <a:lstStyle/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550" y="1707655"/>
            <a:ext cx="7848922" cy="2886968"/>
          </a:xfrm>
          <a:prstGeom prst="rect">
            <a:avLst/>
          </a:prstGeom>
        </p:spPr>
        <p:txBody>
          <a:bodyPr vert="horz" lIns="91421" tIns="45711" rIns="91421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38692" y="4737129"/>
            <a:ext cx="21336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D542A453-0F4D-4DBB-B4F2-A643202F7FAF}" type="datetime2">
              <a:rPr lang="fr-FR" smtClean="0"/>
              <a:t>dimanche 14 octobre 2018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36097" y="4737129"/>
            <a:ext cx="3710508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BE" dirty="0" smtClean="0"/>
              <a:t>Ensemble, </a:t>
            </a:r>
            <a:r>
              <a:rPr lang="fr-BE" dirty="0" err="1" smtClean="0"/>
              <a:t>ré-inventons</a:t>
            </a:r>
            <a:r>
              <a:rPr lang="fr-BE" dirty="0" smtClean="0"/>
              <a:t> le monde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765376" y="4739607"/>
            <a:ext cx="1663100" cy="273844"/>
          </a:xfrm>
          <a:prstGeom prst="rect">
            <a:avLst/>
          </a:prstGeom>
        </p:spPr>
        <p:txBody>
          <a:bodyPr vert="horz" lIns="91421" tIns="45711" rIns="91421" bIns="45711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772292" y="4802785"/>
            <a:ext cx="0" cy="135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17" rtl="0" eaLnBrk="1" latinLnBrk="0" hangingPunct="1">
        <a:spcBef>
          <a:spcPct val="0"/>
        </a:spcBef>
        <a:buNone/>
        <a:defRPr sz="1600" b="1" kern="1200" cap="all" baseline="0">
          <a:solidFill>
            <a:srgbClr val="B7232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B72321"/>
          </a:solidFill>
          <a:latin typeface="+mn-lt"/>
          <a:ea typeface="+mn-ea"/>
          <a:cs typeface="+mn-cs"/>
        </a:defRPr>
      </a:lvl1pPr>
      <a:lvl2pPr marL="742801" indent="-285692" algn="l" defTabSz="91421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B7232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B7232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B72321"/>
          </a:solidFill>
          <a:latin typeface="+mn-lt"/>
          <a:ea typeface="+mn-ea"/>
          <a:cs typeface="+mn-cs"/>
        </a:defRPr>
      </a:lvl4pPr>
      <a:lvl5pPr marL="2056988" indent="-228554" algn="l" defTabSz="9142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B7232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5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2" indent="-228554" algn="l" defTabSz="9142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800" dirty="0" smtClean="0"/>
              <a:t>2018 Semester#1</a:t>
            </a:r>
            <a:br>
              <a:rPr lang="en-US" sz="1800" dirty="0" smtClean="0"/>
            </a:br>
            <a:r>
              <a:rPr lang="en-US" sz="1800" dirty="0" smtClean="0"/>
              <a:t>Analog Circuits Design</a:t>
            </a:r>
            <a:br>
              <a:rPr lang="en-US" sz="1800" dirty="0" smtClean="0"/>
            </a:br>
            <a:r>
              <a:rPr lang="en-US" sz="1800" dirty="0" smtClean="0"/>
              <a:t>AFL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axel.flament@YNCREA.fr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Wilson current mirrors</a:t>
            </a:r>
          </a:p>
          <a:p>
            <a:pPr marL="342831" lvl="1" indent="-342831"/>
            <a:r>
              <a:rPr lang="fr-FR" dirty="0"/>
              <a:t>I</a:t>
            </a:r>
            <a:r>
              <a:rPr lang="fr-FR" baseline="-25000" dirty="0"/>
              <a:t>0</a:t>
            </a:r>
            <a:r>
              <a:rPr lang="fr-FR" dirty="0"/>
              <a:t>/</a:t>
            </a:r>
            <a:r>
              <a:rPr lang="fr-FR" dirty="0" err="1"/>
              <a:t>I</a:t>
            </a:r>
            <a:r>
              <a:rPr lang="fr-FR" baseline="-25000" dirty="0" err="1"/>
              <a:t>ref</a:t>
            </a:r>
            <a:r>
              <a:rPr lang="fr-FR" dirty="0"/>
              <a:t> = 1/(1+2/(</a:t>
            </a:r>
            <a:r>
              <a:rPr lang="el-GR" dirty="0" smtClean="0"/>
              <a:t>β</a:t>
            </a:r>
            <a:r>
              <a:rPr lang="fr-FR" dirty="0" smtClean="0"/>
              <a:t>(</a:t>
            </a:r>
            <a:r>
              <a:rPr lang="el-GR" dirty="0" smtClean="0"/>
              <a:t>β</a:t>
            </a:r>
            <a:r>
              <a:rPr lang="fr-FR" dirty="0" smtClean="0"/>
              <a:t>+2</a:t>
            </a:r>
            <a:r>
              <a:rPr lang="en-US" dirty="0" smtClean="0"/>
              <a:t>))</a:t>
            </a:r>
            <a:endParaRPr lang="en-US" dirty="0"/>
          </a:p>
          <a:p>
            <a:pPr marL="342831" lvl="1" indent="-342831"/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</a:t>
            </a:r>
            <a:r>
              <a:rPr lang="el-GR" dirty="0"/>
              <a:t> </a:t>
            </a:r>
            <a:r>
              <a:rPr lang="el-GR" dirty="0" smtClean="0"/>
              <a:t>β</a:t>
            </a:r>
            <a:r>
              <a:rPr lang="fr-FR" baseline="-25000" dirty="0" smtClean="0"/>
              <a:t>3</a:t>
            </a:r>
            <a:r>
              <a:rPr lang="fr-FR" dirty="0" smtClean="0"/>
              <a:t> x</a:t>
            </a:r>
            <a:r>
              <a:rPr lang="en-US" dirty="0" smtClean="0">
                <a:sym typeface="Wingdings" panose="05000000000000000000" pitchFamily="2" charset="2"/>
              </a:rPr>
              <a:t> R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i="1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 /2</a:t>
            </a:r>
          </a:p>
          <a:p>
            <a:pPr marL="342831" lvl="1" indent="-342831"/>
            <a:r>
              <a:rPr lang="en-US" dirty="0" smtClean="0">
                <a:sym typeface="Wingdings" panose="05000000000000000000" pitchFamily="2" charset="2"/>
              </a:rPr>
              <a:t>But : additional V</a:t>
            </a:r>
            <a:r>
              <a:rPr lang="en-US" baseline="-25000" dirty="0" smtClean="0">
                <a:sym typeface="Wingdings" panose="05000000000000000000" pitchFamily="2" charset="2"/>
              </a:rPr>
              <a:t>BE</a:t>
            </a:r>
            <a:r>
              <a:rPr lang="en-US" dirty="0" smtClean="0">
                <a:sym typeface="Wingdings" panose="05000000000000000000" pitchFamily="2" charset="2"/>
              </a:rPr>
              <a:t> drop </a:t>
            </a:r>
          </a:p>
          <a:p>
            <a:pPr marL="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for good operation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current mirrors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43558"/>
            <a:ext cx="3816424" cy="380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err="1" smtClean="0"/>
              <a:t>Widlar</a:t>
            </a:r>
            <a:r>
              <a:rPr lang="en-US" dirty="0" smtClean="0"/>
              <a:t> </a:t>
            </a:r>
            <a:r>
              <a:rPr lang="en-US" dirty="0"/>
              <a:t>current </a:t>
            </a:r>
            <a:r>
              <a:rPr lang="en-US" dirty="0" smtClean="0"/>
              <a:t>mirrors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BE1 </a:t>
            </a:r>
            <a:r>
              <a:rPr lang="en-US" dirty="0" smtClean="0"/>
              <a:t>= V</a:t>
            </a:r>
            <a:r>
              <a:rPr lang="en-US" baseline="-25000" dirty="0" smtClean="0"/>
              <a:t>T </a:t>
            </a:r>
            <a:r>
              <a:rPr lang="en-US" dirty="0" smtClean="0"/>
              <a:t>ln(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/I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BE2 </a:t>
            </a:r>
            <a:r>
              <a:rPr lang="en-US" dirty="0" smtClean="0"/>
              <a:t>= V</a:t>
            </a:r>
            <a:r>
              <a:rPr lang="en-US" baseline="-25000" dirty="0" smtClean="0"/>
              <a:t>T </a:t>
            </a:r>
            <a:r>
              <a:rPr lang="en-US" dirty="0" smtClean="0"/>
              <a:t>ln(I</a:t>
            </a:r>
            <a:r>
              <a:rPr lang="en-US" baseline="-25000" dirty="0" smtClean="0"/>
              <a:t>0</a:t>
            </a:r>
            <a:r>
              <a:rPr lang="en-US" dirty="0" smtClean="0"/>
              <a:t>/I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BE2</a:t>
            </a:r>
            <a:r>
              <a:rPr lang="en-US" baseline="-25000" dirty="0"/>
              <a:t> </a:t>
            </a:r>
            <a:r>
              <a:rPr lang="en-US" baseline="-25000" dirty="0" smtClean="0"/>
              <a:t>–</a:t>
            </a:r>
            <a:r>
              <a:rPr lang="en-US" dirty="0" smtClean="0"/>
              <a:t> V</a:t>
            </a:r>
            <a:r>
              <a:rPr lang="en-US" baseline="-25000" dirty="0" smtClean="0"/>
              <a:t>BE1</a:t>
            </a:r>
            <a:r>
              <a:rPr lang="en-US" dirty="0" smtClean="0"/>
              <a:t> = </a:t>
            </a:r>
            <a:r>
              <a:rPr lang="en-US" dirty="0"/>
              <a:t>V</a:t>
            </a:r>
            <a:r>
              <a:rPr lang="en-US" baseline="-25000" dirty="0"/>
              <a:t>T </a:t>
            </a:r>
            <a:r>
              <a:rPr lang="en-US" dirty="0" smtClean="0"/>
              <a:t>ln(I</a:t>
            </a:r>
            <a:r>
              <a:rPr lang="en-US" baseline="-25000" dirty="0" smtClean="0"/>
              <a:t>0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r>
              <a:rPr lang="en-US" dirty="0" smtClean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 = </a:t>
            </a:r>
            <a:r>
              <a:rPr lang="en-US" dirty="0"/>
              <a:t>V</a:t>
            </a:r>
            <a:r>
              <a:rPr lang="en-US" baseline="-25000" dirty="0"/>
              <a:t>T </a:t>
            </a:r>
            <a:r>
              <a:rPr lang="en-US" dirty="0"/>
              <a:t>ln(I</a:t>
            </a:r>
            <a:r>
              <a:rPr lang="en-US" baseline="-25000" dirty="0"/>
              <a:t>0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baseline="-25000" dirty="0" err="1"/>
              <a:t>ref</a:t>
            </a:r>
            <a:r>
              <a:rPr lang="en-US" dirty="0"/>
              <a:t>)</a:t>
            </a:r>
          </a:p>
          <a:p>
            <a:r>
              <a:rPr lang="en-US" dirty="0" smtClean="0"/>
              <a:t>Error is similar to the basic current</a:t>
            </a:r>
          </a:p>
          <a:p>
            <a:pPr marL="0" indent="0">
              <a:buNone/>
            </a:pPr>
            <a:r>
              <a:rPr lang="en-US" dirty="0" smtClean="0"/>
              <a:t>    source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out</a:t>
            </a:r>
            <a:r>
              <a:rPr lang="en-US" dirty="0" smtClean="0"/>
              <a:t> ~ r</a:t>
            </a:r>
            <a:r>
              <a:rPr lang="en-US" baseline="-25000" dirty="0" smtClean="0"/>
              <a:t>0</a:t>
            </a:r>
            <a:r>
              <a:rPr lang="en-US" dirty="0" smtClean="0"/>
              <a:t> ( 1+ g</a:t>
            </a:r>
            <a:r>
              <a:rPr lang="en-US" baseline="-25000" dirty="0" smtClean="0"/>
              <a:t>m</a:t>
            </a:r>
            <a:r>
              <a:rPr lang="en-US" dirty="0" smtClean="0"/>
              <a:t> (R</a:t>
            </a:r>
            <a:r>
              <a:rPr lang="en-US" baseline="-25000" dirty="0" smtClean="0"/>
              <a:t>E</a:t>
            </a:r>
            <a:r>
              <a:rPr lang="en-US" dirty="0" smtClean="0"/>
              <a:t>//r</a:t>
            </a:r>
            <a:r>
              <a:rPr lang="el-GR" baseline="-25000" dirty="0" smtClean="0"/>
              <a:t>π</a:t>
            </a:r>
            <a:r>
              <a:rPr lang="fr-FR" dirty="0" smtClean="0"/>
              <a:t>))</a:t>
            </a:r>
          </a:p>
          <a:p>
            <a:r>
              <a:rPr lang="en-US" dirty="0" smtClean="0"/>
              <a:t>Pros : generate low current with </a:t>
            </a:r>
          </a:p>
          <a:p>
            <a:pPr marL="0" indent="0">
              <a:buNone/>
            </a:pPr>
            <a:r>
              <a:rPr lang="en-US" dirty="0" smtClean="0"/>
              <a:t>« not so high » resistors / High output res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/>
          </a:p>
          <a:p>
            <a:endParaRPr lang="en-US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/>
              <a:t>current </a:t>
            </a:r>
            <a:r>
              <a:rPr lang="en-US" dirty="0" smtClean="0"/>
              <a:t>mirrors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3485"/>
            <a:ext cx="30384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= R</a:t>
            </a:r>
            <a:r>
              <a:rPr lang="en-US" baseline="-25000" dirty="0" smtClean="0"/>
              <a:t>1</a:t>
            </a:r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ln</a:t>
            </a:r>
            <a:r>
              <a:rPr lang="en-US" dirty="0" smtClean="0"/>
              <a:t>(I</a:t>
            </a:r>
            <a:r>
              <a:rPr lang="en-US" baseline="-25000" dirty="0" smtClean="0"/>
              <a:t>2 </a:t>
            </a:r>
            <a:r>
              <a:rPr lang="en-US" dirty="0" smtClean="0"/>
              <a:t>I</a:t>
            </a:r>
            <a:r>
              <a:rPr lang="en-US" baseline="-25000" dirty="0" smtClean="0"/>
              <a:t>S1 </a:t>
            </a:r>
            <a:r>
              <a:rPr lang="en-US" dirty="0" smtClean="0"/>
              <a:t>/I</a:t>
            </a:r>
            <a:r>
              <a:rPr lang="en-US" baseline="-25000" dirty="0" smtClean="0"/>
              <a:t>ref </a:t>
            </a:r>
            <a:r>
              <a:rPr lang="en-US" dirty="0" smtClean="0"/>
              <a:t>I</a:t>
            </a:r>
            <a:r>
              <a:rPr lang="en-US" baseline="-25000" dirty="0" smtClean="0"/>
              <a:t>S2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error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= I</a:t>
            </a:r>
            <a:r>
              <a:rPr lang="en-US" baseline="-25000" dirty="0" smtClean="0"/>
              <a:t>1</a:t>
            </a:r>
            <a:r>
              <a:rPr lang="en-US" dirty="0" smtClean="0"/>
              <a:t> (R</a:t>
            </a:r>
            <a:r>
              <a:rPr lang="en-US" baseline="-25000" dirty="0" smtClean="0"/>
              <a:t>1</a:t>
            </a:r>
            <a:r>
              <a:rPr lang="en-US" dirty="0" smtClean="0"/>
              <a:t>/R</a:t>
            </a:r>
            <a:r>
              <a:rPr lang="en-US" baseline="-25000" dirty="0" smtClean="0"/>
              <a:t>2</a:t>
            </a:r>
            <a:r>
              <a:rPr lang="en-US" dirty="0"/>
              <a:t>)+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 err="1"/>
              <a:t>ln</a:t>
            </a:r>
            <a:r>
              <a:rPr lang="en-US" dirty="0"/>
              <a:t>(I</a:t>
            </a:r>
            <a:r>
              <a:rPr lang="en-US" baseline="-25000" dirty="0"/>
              <a:t>2</a:t>
            </a:r>
            <a:r>
              <a:rPr lang="en-US" dirty="0"/>
              <a:t>/I</a:t>
            </a:r>
            <a:r>
              <a:rPr lang="en-US" baseline="-25000" dirty="0"/>
              <a:t>ref</a:t>
            </a:r>
            <a:r>
              <a:rPr lang="en-US" dirty="0" smtClean="0"/>
              <a:t>) / R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The error can be canceled if the BJT </a:t>
            </a:r>
          </a:p>
          <a:p>
            <a:pPr marL="0" indent="0">
              <a:buNone/>
            </a:pPr>
            <a:r>
              <a:rPr lang="en-US" dirty="0" smtClean="0"/>
              <a:t>    emitter area is equal to the ratio of </a:t>
            </a:r>
          </a:p>
          <a:p>
            <a:pPr marL="0" indent="0">
              <a:buNone/>
            </a:pPr>
            <a:r>
              <a:rPr lang="en-US" dirty="0" smtClean="0"/>
              <a:t>    desired currents (ratio of resistances)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ratio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47769"/>
            <a:ext cx="2847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ccolade ouvrante 2"/>
          <p:cNvSpPr/>
          <p:nvPr/>
        </p:nvSpPr>
        <p:spPr>
          <a:xfrm rot="16200000">
            <a:off x="3962649" y="586722"/>
            <a:ext cx="288032" cy="193878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9862"/>
            <a:ext cx="4281289" cy="107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Mirrors Ex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9582"/>
            <a:ext cx="5976664" cy="36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3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Mirrors Ex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75606"/>
            <a:ext cx="6912446" cy="307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Mirrors Ex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9582"/>
            <a:ext cx="6053807" cy="341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Mirrors Ex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93" y="267494"/>
            <a:ext cx="389096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269150" cy="32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31590"/>
            <a:ext cx="3284587" cy="3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8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Mirrors Ex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7494"/>
            <a:ext cx="4293741" cy="75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3406146" cy="298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61" y="1223200"/>
            <a:ext cx="2783938" cy="33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2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sources – introduction</a:t>
            </a:r>
          </a:p>
          <a:p>
            <a:r>
              <a:rPr lang="en-US" dirty="0"/>
              <a:t>Current mirrors</a:t>
            </a:r>
          </a:p>
          <a:p>
            <a:r>
              <a:rPr lang="en-US" b="1" dirty="0"/>
              <a:t>Active loads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mirrors and active loads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7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Basic gain cell : CE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C</a:t>
            </a:r>
            <a:r>
              <a:rPr lang="en-US" dirty="0" smtClean="0"/>
              <a:t> is replaced by a current-source</a:t>
            </a:r>
          </a:p>
          <a:p>
            <a:pPr lvl="1"/>
            <a:r>
              <a:rPr lang="en-US" dirty="0" smtClean="0"/>
              <a:t>Difficult to implement high and precise </a:t>
            </a:r>
          </a:p>
          <a:p>
            <a:pPr marL="457109" lvl="1" indent="0">
              <a:buNone/>
            </a:pPr>
            <a:r>
              <a:rPr lang="en-US" dirty="0" smtClean="0"/>
              <a:t>value of res in IC</a:t>
            </a:r>
          </a:p>
          <a:p>
            <a:pPr lvl="1"/>
            <a:r>
              <a:rPr lang="en-US" dirty="0" smtClean="0"/>
              <a:t>Output res of current-source is very high</a:t>
            </a:r>
          </a:p>
          <a:p>
            <a:pPr marL="457109" lvl="1" indent="0">
              <a:buNone/>
            </a:pPr>
            <a:r>
              <a:rPr lang="en-US" dirty="0" smtClean="0"/>
              <a:t>Good for high gain !</a:t>
            </a:r>
          </a:p>
          <a:p>
            <a:endParaRPr lang="en-US" dirty="0" smtClean="0"/>
          </a:p>
          <a:p>
            <a:r>
              <a:rPr lang="en-US" dirty="0" smtClean="0"/>
              <a:t>The CE is said to be “current-source loaded” or “active loaded”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loads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3478"/>
            <a:ext cx="23812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Current sources – introduction</a:t>
            </a:r>
          </a:p>
          <a:p>
            <a:r>
              <a:rPr lang="en-US" dirty="0" smtClean="0"/>
              <a:t>Current mirrors</a:t>
            </a:r>
          </a:p>
          <a:p>
            <a:r>
              <a:rPr lang="en-US" dirty="0" smtClean="0"/>
              <a:t>Active loads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mirrors and active loads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9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Gain = g</a:t>
            </a:r>
            <a:r>
              <a:rPr lang="en-US" baseline="-25000" dirty="0" smtClean="0"/>
              <a:t>m1</a:t>
            </a:r>
            <a:r>
              <a:rPr lang="en-US" dirty="0" smtClean="0"/>
              <a:t> x (r</a:t>
            </a:r>
            <a:r>
              <a:rPr lang="en-US" baseline="-25000" dirty="0" smtClean="0"/>
              <a:t>01</a:t>
            </a:r>
            <a:r>
              <a:rPr lang="en-US" dirty="0" smtClean="0"/>
              <a:t>//r</a:t>
            </a:r>
            <a:r>
              <a:rPr lang="en-US" baseline="-25000" dirty="0" smtClean="0"/>
              <a:t>02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baseline="-25000" dirty="0" smtClean="0"/>
              <a:t>01</a:t>
            </a:r>
            <a:r>
              <a:rPr lang="en-US" dirty="0"/>
              <a:t>= r</a:t>
            </a:r>
            <a:r>
              <a:rPr lang="en-US" baseline="-25000" dirty="0"/>
              <a:t>02 </a:t>
            </a:r>
            <a:r>
              <a:rPr lang="en-US" dirty="0"/>
              <a:t>because V</a:t>
            </a:r>
            <a:r>
              <a:rPr lang="en-US" baseline="-25000" dirty="0"/>
              <a:t>A1</a:t>
            </a:r>
            <a:r>
              <a:rPr lang="en-US" dirty="0"/>
              <a:t>=V</a:t>
            </a:r>
            <a:r>
              <a:rPr lang="en-US" baseline="-25000" dirty="0"/>
              <a:t>A2</a:t>
            </a:r>
            <a:r>
              <a:rPr lang="en-US" dirty="0"/>
              <a:t> and I</a:t>
            </a:r>
            <a:r>
              <a:rPr lang="en-US" baseline="-25000" dirty="0"/>
              <a:t>C1</a:t>
            </a:r>
            <a:r>
              <a:rPr lang="en-US" dirty="0"/>
              <a:t>=I</a:t>
            </a:r>
            <a:r>
              <a:rPr lang="en-US" baseline="-25000" dirty="0"/>
              <a:t>C2</a:t>
            </a:r>
          </a:p>
          <a:p>
            <a:endParaRPr lang="en-US" dirty="0" smtClean="0"/>
          </a:p>
          <a:p>
            <a:r>
              <a:rPr lang="en-US" dirty="0" smtClean="0"/>
              <a:t>Gain = (I</a:t>
            </a:r>
            <a:r>
              <a:rPr lang="en-US" baseline="-25000" dirty="0" smtClean="0"/>
              <a:t>C1</a:t>
            </a:r>
            <a:r>
              <a:rPr lang="en-US" dirty="0" smtClean="0"/>
              <a:t>/V</a:t>
            </a:r>
            <a:r>
              <a:rPr lang="en-US" baseline="-25000" dirty="0" smtClean="0"/>
              <a:t>T</a:t>
            </a:r>
            <a:r>
              <a:rPr lang="en-US" dirty="0" smtClean="0"/>
              <a:t>) x r</a:t>
            </a:r>
            <a:r>
              <a:rPr lang="en-US" baseline="-25000" dirty="0" smtClean="0"/>
              <a:t>01</a:t>
            </a:r>
            <a:r>
              <a:rPr lang="en-US" dirty="0" smtClean="0"/>
              <a:t>/2</a:t>
            </a:r>
          </a:p>
          <a:p>
            <a:r>
              <a:rPr lang="en-US" dirty="0" smtClean="0"/>
              <a:t>Gain </a:t>
            </a:r>
            <a:r>
              <a:rPr lang="en-US" dirty="0"/>
              <a:t>= (I</a:t>
            </a:r>
            <a:r>
              <a:rPr lang="en-US" baseline="-25000" dirty="0"/>
              <a:t>C1</a:t>
            </a:r>
            <a:r>
              <a:rPr lang="en-US" dirty="0"/>
              <a:t>/V</a:t>
            </a:r>
            <a:r>
              <a:rPr lang="en-US" baseline="-25000" dirty="0"/>
              <a:t>T</a:t>
            </a:r>
            <a:r>
              <a:rPr lang="en-US" dirty="0"/>
              <a:t>) x </a:t>
            </a:r>
            <a:r>
              <a:rPr lang="en-US" dirty="0" smtClean="0"/>
              <a:t>V</a:t>
            </a:r>
            <a:r>
              <a:rPr lang="en-US" baseline="-25000" dirty="0" smtClean="0"/>
              <a:t>A</a:t>
            </a:r>
            <a:r>
              <a:rPr lang="en-US" dirty="0" smtClean="0"/>
              <a:t>/2IC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Gain = V</a:t>
            </a:r>
            <a:r>
              <a:rPr lang="en-US" baseline="-25000" dirty="0" smtClean="0"/>
              <a:t>A</a:t>
            </a:r>
            <a:r>
              <a:rPr lang="en-US" dirty="0" smtClean="0"/>
              <a:t>/2V</a:t>
            </a:r>
            <a:r>
              <a:rPr lang="en-US" baseline="-25000" dirty="0" smtClean="0"/>
              <a:t>T </a:t>
            </a:r>
            <a:r>
              <a:rPr lang="en-US" dirty="0" smtClean="0"/>
              <a:t>= 20 V</a:t>
            </a:r>
            <a:r>
              <a:rPr lang="en-US" baseline="-25000" dirty="0" smtClean="0"/>
              <a:t>A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Loads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3478"/>
            <a:ext cx="3240360" cy="23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increase the gain??</a:t>
            </a:r>
          </a:p>
          <a:p>
            <a:pPr lvl="1"/>
            <a:r>
              <a:rPr lang="en-US" dirty="0" smtClean="0"/>
              <a:t>Circuit that passes the </a:t>
            </a:r>
          </a:p>
          <a:p>
            <a:pPr marL="457109" lvl="1" indent="0">
              <a:buNone/>
            </a:pPr>
            <a:r>
              <a:rPr lang="en-US" dirty="0" smtClean="0"/>
              <a:t>g</a:t>
            </a:r>
            <a:r>
              <a:rPr lang="en-US" baseline="-25000" dirty="0" smtClean="0"/>
              <a:t>m1</a:t>
            </a:r>
            <a:r>
              <a:rPr lang="en-US" dirty="0" smtClean="0"/>
              <a:t>V</a:t>
            </a:r>
            <a:r>
              <a:rPr lang="en-US" baseline="-25000" dirty="0" smtClean="0"/>
              <a:t>e</a:t>
            </a:r>
            <a:r>
              <a:rPr lang="en-US" dirty="0" smtClean="0"/>
              <a:t> current from Q1 to Q2 but exhibits</a:t>
            </a:r>
          </a:p>
          <a:p>
            <a:pPr marL="457109" lvl="1" indent="0">
              <a:buNone/>
            </a:pPr>
            <a:r>
              <a:rPr lang="en-US" dirty="0" smtClean="0"/>
              <a:t>a much larger output impedance</a:t>
            </a:r>
          </a:p>
          <a:p>
            <a:pPr lvl="1"/>
            <a:r>
              <a:rPr lang="en-US" dirty="0" smtClean="0"/>
              <a:t>Current buffer (pass the current </a:t>
            </a:r>
          </a:p>
          <a:p>
            <a:pPr marL="457109" lvl="1" indent="0">
              <a:buNone/>
            </a:pPr>
            <a:r>
              <a:rPr lang="en-US" dirty="0" smtClean="0"/>
              <a:t>and raise the resistance level)</a:t>
            </a:r>
          </a:p>
          <a:p>
            <a:pPr lvl="1"/>
            <a:r>
              <a:rPr lang="en-US" dirty="0" smtClean="0"/>
              <a:t>Common-base circuit can achieve this !</a:t>
            </a:r>
          </a:p>
          <a:p>
            <a:pPr lvl="2"/>
            <a:r>
              <a:rPr lang="en-US" dirty="0" smtClean="0"/>
              <a:t>Current gain is 1</a:t>
            </a:r>
          </a:p>
          <a:p>
            <a:pPr lvl="2"/>
            <a:r>
              <a:rPr lang="en-US" dirty="0" smtClean="0"/>
              <a:t>Output impedance is high</a:t>
            </a:r>
          </a:p>
          <a:p>
            <a:pPr lvl="1"/>
            <a:r>
              <a:rPr lang="en-US" dirty="0" smtClean="0"/>
              <a:t>This circuit is called a cascode</a:t>
            </a:r>
          </a:p>
          <a:p>
            <a:pPr lvl="1"/>
            <a:r>
              <a:rPr lang="en-US" dirty="0" smtClean="0"/>
              <a:t>One can also cascode the current source…</a:t>
            </a:r>
          </a:p>
          <a:p>
            <a:pPr marL="457109" lvl="1" indent="0">
              <a:buNone/>
            </a:pP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voltage gain again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6660"/>
            <a:ext cx="2157340" cy="15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66" y="1995686"/>
            <a:ext cx="1667591" cy="26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loads ex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852"/>
            <a:ext cx="3205782" cy="489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We have seen the full design schematic</a:t>
            </a:r>
          </a:p>
          <a:p>
            <a:pPr lvl="1"/>
            <a:r>
              <a:rPr lang="en-US" dirty="0" smtClean="0"/>
              <a:t>Almost full design : current source is missing </a:t>
            </a:r>
          </a:p>
          <a:p>
            <a:endParaRPr lang="en-US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7654"/>
            <a:ext cx="4464496" cy="297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2000" y="3795886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In IC chips with a lot of amplifiers, a constant DC current is generated at one location and then replicated next to the amps (current steering)</a:t>
            </a:r>
          </a:p>
          <a:p>
            <a:r>
              <a:rPr lang="en-US" dirty="0" smtClean="0"/>
              <a:t>Because the effort of a stable, precise, current source is only made once, and not for every amp !</a:t>
            </a:r>
          </a:p>
          <a:p>
            <a:endParaRPr lang="en-US" dirty="0" smtClean="0"/>
          </a:p>
          <a:p>
            <a:r>
              <a:rPr lang="en-US" dirty="0" smtClean="0"/>
              <a:t>How to duplicate current from a nice and clean current reference?</a:t>
            </a:r>
          </a:p>
          <a:p>
            <a:r>
              <a:rPr lang="en-US" dirty="0" smtClean="0"/>
              <a:t>The idea is that BJTs are voltage-controlled current sources</a:t>
            </a:r>
          </a:p>
          <a:p>
            <a:r>
              <a:rPr lang="en-US" dirty="0" smtClean="0"/>
              <a:t>If 2 BJTs share the same V</a:t>
            </a:r>
            <a:r>
              <a:rPr lang="en-US" baseline="-25000" dirty="0" smtClean="0"/>
              <a:t>BE</a:t>
            </a:r>
            <a:r>
              <a:rPr lang="en-US" dirty="0" smtClean="0"/>
              <a:t>, they will “produce” the same current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8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Ideally :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r>
              <a:rPr lang="en-US" dirty="0" smtClean="0"/>
              <a:t> = I</a:t>
            </a:r>
            <a:r>
              <a:rPr lang="en-US" baseline="-25000" dirty="0" smtClean="0"/>
              <a:t>ref</a:t>
            </a:r>
            <a:r>
              <a:rPr lang="en-US" baseline="-25000" dirty="0"/>
              <a:t> </a:t>
            </a:r>
            <a:r>
              <a:rPr lang="en-US" dirty="0" smtClean="0"/>
              <a:t>or a multiple part of it</a:t>
            </a:r>
          </a:p>
          <a:p>
            <a:pPr lvl="1"/>
            <a:r>
              <a:rPr lang="en-US" dirty="0" smtClean="0"/>
              <a:t>The output impedance of the current source is infinite </a:t>
            </a:r>
          </a:p>
          <a:p>
            <a:endParaRPr lang="en-US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the basic BJT current mirror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95686"/>
            <a:ext cx="2592288" cy="26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sources – introduction</a:t>
            </a:r>
          </a:p>
          <a:p>
            <a:r>
              <a:rPr lang="en-US" b="1" dirty="0"/>
              <a:t>Current mirrors</a:t>
            </a:r>
          </a:p>
          <a:p>
            <a:r>
              <a:rPr lang="en-US" dirty="0"/>
              <a:t>Active loads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mirrors and active loads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B7232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1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Q1 and Q2 must operate in the active mode !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CEQ2</a:t>
            </a:r>
            <a:r>
              <a:rPr lang="en-US" dirty="0" smtClean="0"/>
              <a:t> &gt; 0,3V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 = I</a:t>
            </a:r>
            <a:r>
              <a:rPr lang="en-US" baseline="-25000" dirty="0" smtClean="0"/>
              <a:t>S2</a:t>
            </a:r>
            <a:r>
              <a:rPr lang="en-US" dirty="0" smtClean="0"/>
              <a:t>/I</a:t>
            </a:r>
            <a:r>
              <a:rPr lang="en-US" baseline="-25000" dirty="0" smtClean="0"/>
              <a:t>S1</a:t>
            </a:r>
            <a:r>
              <a:rPr lang="en-US" dirty="0" smtClean="0"/>
              <a:t> = Emitter Area of Q2/emitter area of Q1</a:t>
            </a:r>
          </a:p>
          <a:p>
            <a:r>
              <a:rPr lang="en-US" dirty="0" smtClean="0"/>
              <a:t>Use of transistors in parallel if the ratio is an integer</a:t>
            </a:r>
          </a:p>
          <a:p>
            <a:r>
              <a:rPr lang="el-GR" dirty="0" smtClean="0"/>
              <a:t>β</a:t>
            </a:r>
            <a:r>
              <a:rPr lang="en-US" dirty="0" smtClean="0"/>
              <a:t> is finite…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ref</a:t>
            </a:r>
            <a:r>
              <a:rPr lang="en-US" dirty="0" smtClean="0"/>
              <a:t> = I</a:t>
            </a:r>
            <a:r>
              <a:rPr lang="en-US" baseline="-25000" dirty="0" smtClean="0"/>
              <a:t>C</a:t>
            </a:r>
            <a:r>
              <a:rPr lang="en-US" dirty="0" smtClean="0"/>
              <a:t> +2 I</a:t>
            </a:r>
            <a:r>
              <a:rPr lang="en-US" baseline="-25000" dirty="0" smtClean="0"/>
              <a:t>C</a:t>
            </a:r>
            <a:r>
              <a:rPr lang="en-US" dirty="0" smtClean="0"/>
              <a:t>/</a:t>
            </a:r>
            <a:r>
              <a:rPr lang="el-GR" dirty="0" smtClean="0"/>
              <a:t>β</a:t>
            </a:r>
            <a:endParaRPr lang="fr-FR" dirty="0" smtClean="0"/>
          </a:p>
          <a:p>
            <a:pPr lvl="1"/>
            <a:r>
              <a:rPr lang="fr-FR" dirty="0" smtClean="0"/>
              <a:t>So I</a:t>
            </a:r>
            <a:r>
              <a:rPr lang="fr-FR" baseline="-25000" dirty="0" smtClean="0"/>
              <a:t>0</a:t>
            </a:r>
            <a:r>
              <a:rPr lang="fr-FR" dirty="0" smtClean="0"/>
              <a:t>/</a:t>
            </a:r>
            <a:r>
              <a:rPr lang="fr-FR" dirty="0" err="1" smtClean="0"/>
              <a:t>I</a:t>
            </a:r>
            <a:r>
              <a:rPr lang="fr-FR" baseline="-25000" dirty="0" err="1" smtClean="0"/>
              <a:t>ref</a:t>
            </a:r>
            <a:r>
              <a:rPr lang="fr-FR" dirty="0" smtClean="0"/>
              <a:t> = 1/(1+2/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=100 </a:t>
            </a:r>
            <a:r>
              <a:rPr lang="en-US" dirty="0" smtClean="0">
                <a:sym typeface="Wingdings" panose="05000000000000000000" pitchFamily="2" charset="2"/>
              </a:rPr>
              <a:t> error = 2%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Output res is R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= V</a:t>
            </a:r>
            <a:r>
              <a:rPr lang="en-US" baseline="-25000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/I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= I</a:t>
            </a:r>
            <a:r>
              <a:rPr lang="en-US" baseline="-25000" dirty="0" smtClean="0">
                <a:sym typeface="Wingdings" panose="05000000000000000000" pitchFamily="2" charset="2"/>
              </a:rPr>
              <a:t>ref</a:t>
            </a:r>
            <a:r>
              <a:rPr lang="en-US" dirty="0" smtClean="0">
                <a:sym typeface="Wingdings" panose="05000000000000000000" pitchFamily="2" charset="2"/>
              </a:rPr>
              <a:t> only when VCEs are equal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= I</a:t>
            </a:r>
            <a:r>
              <a:rPr lang="en-US" baseline="-25000" dirty="0" smtClean="0">
                <a:sym typeface="Wingdings" panose="05000000000000000000" pitchFamily="2" charset="2"/>
              </a:rPr>
              <a:t>ref</a:t>
            </a:r>
            <a:r>
              <a:rPr lang="en-US" dirty="0" smtClean="0">
                <a:sym typeface="Wingdings" panose="05000000000000000000" pitchFamily="2" charset="2"/>
              </a:rPr>
              <a:t> ( 1+ (V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-V</a:t>
            </a:r>
            <a:r>
              <a:rPr lang="en-US" baseline="-25000" dirty="0" smtClean="0">
                <a:sym typeface="Wingdings" panose="05000000000000000000" pitchFamily="2" charset="2"/>
              </a:rPr>
              <a:t>BE</a:t>
            </a:r>
            <a:r>
              <a:rPr lang="en-US" dirty="0" smtClean="0">
                <a:sym typeface="Wingdings" panose="05000000000000000000" pitchFamily="2" charset="2"/>
              </a:rPr>
              <a:t>)/V</a:t>
            </a:r>
            <a:r>
              <a:rPr lang="en-US" baseline="-25000" dirty="0" smtClean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current mirror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14107"/>
            <a:ext cx="2593937" cy="231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Consider  a BJT current mirror with a nominal current transfer ratio of 1. The BJTs have I</a:t>
            </a:r>
            <a:r>
              <a:rPr lang="en-US" baseline="-25000" dirty="0" smtClean="0"/>
              <a:t>S</a:t>
            </a:r>
            <a:r>
              <a:rPr lang="en-US" dirty="0" smtClean="0"/>
              <a:t> = 1e</a:t>
            </a:r>
            <a:r>
              <a:rPr lang="en-US" baseline="30000" dirty="0" smtClean="0"/>
              <a:t>-15</a:t>
            </a:r>
            <a:r>
              <a:rPr lang="en-US" dirty="0" smtClean="0"/>
              <a:t>A, </a:t>
            </a:r>
            <a:r>
              <a:rPr lang="el-GR" dirty="0" smtClean="0"/>
              <a:t>β</a:t>
            </a:r>
            <a:r>
              <a:rPr lang="fr-FR" dirty="0" smtClean="0"/>
              <a:t>=100, V</a:t>
            </a:r>
            <a:r>
              <a:rPr lang="fr-FR" baseline="-25000" dirty="0" smtClean="0"/>
              <a:t>A</a:t>
            </a:r>
            <a:r>
              <a:rPr lang="fr-FR" dirty="0" smtClean="0"/>
              <a:t>=100V. </a:t>
            </a:r>
            <a:r>
              <a:rPr lang="en-US" dirty="0" smtClean="0"/>
              <a:t>For I</a:t>
            </a:r>
            <a:r>
              <a:rPr lang="en-US" baseline="-25000" dirty="0" smtClean="0"/>
              <a:t>ref</a:t>
            </a:r>
            <a:r>
              <a:rPr lang="en-US" dirty="0" smtClean="0"/>
              <a:t>=1mA, find I</a:t>
            </a:r>
            <a:r>
              <a:rPr lang="en-US" baseline="-25000" dirty="0" smtClean="0"/>
              <a:t>0</a:t>
            </a:r>
            <a:r>
              <a:rPr lang="en-US" dirty="0" smtClean="0"/>
              <a:t> when V</a:t>
            </a:r>
            <a:r>
              <a:rPr lang="en-US" baseline="-25000" dirty="0" smtClean="0"/>
              <a:t>0</a:t>
            </a:r>
            <a:r>
              <a:rPr lang="en-US" dirty="0" smtClean="0"/>
              <a:t>=5V. Find the output resistance.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current mirror - ex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3046"/>
            <a:ext cx="3960440" cy="288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6605" cy="5143500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601" y="987574"/>
            <a:ext cx="7920880" cy="3607049"/>
          </a:xfrm>
        </p:spPr>
        <p:txBody>
          <a:bodyPr>
            <a:normAutofit/>
          </a:bodyPr>
          <a:lstStyle/>
          <a:p>
            <a:r>
              <a:rPr lang="en-US" dirty="0" smtClean="0"/>
              <a:t>Base-current compensation</a:t>
            </a:r>
          </a:p>
          <a:p>
            <a:pPr marL="342831" lvl="1" indent="-342831"/>
            <a:r>
              <a:rPr lang="fr-FR" dirty="0" smtClean="0"/>
              <a:t>I</a:t>
            </a:r>
            <a:r>
              <a:rPr lang="fr-FR" baseline="-25000" dirty="0" smtClean="0"/>
              <a:t>0</a:t>
            </a:r>
            <a:r>
              <a:rPr lang="fr-FR" dirty="0" smtClean="0"/>
              <a:t>/</a:t>
            </a:r>
            <a:r>
              <a:rPr lang="fr-FR" dirty="0" err="1" smtClean="0"/>
              <a:t>I</a:t>
            </a:r>
            <a:r>
              <a:rPr lang="fr-FR" baseline="-25000" dirty="0" err="1" smtClean="0"/>
              <a:t>ref</a:t>
            </a:r>
            <a:r>
              <a:rPr lang="fr-FR" dirty="0" smtClean="0"/>
              <a:t> </a:t>
            </a:r>
            <a:r>
              <a:rPr lang="fr-FR" dirty="0"/>
              <a:t>= 1/(1+2</a:t>
            </a:r>
            <a:r>
              <a:rPr lang="fr-FR" dirty="0" smtClean="0"/>
              <a:t>/(</a:t>
            </a:r>
            <a:r>
              <a:rPr lang="el-GR" dirty="0" smtClean="0"/>
              <a:t>β</a:t>
            </a:r>
            <a:r>
              <a:rPr lang="fr-FR" dirty="0" smtClean="0"/>
              <a:t>²+</a:t>
            </a:r>
            <a:r>
              <a:rPr lang="el-GR" dirty="0"/>
              <a:t> β</a:t>
            </a:r>
            <a:r>
              <a:rPr lang="en-US" dirty="0" smtClean="0"/>
              <a:t>))</a:t>
            </a:r>
          </a:p>
          <a:p>
            <a:pPr marL="742801" lvl="2" indent="-342831"/>
            <a:r>
              <a:rPr lang="el-GR" dirty="0"/>
              <a:t>β</a:t>
            </a:r>
            <a:r>
              <a:rPr lang="en-US" dirty="0"/>
              <a:t>=100 </a:t>
            </a:r>
            <a:r>
              <a:rPr lang="en-US" dirty="0">
                <a:sym typeface="Wingdings" panose="05000000000000000000" pitchFamily="2" charset="2"/>
              </a:rPr>
              <a:t> error = </a:t>
            </a:r>
            <a:r>
              <a:rPr lang="en-US" dirty="0" smtClean="0">
                <a:sym typeface="Wingdings" panose="05000000000000000000" pitchFamily="2" charset="2"/>
              </a:rPr>
              <a:t>0,02%</a:t>
            </a:r>
            <a:endParaRPr lang="en-US" dirty="0" smtClean="0"/>
          </a:p>
          <a:p>
            <a:pPr marL="342831" lvl="1" indent="-342831"/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 = V</a:t>
            </a:r>
            <a:r>
              <a:rPr lang="en-US" baseline="-25000" dirty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/I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endParaRPr lang="en-US" b="1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BE" smtClean="0"/>
              <a:t>Ensemble, ré-inventons le monde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current mirrors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47614"/>
            <a:ext cx="2842245" cy="308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4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a39a3ee5e6b4bd3255bfef95601890afd879"/>
  <p:tag name="ARS_PPT_DBNAME" val="CCIA_lesson[20170824143248100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ARA_SHOWWINDOW" val="0"/>
  <p:tag name="ARS_CHARTPOINTWIDTH" val="0.5"/>
  <p:tag name="ARS_CHARTSHOWITEMTEXT" val="0"/>
</p:tagLst>
</file>

<file path=ppt/theme/theme1.xml><?xml version="1.0" encoding="utf-8"?>
<a:theme xmlns:a="http://schemas.openxmlformats.org/drawingml/2006/main" name="Modèle - ISEN Lil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- ISEN Lille</Template>
  <TotalTime>4952</TotalTime>
  <Words>736</Words>
  <Application>Microsoft Office PowerPoint</Application>
  <PresentationFormat>Affichage à l'écran (16:9)</PresentationFormat>
  <Paragraphs>154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Modèle - ISEN Lille</vt:lpstr>
      <vt:lpstr>2018 Semester#1 Analog Circuits Design AFL axel.flament@YNCREA.fr</vt:lpstr>
      <vt:lpstr>Présentation PowerPoint</vt:lpstr>
      <vt:lpstr>Introduction</vt:lpstr>
      <vt:lpstr>Introduction</vt:lpstr>
      <vt:lpstr>Introduction – the basic BJT current mirror</vt:lpstr>
      <vt:lpstr>Présentation PowerPoint</vt:lpstr>
      <vt:lpstr>Basic current mirror</vt:lpstr>
      <vt:lpstr>Basic current mirror - ex</vt:lpstr>
      <vt:lpstr>Improved current mirrors</vt:lpstr>
      <vt:lpstr>Improved current mirrors</vt:lpstr>
      <vt:lpstr>Improved current mirrors</vt:lpstr>
      <vt:lpstr>Current ratio</vt:lpstr>
      <vt:lpstr>Current Mirrors Ex</vt:lpstr>
      <vt:lpstr>Current Mirrors Ex</vt:lpstr>
      <vt:lpstr>Current Mirrors Ex</vt:lpstr>
      <vt:lpstr>Current Mirrors Ex</vt:lpstr>
      <vt:lpstr>Current Mirrors Ex</vt:lpstr>
      <vt:lpstr>Présentation PowerPoint</vt:lpstr>
      <vt:lpstr>Active loads</vt:lpstr>
      <vt:lpstr>Active Loads</vt:lpstr>
      <vt:lpstr>Increasing voltage gain again</vt:lpstr>
      <vt:lpstr>Active loads 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</dc:creator>
  <cp:lastModifiedBy>Axel FLAMENT (ISEN)</cp:lastModifiedBy>
  <cp:revision>236</cp:revision>
  <cp:lastPrinted>2016-06-01T08:27:24Z</cp:lastPrinted>
  <dcterms:created xsi:type="dcterms:W3CDTF">2016-05-19T14:06:05Z</dcterms:created>
  <dcterms:modified xsi:type="dcterms:W3CDTF">2018-10-14T19:46:39Z</dcterms:modified>
</cp:coreProperties>
</file>