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83" r:id="rId3"/>
    <p:sldId id="284" r:id="rId4"/>
    <p:sldId id="285" r:id="rId5"/>
    <p:sldId id="302" r:id="rId6"/>
    <p:sldId id="286" r:id="rId7"/>
    <p:sldId id="287" r:id="rId8"/>
    <p:sldId id="288" r:id="rId9"/>
    <p:sldId id="289" r:id="rId10"/>
    <p:sldId id="303" r:id="rId11"/>
    <p:sldId id="290" r:id="rId12"/>
    <p:sldId id="291" r:id="rId13"/>
    <p:sldId id="292" r:id="rId14"/>
    <p:sldId id="304" r:id="rId15"/>
    <p:sldId id="293" r:id="rId16"/>
    <p:sldId id="294" r:id="rId17"/>
    <p:sldId id="295" r:id="rId18"/>
    <p:sldId id="296" r:id="rId19"/>
    <p:sldId id="305" r:id="rId20"/>
    <p:sldId id="306" r:id="rId21"/>
    <p:sldId id="297" r:id="rId22"/>
    <p:sldId id="299" r:id="rId23"/>
    <p:sldId id="298" r:id="rId24"/>
    <p:sldId id="300" r:id="rId25"/>
    <p:sldId id="301" r:id="rId26"/>
    <p:sldId id="307" r:id="rId27"/>
    <p:sldId id="308" r:id="rId28"/>
  </p:sldIdLst>
  <p:sldSz cx="9144000" cy="5143500" type="screen16x9"/>
  <p:notesSz cx="6797675" cy="9926638"/>
  <p:custDataLst>
    <p:tags r:id="rId30"/>
  </p:custDataLst>
  <p:defaultTextStyle>
    <a:defPPr>
      <a:defRPr lang="fr-FR"/>
    </a:defPPr>
    <a:lvl1pPr marL="0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9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17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26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34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42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651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59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868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7">
          <p15:clr>
            <a:srgbClr val="A4A3A4"/>
          </p15:clr>
        </p15:guide>
        <p15:guide id="2" pos="6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23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1" autoAdjust="0"/>
    <p:restoredTop sz="94660"/>
  </p:normalViewPr>
  <p:slideViewPr>
    <p:cSldViewPr>
      <p:cViewPr varScale="1">
        <p:scale>
          <a:sx n="104" d="100"/>
          <a:sy n="104" d="100"/>
        </p:scale>
        <p:origin x="86" y="206"/>
      </p:cViewPr>
      <p:guideLst>
        <p:guide orient="horz" pos="327"/>
        <p:guide pos="61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-3786" y="-96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90740A-90A6-4E9E-8D68-FA177506409C}" type="datetimeFigureOut">
              <a:rPr lang="fr-FR" smtClean="0"/>
              <a:t>31/10/2018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0CEBB-F757-4409-93C4-C040848F0C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2548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09" algn="l" defTabSz="9142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17" algn="l" defTabSz="9142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26" algn="l" defTabSz="9142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434" algn="l" defTabSz="9142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542" algn="l" defTabSz="9142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651" algn="l" defTabSz="9142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59" algn="l" defTabSz="9142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868" algn="l" defTabSz="9142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0CEBB-F757-4409-93C4-C040848F0C69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9894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67945" y="2033482"/>
            <a:ext cx="2909418" cy="66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:\Isen\Charte graphique\Réalisation\01-Conseils\3 - Livrables\PowerPoint\PowerPoint exe\vierge\illu fond rouge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436" y="4764"/>
            <a:ext cx="4932000" cy="180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-2604" y="0"/>
            <a:ext cx="9144000" cy="1815666"/>
          </a:xfrm>
          <a:prstGeom prst="rect">
            <a:avLst/>
          </a:prstGeom>
          <a:solidFill>
            <a:srgbClr val="B723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1" tIns="45711" rIns="91421" bIns="45711"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 userDrawn="1"/>
        </p:nvSpPr>
        <p:spPr>
          <a:xfrm>
            <a:off x="0" y="2787776"/>
            <a:ext cx="9144000" cy="2357977"/>
          </a:xfrm>
          <a:prstGeom prst="rect">
            <a:avLst/>
          </a:prstGeom>
          <a:solidFill>
            <a:srgbClr val="B723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1" tIns="45711" rIns="91421" bIns="45711"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635897" y="3197426"/>
            <a:ext cx="5503088" cy="1102519"/>
          </a:xfrm>
        </p:spPr>
        <p:txBody>
          <a:bodyPr>
            <a:noAutofit/>
          </a:bodyPr>
          <a:lstStyle>
            <a:lvl1pPr algn="l">
              <a:defRPr sz="4700" b="1"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Titre principal</a:t>
            </a:r>
            <a:endParaRPr lang="fr-BE" dirty="0"/>
          </a:p>
        </p:txBody>
      </p:sp>
      <p:pic>
        <p:nvPicPr>
          <p:cNvPr id="1033" name="Picture 9" descr="V:\Isen\Charte graphique\Réalisation\01-Conseils\3 - Livrables\PowerPoint\PowerPoint exe\vierge\illu fond rouge - Vincent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547" y="89019"/>
            <a:ext cx="4903723" cy="172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A18D-1377-41DF-8C55-279B02CDF6FF}" type="datetime2">
              <a:rPr lang="fr-FR" smtClean="0"/>
              <a:t>mercredi 31 octobre 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519114"/>
            <a:ext cx="2057400" cy="407551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519114"/>
            <a:ext cx="6019800" cy="407551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345E5-3378-4B6E-9DB3-4D2CDAF965A4}" type="datetime2">
              <a:rPr lang="fr-FR" smtClean="0"/>
              <a:t>mercredi 31 octobre 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71601" y="1599643"/>
            <a:ext cx="7920880" cy="2994980"/>
          </a:xfrm>
        </p:spPr>
        <p:txBody>
          <a:bodyPr/>
          <a:lstStyle>
            <a:lvl1pPr>
              <a:defRPr sz="1800">
                <a:solidFill>
                  <a:srgbClr val="B72321"/>
                </a:solidFill>
              </a:defRPr>
            </a:lvl1pPr>
            <a:lvl2pPr>
              <a:defRPr sz="1600">
                <a:solidFill>
                  <a:srgbClr val="B72321"/>
                </a:solidFill>
              </a:defRPr>
            </a:lvl2pPr>
            <a:lvl3pPr>
              <a:defRPr sz="1400">
                <a:solidFill>
                  <a:srgbClr val="B72321"/>
                </a:solidFill>
              </a:defRPr>
            </a:lvl3pPr>
            <a:lvl4pPr>
              <a:defRPr sz="1200">
                <a:solidFill>
                  <a:srgbClr val="B72321"/>
                </a:solidFill>
              </a:defRPr>
            </a:lvl4pPr>
            <a:lvl5pPr>
              <a:defRPr sz="1200">
                <a:solidFill>
                  <a:srgbClr val="B72321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9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971601" y="1014562"/>
            <a:ext cx="7920880" cy="585080"/>
          </a:xfrm>
        </p:spPr>
        <p:txBody>
          <a:bodyPr anchor="t">
            <a:normAutofit/>
          </a:bodyPr>
          <a:lstStyle>
            <a:lvl1pPr marL="0" indent="0">
              <a:buNone/>
              <a:defRPr sz="3100" b="1">
                <a:solidFill>
                  <a:srgbClr val="B72321"/>
                </a:solidFill>
              </a:defRPr>
            </a:lvl1pPr>
            <a:lvl2pPr marL="45710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54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6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75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8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Sous titre</a:t>
            </a:r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9A20392-2BF0-4B87-B33E-050DCC2EB8AD}" type="datetime2">
              <a:rPr lang="fr-FR" smtClean="0"/>
              <a:t>mercredi 31 octobre 2018</a:t>
            </a:fld>
            <a:endParaRPr lang="fr-BE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  <p:sp>
        <p:nvSpPr>
          <p:cNvPr id="13" name="Titre 1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V:\Isen\Charte graphique\Réalisation\01-Conseils\3 - Livrables\PowerPoint\PowerPoint exe\vierge\illu - Vincent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240" y="87474"/>
            <a:ext cx="4941499" cy="1886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293101" y="1963399"/>
            <a:ext cx="7850901" cy="672089"/>
          </a:xfrm>
        </p:spPr>
        <p:txBody>
          <a:bodyPr anchor="b">
            <a:noAutofit/>
          </a:bodyPr>
          <a:lstStyle>
            <a:lvl1pPr algn="l">
              <a:defRPr sz="4800" b="1" cap="all">
                <a:solidFill>
                  <a:srgbClr val="B72321"/>
                </a:solidFill>
              </a:defRPr>
            </a:lvl1pPr>
          </a:lstStyle>
          <a:p>
            <a:r>
              <a:rPr lang="fr-FR" dirty="0" smtClean="0"/>
              <a:t>Titre</a:t>
            </a:r>
            <a:endParaRPr lang="fr-BE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297732" y="2634742"/>
            <a:ext cx="7846268" cy="585080"/>
          </a:xfrm>
        </p:spPr>
        <p:txBody>
          <a:bodyPr anchor="t">
            <a:normAutofit/>
          </a:bodyPr>
          <a:lstStyle>
            <a:lvl1pPr marL="0" indent="0">
              <a:buNone/>
              <a:defRPr sz="2400" b="1">
                <a:solidFill>
                  <a:srgbClr val="B72321"/>
                </a:solidFill>
              </a:defRPr>
            </a:lvl1pPr>
            <a:lvl2pPr marL="45710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54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6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75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8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Sous titre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9054-5BD3-4F02-B7C2-ED73480FB567}" type="datetime2">
              <a:rPr lang="fr-FR" smtClean="0"/>
              <a:t>mercredi 31 octobre 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cxnSp>
        <p:nvCxnSpPr>
          <p:cNvPr id="9" name="Connecteur droit 8"/>
          <p:cNvCxnSpPr/>
          <p:nvPr userDrawn="1"/>
        </p:nvCxnSpPr>
        <p:spPr>
          <a:xfrm>
            <a:off x="-12129" y="1963397"/>
            <a:ext cx="9144000" cy="0"/>
          </a:xfrm>
          <a:prstGeom prst="line">
            <a:avLst/>
          </a:prstGeom>
          <a:ln w="28575">
            <a:solidFill>
              <a:srgbClr val="B723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 userDrawn="1"/>
        </p:nvCxnSpPr>
        <p:spPr>
          <a:xfrm>
            <a:off x="-2604" y="3219822"/>
            <a:ext cx="9144000" cy="0"/>
          </a:xfrm>
          <a:prstGeom prst="line">
            <a:avLst/>
          </a:prstGeom>
          <a:ln w="28575">
            <a:solidFill>
              <a:srgbClr val="B723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971550" y="529811"/>
            <a:ext cx="7920930" cy="486054"/>
          </a:xfrm>
        </p:spPr>
        <p:txBody>
          <a:bodyPr anchor="b">
            <a:normAutofit/>
          </a:bodyPr>
          <a:lstStyle>
            <a:lvl1pPr algn="l">
              <a:defRPr sz="1600" b="1" cap="all" baseline="0">
                <a:solidFill>
                  <a:srgbClr val="B72321"/>
                </a:solidFill>
              </a:defRPr>
            </a:lvl1pPr>
          </a:lstStyle>
          <a:p>
            <a:r>
              <a:rPr lang="fr-FR" dirty="0" smtClean="0"/>
              <a:t>TITRE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974973" y="1599642"/>
            <a:ext cx="3888000" cy="3132348"/>
          </a:xfrm>
        </p:spPr>
        <p:txBody>
          <a:bodyPr>
            <a:normAutofit/>
          </a:bodyPr>
          <a:lstStyle>
            <a:lvl1pPr>
              <a:defRPr sz="1800">
                <a:solidFill>
                  <a:srgbClr val="B72321"/>
                </a:solidFill>
              </a:defRPr>
            </a:lvl1pPr>
            <a:lvl2pPr>
              <a:defRPr sz="1600">
                <a:solidFill>
                  <a:srgbClr val="B72321"/>
                </a:solidFill>
              </a:defRPr>
            </a:lvl2pPr>
            <a:lvl3pPr>
              <a:defRPr sz="1400">
                <a:solidFill>
                  <a:srgbClr val="B72321"/>
                </a:solidFill>
              </a:defRPr>
            </a:lvl3pPr>
            <a:lvl4pPr>
              <a:defRPr sz="1200">
                <a:solidFill>
                  <a:srgbClr val="B72321"/>
                </a:solidFill>
              </a:defRPr>
            </a:lvl4pPr>
            <a:lvl5pPr>
              <a:defRPr sz="1200">
                <a:solidFill>
                  <a:srgbClr val="B7232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04480" y="1599642"/>
            <a:ext cx="3888000" cy="3132348"/>
          </a:xfrm>
        </p:spPr>
        <p:txBody>
          <a:bodyPr>
            <a:normAutofit/>
          </a:bodyPr>
          <a:lstStyle>
            <a:lvl1pPr>
              <a:defRPr sz="1800">
                <a:solidFill>
                  <a:srgbClr val="B72321"/>
                </a:solidFill>
              </a:defRPr>
            </a:lvl1pPr>
            <a:lvl2pPr>
              <a:defRPr sz="1600">
                <a:solidFill>
                  <a:srgbClr val="B72321"/>
                </a:solidFill>
              </a:defRPr>
            </a:lvl2pPr>
            <a:lvl3pPr>
              <a:defRPr sz="1400">
                <a:solidFill>
                  <a:srgbClr val="B72321"/>
                </a:solidFill>
              </a:defRPr>
            </a:lvl3pPr>
            <a:lvl4pPr>
              <a:defRPr sz="1200">
                <a:solidFill>
                  <a:srgbClr val="B72321"/>
                </a:solidFill>
              </a:defRPr>
            </a:lvl4pPr>
            <a:lvl5pPr>
              <a:defRPr sz="1200">
                <a:solidFill>
                  <a:srgbClr val="B7232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35CE-7621-456B-9BCC-E1AA59081B17}" type="datetime2">
              <a:rPr lang="fr-FR" smtClean="0"/>
              <a:t>mercredi 31 octobre 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8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971601" y="1014562"/>
            <a:ext cx="7920880" cy="585080"/>
          </a:xfrm>
        </p:spPr>
        <p:txBody>
          <a:bodyPr anchor="t">
            <a:normAutofit/>
          </a:bodyPr>
          <a:lstStyle>
            <a:lvl1pPr marL="0" indent="0">
              <a:buNone/>
              <a:defRPr sz="3100" b="1">
                <a:solidFill>
                  <a:srgbClr val="B72321"/>
                </a:solidFill>
              </a:defRPr>
            </a:lvl1pPr>
            <a:lvl2pPr marL="45710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54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6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75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8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Sous titre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971550" y="531491"/>
            <a:ext cx="7920000" cy="488700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fr-FR" dirty="0" smtClean="0"/>
              <a:t>TITRE</a:t>
            </a:r>
            <a:endParaRPr lang="fr-BE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72032" y="1605595"/>
            <a:ext cx="3888000" cy="47982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B72321"/>
                </a:solidFill>
              </a:defRPr>
            </a:lvl1pPr>
            <a:lvl2pPr marL="457109" indent="0">
              <a:buNone/>
              <a:defRPr sz="2000" b="1"/>
            </a:lvl2pPr>
            <a:lvl3pPr marL="914217" indent="0">
              <a:buNone/>
              <a:defRPr sz="1800" b="1"/>
            </a:lvl3pPr>
            <a:lvl4pPr marL="1371326" indent="0">
              <a:buNone/>
              <a:defRPr sz="1600" b="1"/>
            </a:lvl4pPr>
            <a:lvl5pPr marL="1828434" indent="0">
              <a:buNone/>
              <a:defRPr sz="1600" b="1"/>
            </a:lvl5pPr>
            <a:lvl6pPr marL="2285542" indent="0">
              <a:buNone/>
              <a:defRPr sz="1600" b="1"/>
            </a:lvl6pPr>
            <a:lvl7pPr marL="2742651" indent="0">
              <a:buNone/>
              <a:defRPr sz="1600" b="1"/>
            </a:lvl7pPr>
            <a:lvl8pPr marL="3199759" indent="0">
              <a:buNone/>
              <a:defRPr sz="1600" b="1"/>
            </a:lvl8pPr>
            <a:lvl9pPr marL="3656868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972032" y="2085417"/>
            <a:ext cx="3888000" cy="2646574"/>
          </a:xfrm>
        </p:spPr>
        <p:txBody>
          <a:bodyPr>
            <a:normAutofit/>
          </a:bodyPr>
          <a:lstStyle>
            <a:lvl1pPr>
              <a:defRPr sz="1800">
                <a:solidFill>
                  <a:srgbClr val="B72321"/>
                </a:solidFill>
              </a:defRPr>
            </a:lvl1pPr>
            <a:lvl2pPr>
              <a:defRPr sz="1600">
                <a:solidFill>
                  <a:srgbClr val="B72321"/>
                </a:solidFill>
              </a:defRPr>
            </a:lvl2pPr>
            <a:lvl3pPr>
              <a:defRPr sz="1400">
                <a:solidFill>
                  <a:srgbClr val="B72321"/>
                </a:solidFill>
              </a:defRPr>
            </a:lvl3pPr>
            <a:lvl4pPr>
              <a:defRPr sz="1200">
                <a:solidFill>
                  <a:srgbClr val="B72321"/>
                </a:solidFill>
              </a:defRPr>
            </a:lvl4pPr>
            <a:lvl5pPr>
              <a:defRPr sz="1200">
                <a:solidFill>
                  <a:srgbClr val="B7232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994955" y="1605595"/>
            <a:ext cx="3888000" cy="47982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B72321"/>
                </a:solidFill>
              </a:defRPr>
            </a:lvl1pPr>
            <a:lvl2pPr marL="457109" indent="0">
              <a:buNone/>
              <a:defRPr sz="2000" b="1"/>
            </a:lvl2pPr>
            <a:lvl3pPr marL="914217" indent="0">
              <a:buNone/>
              <a:defRPr sz="1800" b="1"/>
            </a:lvl3pPr>
            <a:lvl4pPr marL="1371326" indent="0">
              <a:buNone/>
              <a:defRPr sz="1600" b="1"/>
            </a:lvl4pPr>
            <a:lvl5pPr marL="1828434" indent="0">
              <a:buNone/>
              <a:defRPr sz="1600" b="1"/>
            </a:lvl5pPr>
            <a:lvl6pPr marL="2285542" indent="0">
              <a:buNone/>
              <a:defRPr sz="1600" b="1"/>
            </a:lvl6pPr>
            <a:lvl7pPr marL="2742651" indent="0">
              <a:buNone/>
              <a:defRPr sz="1600" b="1"/>
            </a:lvl7pPr>
            <a:lvl8pPr marL="3199759" indent="0">
              <a:buNone/>
              <a:defRPr sz="1600" b="1"/>
            </a:lvl8pPr>
            <a:lvl9pPr marL="3656868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994955" y="2085417"/>
            <a:ext cx="3888000" cy="2646574"/>
          </a:xfrm>
        </p:spPr>
        <p:txBody>
          <a:bodyPr>
            <a:normAutofit/>
          </a:bodyPr>
          <a:lstStyle>
            <a:lvl1pPr>
              <a:defRPr sz="1800">
                <a:solidFill>
                  <a:srgbClr val="B72321"/>
                </a:solidFill>
              </a:defRPr>
            </a:lvl1pPr>
            <a:lvl2pPr>
              <a:defRPr sz="1600">
                <a:solidFill>
                  <a:srgbClr val="B72321"/>
                </a:solidFill>
              </a:defRPr>
            </a:lvl2pPr>
            <a:lvl3pPr>
              <a:defRPr sz="1400">
                <a:solidFill>
                  <a:srgbClr val="B72321"/>
                </a:solidFill>
              </a:defRPr>
            </a:lvl3pPr>
            <a:lvl4pPr>
              <a:defRPr sz="1200">
                <a:solidFill>
                  <a:srgbClr val="B72321"/>
                </a:solidFill>
              </a:defRPr>
            </a:lvl4pPr>
            <a:lvl5pPr>
              <a:defRPr sz="1200">
                <a:solidFill>
                  <a:srgbClr val="B7232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CFBF9-5149-4F4F-BA8A-6B2983DB8818}" type="datetime2">
              <a:rPr lang="fr-FR" smtClean="0"/>
              <a:t>mercredi 31 octobre 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971601" y="1014562"/>
            <a:ext cx="7920880" cy="585080"/>
          </a:xfrm>
        </p:spPr>
        <p:txBody>
          <a:bodyPr anchor="t">
            <a:normAutofit/>
          </a:bodyPr>
          <a:lstStyle>
            <a:lvl1pPr marL="0" indent="0">
              <a:buNone/>
              <a:defRPr sz="3100" b="1">
                <a:solidFill>
                  <a:srgbClr val="B72321"/>
                </a:solidFill>
              </a:defRPr>
            </a:lvl1pPr>
            <a:lvl2pPr marL="45710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54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6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75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8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Sous titre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3F814-0747-446D-B9FA-1BA2886ACFB4}" type="datetime2">
              <a:rPr lang="fr-FR" smtClean="0"/>
              <a:t>mercredi 31 octobre 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A1E2-7728-41C3-AD77-ADA9E491AC4F}" type="datetime2">
              <a:rPr lang="fr-FR" smtClean="0"/>
              <a:t>mercredi 31 octobre 2018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519522"/>
            <a:ext cx="3008313" cy="871538"/>
          </a:xfrm>
        </p:spPr>
        <p:txBody>
          <a:bodyPr anchor="b">
            <a:normAutofit/>
          </a:bodyPr>
          <a:lstStyle>
            <a:lvl1pPr algn="l">
              <a:defRPr sz="1600" b="1"/>
            </a:lvl1pPr>
          </a:lstStyle>
          <a:p>
            <a:r>
              <a:rPr lang="fr-FR" smtClean="0"/>
              <a:t>Modifiez le style du titre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1" y="519114"/>
            <a:ext cx="5111750" cy="407551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7625"/>
            <a:ext cx="3008313" cy="3156998"/>
          </a:xfrm>
        </p:spPr>
        <p:txBody>
          <a:bodyPr/>
          <a:lstStyle>
            <a:lvl1pPr marL="0" indent="0">
              <a:buNone/>
              <a:defRPr sz="1400"/>
            </a:lvl1pPr>
            <a:lvl2pPr marL="457109" indent="0">
              <a:buNone/>
              <a:defRPr sz="1200"/>
            </a:lvl2pPr>
            <a:lvl3pPr marL="914217" indent="0">
              <a:buNone/>
              <a:defRPr sz="1000"/>
            </a:lvl3pPr>
            <a:lvl4pPr marL="1371326" indent="0">
              <a:buNone/>
              <a:defRPr sz="900"/>
            </a:lvl4pPr>
            <a:lvl5pPr marL="1828434" indent="0">
              <a:buNone/>
              <a:defRPr sz="900"/>
            </a:lvl5pPr>
            <a:lvl6pPr marL="2285542" indent="0">
              <a:buNone/>
              <a:defRPr sz="900"/>
            </a:lvl6pPr>
            <a:lvl7pPr marL="2742651" indent="0">
              <a:buNone/>
              <a:defRPr sz="900"/>
            </a:lvl7pPr>
            <a:lvl8pPr marL="3199759" indent="0">
              <a:buNone/>
              <a:defRPr sz="900"/>
            </a:lvl8pPr>
            <a:lvl9pPr marL="3656868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76EE-3CCE-4D49-AB3C-D4C8944A1367}" type="datetime2">
              <a:rPr lang="fr-FR" smtClean="0"/>
              <a:t>mercredi 31 octobre 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BE" dirty="0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519114"/>
            <a:ext cx="5486400" cy="3026569"/>
          </a:xfrm>
        </p:spPr>
        <p:txBody>
          <a:bodyPr/>
          <a:lstStyle>
            <a:lvl1pPr marL="0" indent="0">
              <a:buNone/>
              <a:defRPr sz="3200"/>
            </a:lvl1pPr>
            <a:lvl2pPr marL="457109" indent="0">
              <a:buNone/>
              <a:defRPr sz="2800"/>
            </a:lvl2pPr>
            <a:lvl3pPr marL="914217" indent="0">
              <a:buNone/>
              <a:defRPr sz="2400"/>
            </a:lvl3pPr>
            <a:lvl4pPr marL="1371326" indent="0">
              <a:buNone/>
              <a:defRPr sz="2000"/>
            </a:lvl4pPr>
            <a:lvl5pPr marL="1828434" indent="0">
              <a:buNone/>
              <a:defRPr sz="2000"/>
            </a:lvl5pPr>
            <a:lvl6pPr marL="2285542" indent="0">
              <a:buNone/>
              <a:defRPr sz="2000"/>
            </a:lvl6pPr>
            <a:lvl7pPr marL="2742651" indent="0">
              <a:buNone/>
              <a:defRPr sz="2000"/>
            </a:lvl7pPr>
            <a:lvl8pPr marL="3199759" indent="0">
              <a:buNone/>
              <a:defRPr sz="2000"/>
            </a:lvl8pPr>
            <a:lvl9pPr marL="3656868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BE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09" indent="0">
              <a:buNone/>
              <a:defRPr sz="1200"/>
            </a:lvl2pPr>
            <a:lvl3pPr marL="914217" indent="0">
              <a:buNone/>
              <a:defRPr sz="1000"/>
            </a:lvl3pPr>
            <a:lvl4pPr marL="1371326" indent="0">
              <a:buNone/>
              <a:defRPr sz="900"/>
            </a:lvl4pPr>
            <a:lvl5pPr marL="1828434" indent="0">
              <a:buNone/>
              <a:defRPr sz="900"/>
            </a:lvl5pPr>
            <a:lvl6pPr marL="2285542" indent="0">
              <a:buNone/>
              <a:defRPr sz="900"/>
            </a:lvl6pPr>
            <a:lvl7pPr marL="2742651" indent="0">
              <a:buNone/>
              <a:defRPr sz="900"/>
            </a:lvl7pPr>
            <a:lvl8pPr marL="3199759" indent="0">
              <a:buNone/>
              <a:defRPr sz="900"/>
            </a:lvl8pPr>
            <a:lvl9pPr marL="3656868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87D3-EC8C-4C35-B7B4-D0514AF03B95}" type="datetime2">
              <a:rPr lang="fr-FR" smtClean="0"/>
              <a:t>mercredi 31 octobre 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2470" y="178280"/>
            <a:ext cx="1315194" cy="34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02" y="4766281"/>
            <a:ext cx="9144000" cy="218312"/>
          </a:xfrm>
          <a:prstGeom prst="rect">
            <a:avLst/>
          </a:prstGeom>
          <a:solidFill>
            <a:srgbClr val="B723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1" tIns="45711" rIns="91421" bIns="45711" rtlCol="0" anchor="ctr"/>
          <a:lstStyle/>
          <a:p>
            <a:pPr algn="ctr"/>
            <a:endParaRPr lang="fr-FR"/>
          </a:p>
        </p:txBody>
      </p:sp>
      <p:pic>
        <p:nvPicPr>
          <p:cNvPr id="1026" name="Picture 2" descr="V:\Isen\Charte graphique\Réalisation\01-Conseils\3 - Livrables\PowerPoint\Capture2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2470" y="4778783"/>
            <a:ext cx="1243186" cy="169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971550" y="524348"/>
            <a:ext cx="7920000" cy="488700"/>
          </a:xfrm>
          <a:prstGeom prst="rect">
            <a:avLst/>
          </a:prstGeom>
        </p:spPr>
        <p:txBody>
          <a:bodyPr vert="horz" lIns="91421" tIns="45711" rIns="91421" bIns="45711" rtlCol="0" anchor="b">
            <a:normAutofit/>
          </a:bodyPr>
          <a:lstStyle/>
          <a:p>
            <a:r>
              <a:rPr lang="fr-FR" dirty="0" smtClean="0"/>
              <a:t>TITRE</a:t>
            </a:r>
            <a:endParaRPr lang="fr-BE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71550" y="1707655"/>
            <a:ext cx="7848922" cy="2886968"/>
          </a:xfrm>
          <a:prstGeom prst="rect">
            <a:avLst/>
          </a:prstGeom>
        </p:spPr>
        <p:txBody>
          <a:bodyPr vert="horz" lIns="91421" tIns="45711" rIns="91421" bIns="45711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638692" y="4737129"/>
            <a:ext cx="2133600" cy="273844"/>
          </a:xfrm>
          <a:prstGeom prst="rect">
            <a:avLst/>
          </a:prstGeom>
        </p:spPr>
        <p:txBody>
          <a:bodyPr vert="horz" lIns="91421" tIns="45711" rIns="91421" bIns="45711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fld id="{D542A453-0F4D-4DBB-B4F2-A643202F7FAF}" type="datetime2">
              <a:rPr lang="fr-FR" smtClean="0"/>
              <a:t>mercredi 31 octobre 2018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436097" y="4737129"/>
            <a:ext cx="3710508" cy="273844"/>
          </a:xfrm>
          <a:prstGeom prst="rect">
            <a:avLst/>
          </a:prstGeom>
        </p:spPr>
        <p:txBody>
          <a:bodyPr vert="horz" lIns="91421" tIns="45711" rIns="91421" bIns="45711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r>
              <a:rPr lang="fr-BE" dirty="0" smtClean="0"/>
              <a:t>Ensemble, </a:t>
            </a:r>
            <a:r>
              <a:rPr lang="fr-BE" dirty="0" err="1" smtClean="0"/>
              <a:t>ré-inventons</a:t>
            </a:r>
            <a:r>
              <a:rPr lang="fr-BE" dirty="0" smtClean="0"/>
              <a:t> le monde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3765376" y="4739607"/>
            <a:ext cx="1663100" cy="273844"/>
          </a:xfrm>
          <a:prstGeom prst="rect">
            <a:avLst/>
          </a:prstGeom>
        </p:spPr>
        <p:txBody>
          <a:bodyPr vert="horz" lIns="91421" tIns="45711" rIns="91421" bIns="45711" rtlCol="0" anchor="ctr"/>
          <a:lstStyle>
            <a:lvl1pPr algn="l">
              <a:defRPr sz="900" b="1">
                <a:solidFill>
                  <a:schemeClr val="bg1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3772292" y="4802785"/>
            <a:ext cx="0" cy="135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217" rtl="0" eaLnBrk="1" latinLnBrk="0" hangingPunct="1">
        <a:spcBef>
          <a:spcPct val="0"/>
        </a:spcBef>
        <a:buNone/>
        <a:defRPr sz="1600" b="1" kern="1200" cap="all" baseline="0">
          <a:solidFill>
            <a:srgbClr val="B72321"/>
          </a:solidFill>
          <a:latin typeface="+mj-lt"/>
          <a:ea typeface="+mj-ea"/>
          <a:cs typeface="+mj-cs"/>
        </a:defRPr>
      </a:lvl1pPr>
    </p:titleStyle>
    <p:bodyStyle>
      <a:lvl1pPr marL="342831" indent="-342831" algn="l" defTabSz="91421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B72321"/>
          </a:solidFill>
          <a:latin typeface="+mn-lt"/>
          <a:ea typeface="+mn-ea"/>
          <a:cs typeface="+mn-cs"/>
        </a:defRPr>
      </a:lvl1pPr>
      <a:lvl2pPr marL="742801" indent="-285692" algn="l" defTabSz="914217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rgbClr val="B72321"/>
          </a:solidFill>
          <a:latin typeface="+mn-lt"/>
          <a:ea typeface="+mn-ea"/>
          <a:cs typeface="+mn-cs"/>
        </a:defRPr>
      </a:lvl2pPr>
      <a:lvl3pPr marL="1142771" indent="-228554" algn="l" defTabSz="914217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rgbClr val="B72321"/>
          </a:solidFill>
          <a:latin typeface="+mn-lt"/>
          <a:ea typeface="+mn-ea"/>
          <a:cs typeface="+mn-cs"/>
        </a:defRPr>
      </a:lvl3pPr>
      <a:lvl4pPr marL="1599880" indent="-228554" algn="l" defTabSz="914217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rgbClr val="B72321"/>
          </a:solidFill>
          <a:latin typeface="+mn-lt"/>
          <a:ea typeface="+mn-ea"/>
          <a:cs typeface="+mn-cs"/>
        </a:defRPr>
      </a:lvl4pPr>
      <a:lvl5pPr marL="2056988" indent="-228554" algn="l" defTabSz="914217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rgbClr val="B72321"/>
          </a:solidFill>
          <a:latin typeface="+mn-lt"/>
          <a:ea typeface="+mn-ea"/>
          <a:cs typeface="+mn-cs"/>
        </a:defRPr>
      </a:lvl5pPr>
      <a:lvl6pPr marL="2514097" indent="-228554" algn="l" defTabSz="91421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5" indent="-228554" algn="l" defTabSz="91421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4" algn="l" defTabSz="91421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2" indent="-228554" algn="l" defTabSz="91421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2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1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5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8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3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6" Type="http://schemas.openxmlformats.org/officeDocument/2006/relationships/image" Target="../media/image42.emf"/><Relationship Id="rId5" Type="http://schemas.openxmlformats.org/officeDocument/2006/relationships/image" Target="../media/image41.emf"/><Relationship Id="rId4" Type="http://schemas.openxmlformats.org/officeDocument/2006/relationships/image" Target="../media/image40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z="1800" dirty="0" smtClean="0"/>
              <a:t>2018 Semester#1</a:t>
            </a:r>
            <a:br>
              <a:rPr lang="en-US" sz="1800" dirty="0" smtClean="0"/>
            </a:br>
            <a:r>
              <a:rPr lang="en-US" sz="1800" dirty="0" smtClean="0"/>
              <a:t>Analog Circuits Design</a:t>
            </a:r>
            <a:br>
              <a:rPr lang="en-US" sz="1800" dirty="0" smtClean="0"/>
            </a:br>
            <a:r>
              <a:rPr lang="en-US" sz="1800" dirty="0" smtClean="0"/>
              <a:t>AFL</a:t>
            </a:r>
            <a:br>
              <a:rPr lang="en-US" sz="1800" dirty="0" smtClean="0"/>
            </a:br>
            <a:r>
              <a:rPr lang="en-US" sz="1800" dirty="0" smtClean="0"/>
              <a:t>axel.flament@YNCREA.fr</a:t>
            </a:r>
            <a:endParaRPr lang="en-US" sz="1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9168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Low-frequency response</a:t>
            </a:r>
          </a:p>
          <a:p>
            <a:r>
              <a:rPr lang="en-US" b="1" dirty="0" smtClean="0"/>
              <a:t>BJT internal caps</a:t>
            </a:r>
          </a:p>
          <a:p>
            <a:r>
              <a:rPr lang="en-US" dirty="0" smtClean="0"/>
              <a:t>High-frequency response</a:t>
            </a:r>
          </a:p>
          <a:p>
            <a:endParaRPr lang="en-US" dirty="0" smtClean="0"/>
          </a:p>
          <a:p>
            <a:endParaRPr lang="en-US" b="1" dirty="0" smtClean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Frequency response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10</a:t>
            </a:fld>
            <a:endParaRPr lang="fr-BE" dirty="0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7232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754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971601" y="1059582"/>
            <a:ext cx="7920880" cy="3535041"/>
          </a:xfrm>
        </p:spPr>
        <p:txBody>
          <a:bodyPr/>
          <a:lstStyle/>
          <a:p>
            <a:r>
              <a:rPr lang="en-US" dirty="0" smtClean="0"/>
              <a:t>High-frequency small-signal BJT model</a:t>
            </a:r>
          </a:p>
          <a:p>
            <a:pPr lvl="1"/>
            <a:r>
              <a:rPr lang="en-US" dirty="0" smtClean="0"/>
              <a:t>The origins of these caps are out of the scope of this lesson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11</a:t>
            </a:fld>
            <a:endParaRPr lang="fr-BE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BJT internal caps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95686"/>
            <a:ext cx="72771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6588224" y="3945444"/>
            <a:ext cx="2376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B72321"/>
                </a:solidFill>
              </a:rPr>
              <a:t>C</a:t>
            </a:r>
            <a:r>
              <a:rPr lang="el-GR" sz="2000" dirty="0">
                <a:solidFill>
                  <a:srgbClr val="B72321"/>
                </a:solidFill>
              </a:rPr>
              <a:t>π</a:t>
            </a:r>
            <a:r>
              <a:rPr lang="fr-FR" sz="2000" dirty="0">
                <a:solidFill>
                  <a:srgbClr val="B72321"/>
                </a:solidFill>
              </a:rPr>
              <a:t> ~ 1-50pF</a:t>
            </a:r>
          </a:p>
          <a:p>
            <a:r>
              <a:rPr lang="fr-FR" sz="2000" dirty="0">
                <a:solidFill>
                  <a:srgbClr val="B72321"/>
                </a:solidFill>
              </a:rPr>
              <a:t>Cµ ~ 0,1-1pF</a:t>
            </a:r>
            <a:endParaRPr lang="en-US" sz="2000" dirty="0">
              <a:solidFill>
                <a:srgbClr val="B7232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1319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971601" y="1059582"/>
            <a:ext cx="7920880" cy="3535041"/>
          </a:xfrm>
        </p:spPr>
        <p:txBody>
          <a:bodyPr/>
          <a:lstStyle/>
          <a:p>
            <a:r>
              <a:rPr lang="el-GR" dirty="0" smtClean="0"/>
              <a:t>β</a:t>
            </a:r>
            <a:r>
              <a:rPr lang="fr-FR" dirty="0" smtClean="0"/>
              <a:t> </a:t>
            </a:r>
            <a:r>
              <a:rPr lang="en-US" dirty="0" smtClean="0"/>
              <a:t>is the I</a:t>
            </a:r>
            <a:r>
              <a:rPr lang="en-US" baseline="-25000" dirty="0" smtClean="0"/>
              <a:t>C</a:t>
            </a:r>
            <a:r>
              <a:rPr lang="en-US" dirty="0" smtClean="0"/>
              <a:t>/I</a:t>
            </a:r>
            <a:r>
              <a:rPr lang="en-US" baseline="-25000" dirty="0" smtClean="0"/>
              <a:t>B</a:t>
            </a:r>
            <a:r>
              <a:rPr lang="en-US" dirty="0" smtClean="0"/>
              <a:t> ratio when collector and emitter are grounded 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12</a:t>
            </a:fld>
            <a:endParaRPr lang="fr-BE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BJT Cutoff frequency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35645"/>
            <a:ext cx="3888432" cy="1493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635645"/>
            <a:ext cx="366712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017399"/>
            <a:ext cx="2592288" cy="1719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7519045" y="2692920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Negative real part pole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7657658" y="1579507"/>
            <a:ext cx="1445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Positive real part zero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56176" y="2283718"/>
            <a:ext cx="2016224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947295" y="1648918"/>
            <a:ext cx="721049" cy="5627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395557" y="3700903"/>
                <a:ext cx="3960440" cy="666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𝑇</m:t>
                          </m:r>
                        </m:sub>
                      </m:sSub>
                      <m:r>
                        <a:rPr lang="el-GR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fr-FR" b="0" i="1" smtClean="0">
                          <a:latin typeface="Cambria Math"/>
                          <a:ea typeface="Cambria Math"/>
                        </a:rPr>
                        <m:t> 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fr-FR" b="0" i="1" smtClean="0">
                          <a:latin typeface="Cambria Math"/>
                          <a:ea typeface="Cambria Math"/>
                        </a:rPr>
                        <m:t> 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sub>
                      </m:sSub>
                      <m:r>
                        <a:rPr lang="fr-FR" b="0" i="1" smtClean="0">
                          <a:latin typeface="Cambria Math"/>
                          <a:ea typeface="Cambria Math"/>
                        </a:rPr>
                        <m:t>= 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/>
                                  <a:ea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/>
                                      <a:ea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</m:sub>
                              </m:sSub>
                              <m:r>
                                <a:rPr lang="fr-FR" b="0" i="1" smtClean="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/>
                                      <a:ea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/>
                                      <a:ea typeface="Cambria Math"/>
                                    </a:rPr>
                                    <m:t>𝜇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fr-FR" dirty="0" smtClean="0"/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57" y="3700903"/>
                <a:ext cx="3960440" cy="6666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661319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971601" y="1059582"/>
            <a:ext cx="7920880" cy="3535041"/>
          </a:xfrm>
        </p:spPr>
        <p:txBody>
          <a:bodyPr/>
          <a:lstStyle/>
          <a:p>
            <a:r>
              <a:rPr lang="en-US" dirty="0" smtClean="0"/>
              <a:t>In datasheets, you will not find C</a:t>
            </a:r>
            <a:r>
              <a:rPr lang="el-GR" baseline="-25000" dirty="0" smtClean="0"/>
              <a:t>π</a:t>
            </a:r>
            <a:r>
              <a:rPr lang="fr-FR" dirty="0" smtClean="0"/>
              <a:t> value, </a:t>
            </a:r>
            <a:r>
              <a:rPr lang="en-US" dirty="0" smtClean="0"/>
              <a:t>but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T</a:t>
            </a:r>
            <a:r>
              <a:rPr lang="en-US" dirty="0" smtClean="0"/>
              <a:t> instead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 find the values : </a:t>
            </a:r>
          </a:p>
          <a:p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13</a:t>
            </a:fld>
            <a:endParaRPr lang="fr-BE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BJT caps values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707654"/>
            <a:ext cx="34480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61319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Low-frequency response</a:t>
            </a:r>
          </a:p>
          <a:p>
            <a:r>
              <a:rPr lang="en-US" dirty="0" smtClean="0"/>
              <a:t>BJT internal caps</a:t>
            </a:r>
          </a:p>
          <a:p>
            <a:r>
              <a:rPr lang="en-US" b="1" dirty="0" smtClean="0"/>
              <a:t>High-frequency response</a:t>
            </a:r>
          </a:p>
          <a:p>
            <a:endParaRPr lang="en-US" dirty="0" smtClean="0"/>
          </a:p>
          <a:p>
            <a:endParaRPr lang="en-US" b="1" dirty="0" smtClean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Frequency response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14</a:t>
            </a:fld>
            <a:endParaRPr lang="fr-BE" dirty="0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7232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285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79512" y="1059582"/>
            <a:ext cx="8712969" cy="3535041"/>
          </a:xfrm>
        </p:spPr>
        <p:txBody>
          <a:bodyPr/>
          <a:lstStyle/>
          <a:p>
            <a:r>
              <a:rPr lang="en-US" dirty="0" smtClean="0"/>
              <a:t>De(coupling) cap exhibits very low </a:t>
            </a:r>
          </a:p>
          <a:p>
            <a:pPr marL="0" indent="0">
              <a:buNone/>
            </a:pPr>
            <a:r>
              <a:rPr lang="en-US" dirty="0" smtClean="0"/>
              <a:t>    impedance </a:t>
            </a:r>
            <a:r>
              <a:rPr lang="en-US" dirty="0" smtClean="0">
                <a:sym typeface="Wingdings" panose="05000000000000000000" pitchFamily="2" charset="2"/>
              </a:rPr>
              <a:t> short-circuited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15</a:t>
            </a:fld>
            <a:endParaRPr lang="fr-BE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High-frequency response of CE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678471"/>
            <a:ext cx="6912768" cy="1933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0"/>
            <a:ext cx="3691240" cy="2673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61319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971601" y="1059582"/>
            <a:ext cx="7920880" cy="3535041"/>
          </a:xfrm>
        </p:spPr>
        <p:txBody>
          <a:bodyPr/>
          <a:lstStyle/>
          <a:p>
            <a:r>
              <a:rPr lang="en-US" dirty="0" err="1" smtClean="0"/>
              <a:t>Thevenin</a:t>
            </a:r>
            <a:r>
              <a:rPr lang="en-US" dirty="0" smtClean="0"/>
              <a:t> theorem used to simplify the circuit</a:t>
            </a:r>
          </a:p>
          <a:p>
            <a:r>
              <a:rPr lang="en-US" dirty="0" smtClean="0"/>
              <a:t>Analytical approach (give the real answer)</a:t>
            </a:r>
          </a:p>
          <a:p>
            <a:r>
              <a:rPr lang="en-US" dirty="0" smtClean="0"/>
              <a:t>OCTC method (give approximate values)</a:t>
            </a:r>
          </a:p>
          <a:p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16</a:t>
            </a:fld>
            <a:endParaRPr lang="fr-BE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High-frequency response of CE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139702"/>
            <a:ext cx="4541118" cy="1892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693697"/>
            <a:ext cx="35814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854" y="2931790"/>
            <a:ext cx="13239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11710"/>
            <a:ext cx="21431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61319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971601" y="1059582"/>
            <a:ext cx="7920880" cy="3535041"/>
          </a:xfrm>
        </p:spPr>
        <p:txBody>
          <a:bodyPr/>
          <a:lstStyle/>
          <a:p>
            <a:r>
              <a:rPr lang="en-US" dirty="0" smtClean="0"/>
              <a:t>Very tedious…</a:t>
            </a:r>
          </a:p>
          <a:p>
            <a:r>
              <a:rPr lang="en-US" dirty="0" smtClean="0"/>
              <a:t>Z</a:t>
            </a:r>
            <a:r>
              <a:rPr lang="en-US" baseline="-25000" dirty="0" smtClean="0"/>
              <a:t>1</a:t>
            </a:r>
            <a:r>
              <a:rPr lang="en-US" dirty="0" smtClean="0"/>
              <a:t> = g</a:t>
            </a:r>
            <a:r>
              <a:rPr lang="en-US" baseline="-25000" dirty="0" smtClean="0"/>
              <a:t>m</a:t>
            </a:r>
            <a:r>
              <a:rPr lang="en-US" dirty="0" smtClean="0"/>
              <a:t>/C</a:t>
            </a:r>
            <a:r>
              <a:rPr lang="en-US" baseline="-25000" dirty="0" smtClean="0"/>
              <a:t>µ</a:t>
            </a:r>
          </a:p>
          <a:p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 ~ (</a:t>
            </a:r>
            <a:r>
              <a:rPr lang="en-US" dirty="0" err="1" smtClean="0"/>
              <a:t>R</a:t>
            </a:r>
            <a:r>
              <a:rPr lang="en-US" baseline="-25000" dirty="0" err="1" smtClean="0"/>
              <a:t>sig</a:t>
            </a:r>
            <a:r>
              <a:rPr lang="en-US" dirty="0" err="1" smtClean="0"/>
              <a:t>R</a:t>
            </a:r>
            <a:r>
              <a:rPr lang="en-US" baseline="-25000" dirty="0" err="1" smtClean="0"/>
              <a:t>L</a:t>
            </a:r>
            <a:r>
              <a:rPr lang="en-US" dirty="0" err="1" smtClean="0"/>
              <a:t>C</a:t>
            </a:r>
            <a:r>
              <a:rPr lang="en-US" baseline="-25000" dirty="0" err="1" smtClean="0"/>
              <a:t>µ</a:t>
            </a:r>
            <a:r>
              <a:rPr lang="en-US" dirty="0" err="1" smtClean="0"/>
              <a:t>g</a:t>
            </a:r>
            <a:r>
              <a:rPr lang="en-US" baseline="-25000" dirty="0" err="1" smtClean="0"/>
              <a:t>m</a:t>
            </a:r>
            <a:r>
              <a:rPr lang="en-US" dirty="0" smtClean="0"/>
              <a:t>)</a:t>
            </a:r>
            <a:r>
              <a:rPr lang="en-US" baseline="30000" dirty="0" smtClean="0"/>
              <a:t>-1</a:t>
            </a:r>
          </a:p>
          <a:p>
            <a:r>
              <a:rPr lang="en-US" dirty="0" smtClean="0"/>
              <a:t>P</a:t>
            </a:r>
            <a:r>
              <a:rPr lang="en-US" baseline="-25000" dirty="0" smtClean="0"/>
              <a:t>2</a:t>
            </a:r>
            <a:r>
              <a:rPr lang="en-US" dirty="0" smtClean="0"/>
              <a:t> ~g</a:t>
            </a:r>
            <a:r>
              <a:rPr lang="en-US" baseline="-25000" dirty="0" smtClean="0"/>
              <a:t>m</a:t>
            </a:r>
            <a:r>
              <a:rPr lang="en-US" dirty="0" smtClean="0"/>
              <a:t>/C</a:t>
            </a:r>
            <a:r>
              <a:rPr lang="el-GR" baseline="-25000" dirty="0" smtClean="0"/>
              <a:t>π</a:t>
            </a:r>
            <a:endParaRPr lang="fr-FR" baseline="-25000" dirty="0" smtClean="0"/>
          </a:p>
          <a:p>
            <a:endParaRPr lang="fr-FR" baseline="-25000" dirty="0"/>
          </a:p>
          <a:p>
            <a:r>
              <a:rPr lang="en-US" dirty="0" smtClean="0"/>
              <a:t>Generally p</a:t>
            </a:r>
            <a:r>
              <a:rPr lang="en-US" baseline="-25000" dirty="0" smtClean="0"/>
              <a:t>1</a:t>
            </a:r>
            <a:r>
              <a:rPr lang="en-US" dirty="0" smtClean="0"/>
              <a:t>&lt;&lt;p</a:t>
            </a:r>
            <a:r>
              <a:rPr lang="en-US" baseline="-25000" dirty="0" smtClean="0"/>
              <a:t>2</a:t>
            </a:r>
            <a:r>
              <a:rPr lang="en-US" dirty="0" smtClean="0"/>
              <a:t>&lt;&lt;z</a:t>
            </a:r>
            <a:r>
              <a:rPr lang="en-US" baseline="-25000" dirty="0" smtClean="0"/>
              <a:t>1</a:t>
            </a:r>
          </a:p>
          <a:p>
            <a:r>
              <a:rPr lang="fr-FR" dirty="0" smtClean="0"/>
              <a:t>P</a:t>
            </a:r>
            <a:r>
              <a:rPr lang="fr-FR" baseline="-25000" dirty="0" smtClean="0"/>
              <a:t>1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dominant</a:t>
            </a:r>
          </a:p>
          <a:p>
            <a:endParaRPr lang="fr-FR" baseline="-250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17</a:t>
            </a:fld>
            <a:endParaRPr lang="fr-BE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High-frequency response of </a:t>
            </a:r>
            <a:r>
              <a:rPr lang="en-US" dirty="0" smtClean="0"/>
              <a:t>CE – analytical approach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131590"/>
            <a:ext cx="4493299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61319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971601" y="1059582"/>
            <a:ext cx="7920880" cy="3535041"/>
          </a:xfrm>
        </p:spPr>
        <p:txBody>
          <a:bodyPr/>
          <a:lstStyle/>
          <a:p>
            <a:r>
              <a:rPr lang="en-US" dirty="0"/>
              <a:t>Hopefully, a simple transformation allows to simplify the circuit and analysis</a:t>
            </a:r>
          </a:p>
          <a:p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18</a:t>
            </a:fld>
            <a:endParaRPr lang="fr-BE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Miller’s theorem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056" y="1851670"/>
            <a:ext cx="65151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61319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23528" y="1059582"/>
            <a:ext cx="8568953" cy="3535041"/>
          </a:xfrm>
        </p:spPr>
        <p:txBody>
          <a:bodyPr/>
          <a:lstStyle/>
          <a:p>
            <a:r>
              <a:rPr lang="en-US" dirty="0" smtClean="0"/>
              <a:t>This Figure shows an ideal voltage amp having a gain of -100V/V with an impedance Z connected between its input and output terminals. Find the Miller equivalent circuit when Z is (a) a 1M</a:t>
            </a:r>
            <a:r>
              <a:rPr lang="el-GR" dirty="0" smtClean="0"/>
              <a:t>Ω</a:t>
            </a:r>
            <a:r>
              <a:rPr lang="fr-FR" dirty="0" smtClean="0"/>
              <a:t> </a:t>
            </a:r>
            <a:r>
              <a:rPr lang="fr-FR" dirty="0" err="1" smtClean="0"/>
              <a:t>res</a:t>
            </a:r>
            <a:r>
              <a:rPr lang="fr-FR" dirty="0" smtClean="0"/>
              <a:t>, (b) a 1pF cap</a:t>
            </a:r>
            <a:r>
              <a:rPr lang="en-US" dirty="0" smtClean="0"/>
              <a:t>. In each case, determine </a:t>
            </a:r>
            <a:r>
              <a:rPr lang="fr-FR" dirty="0" smtClean="0"/>
              <a:t>V</a:t>
            </a:r>
            <a:r>
              <a:rPr lang="fr-FR" baseline="-25000" dirty="0" smtClean="0"/>
              <a:t>0</a:t>
            </a:r>
            <a:r>
              <a:rPr lang="fr-FR" dirty="0" smtClean="0"/>
              <a:t>/</a:t>
            </a:r>
            <a:r>
              <a:rPr lang="fr-FR" dirty="0" err="1" smtClean="0"/>
              <a:t>V</a:t>
            </a:r>
            <a:r>
              <a:rPr lang="fr-FR" baseline="-25000" dirty="0" err="1" smtClean="0"/>
              <a:t>sig</a:t>
            </a:r>
            <a:endParaRPr lang="en-US" baseline="-250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19</a:t>
            </a:fld>
            <a:endParaRPr lang="fr-BE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Miller Theorem - ex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427734"/>
            <a:ext cx="3961523" cy="2215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206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0101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Introduction</a:t>
            </a:r>
          </a:p>
          <a:p>
            <a:r>
              <a:rPr lang="en-US" dirty="0" smtClean="0"/>
              <a:t>Low-frequency response</a:t>
            </a:r>
          </a:p>
          <a:p>
            <a:r>
              <a:rPr lang="en-US" dirty="0" smtClean="0"/>
              <a:t>BJT internal caps</a:t>
            </a:r>
          </a:p>
          <a:p>
            <a:r>
              <a:rPr lang="en-US" dirty="0" smtClean="0"/>
              <a:t>High-frequency response</a:t>
            </a:r>
          </a:p>
          <a:p>
            <a:endParaRPr lang="en-US" dirty="0" smtClean="0"/>
          </a:p>
          <a:p>
            <a:endParaRPr lang="en-US" b="1" dirty="0" smtClean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Frequency response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endParaRPr lang="fr-BE" dirty="0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7232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996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971601" y="1059582"/>
            <a:ext cx="7920880" cy="353504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20</a:t>
            </a:fld>
            <a:endParaRPr lang="fr-BE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Miller Theorem Ex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10" y="1131590"/>
            <a:ext cx="8639175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430" y="2236294"/>
            <a:ext cx="5372850" cy="250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206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7343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82" y="2571750"/>
            <a:ext cx="3844772" cy="1191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755576" y="3791173"/>
            <a:ext cx="8136905" cy="94081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 is well estimated (it matters because it is the dominant pole)</a:t>
            </a:r>
          </a:p>
          <a:p>
            <a:r>
              <a:rPr lang="en-US" dirty="0" smtClean="0"/>
              <a:t>P</a:t>
            </a:r>
            <a:r>
              <a:rPr lang="en-US" baseline="-25000" dirty="0" smtClean="0"/>
              <a:t>2</a:t>
            </a:r>
            <a:r>
              <a:rPr lang="en-US" dirty="0" smtClean="0"/>
              <a:t> is underestimated (can be a 20 times lower value than real value)</a:t>
            </a:r>
          </a:p>
          <a:p>
            <a:r>
              <a:rPr lang="en-US" dirty="0" smtClean="0"/>
              <a:t>Z</a:t>
            </a:r>
            <a:r>
              <a:rPr lang="en-US" baseline="-25000" dirty="0" smtClean="0"/>
              <a:t>1</a:t>
            </a:r>
            <a:r>
              <a:rPr lang="en-US" dirty="0" smtClean="0"/>
              <a:t> is ignored!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21</a:t>
            </a:fld>
            <a:endParaRPr lang="fr-BE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Miller’s theorem applied to CE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987574"/>
            <a:ext cx="6762750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61319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971601" y="1059582"/>
            <a:ext cx="7920880" cy="3535041"/>
          </a:xfrm>
        </p:spPr>
        <p:txBody>
          <a:bodyPr/>
          <a:lstStyle/>
          <a:p>
            <a:r>
              <a:rPr lang="en-US" dirty="0"/>
              <a:t>Approximate calculus for -3dB BW:</a:t>
            </a:r>
          </a:p>
          <a:p>
            <a:pPr lvl="1"/>
            <a:r>
              <a:rPr lang="en-US" dirty="0"/>
              <a:t>If the poles are “spaced </a:t>
            </a:r>
            <a:r>
              <a:rPr lang="en-US" dirty="0" smtClean="0"/>
              <a:t>enough”, </a:t>
            </a:r>
            <a:r>
              <a:rPr lang="en-US" dirty="0"/>
              <a:t>i.e. </a:t>
            </a:r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&lt;&lt;p</a:t>
            </a:r>
            <a:r>
              <a:rPr lang="en-US" baseline="-25000" dirty="0" smtClean="0"/>
              <a:t>2</a:t>
            </a:r>
            <a:r>
              <a:rPr lang="en-US" dirty="0" smtClean="0"/>
              <a:t>&lt;&lt;p</a:t>
            </a:r>
            <a:r>
              <a:rPr lang="en-US" baseline="-25000" dirty="0" smtClean="0"/>
              <a:t>3</a:t>
            </a:r>
            <a:r>
              <a:rPr lang="en-US" dirty="0" smtClean="0"/>
              <a:t> </a:t>
            </a:r>
            <a:r>
              <a:rPr lang="en-US" dirty="0"/>
              <a:t>etc. (at least a factor of </a:t>
            </a:r>
            <a:r>
              <a:rPr lang="en-US" dirty="0" smtClean="0"/>
              <a:t>10), </a:t>
            </a:r>
            <a:r>
              <a:rPr lang="en-US" dirty="0"/>
              <a:t>we can assume that there is a dominant pole : p</a:t>
            </a:r>
            <a:r>
              <a:rPr lang="en-US" baseline="-25000" dirty="0"/>
              <a:t>1</a:t>
            </a:r>
          </a:p>
          <a:p>
            <a:r>
              <a:rPr lang="en-US" dirty="0" smtClean="0"/>
              <a:t>OCTC </a:t>
            </a:r>
            <a:r>
              <a:rPr lang="en-US" dirty="0"/>
              <a:t>(short-circuit time constant) method</a:t>
            </a:r>
          </a:p>
          <a:p>
            <a:pPr lvl="1"/>
            <a:r>
              <a:rPr lang="en-US" dirty="0"/>
              <a:t>Find the time constant relative to each </a:t>
            </a:r>
            <a:r>
              <a:rPr lang="en-US" dirty="0" smtClean="0"/>
              <a:t>internal BJT cap</a:t>
            </a:r>
            <a:r>
              <a:rPr lang="en-US" dirty="0"/>
              <a:t>, considering the others as </a:t>
            </a:r>
            <a:r>
              <a:rPr lang="en-US" dirty="0" smtClean="0"/>
              <a:t>open-circuit ((de)coupling caps are short-circuited !)</a:t>
            </a:r>
            <a:endParaRPr lang="en-US" dirty="0"/>
          </a:p>
          <a:p>
            <a:pPr lvl="1"/>
            <a:r>
              <a:rPr lang="en-US" dirty="0"/>
              <a:t>The equivalent cutoff </a:t>
            </a:r>
            <a:r>
              <a:rPr lang="en-US" dirty="0" smtClean="0"/>
              <a:t>time constant is </a:t>
            </a:r>
            <a:r>
              <a:rPr lang="en-US" dirty="0"/>
              <a:t>the sum of all the </a:t>
            </a:r>
            <a:r>
              <a:rPr lang="en-US" dirty="0" smtClean="0"/>
              <a:t>time constants</a:t>
            </a:r>
            <a:endParaRPr lang="en-US" dirty="0"/>
          </a:p>
          <a:p>
            <a:pPr lvl="1"/>
            <a:r>
              <a:rPr lang="en-US" dirty="0"/>
              <a:t>Ex: p</a:t>
            </a:r>
            <a:r>
              <a:rPr lang="en-US" baseline="-25000" dirty="0"/>
              <a:t>1</a:t>
            </a:r>
            <a:r>
              <a:rPr lang="en-US" dirty="0"/>
              <a:t> = </a:t>
            </a:r>
            <a:r>
              <a:rPr lang="en-US" dirty="0" smtClean="0"/>
              <a:t>100MHz</a:t>
            </a:r>
            <a:r>
              <a:rPr lang="en-US" dirty="0"/>
              <a:t>, </a:t>
            </a:r>
            <a:r>
              <a:rPr lang="en-US" dirty="0" smtClean="0"/>
              <a:t>p</a:t>
            </a:r>
            <a:r>
              <a:rPr lang="en-US" baseline="-25000" dirty="0" smtClean="0"/>
              <a:t>2</a:t>
            </a:r>
            <a:r>
              <a:rPr lang="en-US" dirty="0" smtClean="0"/>
              <a:t>=1GHz</a:t>
            </a:r>
            <a:r>
              <a:rPr lang="en-US" dirty="0"/>
              <a:t>, p</a:t>
            </a:r>
            <a:r>
              <a:rPr lang="en-US" baseline="-25000" dirty="0"/>
              <a:t>3</a:t>
            </a:r>
            <a:r>
              <a:rPr lang="en-US" dirty="0"/>
              <a:t> = </a:t>
            </a:r>
            <a:r>
              <a:rPr lang="en-US" dirty="0" smtClean="0"/>
              <a:t>10GHz</a:t>
            </a:r>
            <a:endParaRPr lang="en-US" dirty="0"/>
          </a:p>
          <a:p>
            <a:pPr lvl="2"/>
            <a:r>
              <a:rPr lang="en-US" dirty="0"/>
              <a:t>Method 1 : p</a:t>
            </a:r>
            <a:r>
              <a:rPr lang="en-US" baseline="-25000" dirty="0"/>
              <a:t>1</a:t>
            </a:r>
            <a:r>
              <a:rPr lang="en-US" dirty="0"/>
              <a:t> is dominant : </a:t>
            </a:r>
            <a:r>
              <a:rPr lang="en-US" dirty="0" err="1"/>
              <a:t>F</a:t>
            </a:r>
            <a:r>
              <a:rPr lang="en-US" baseline="-25000" dirty="0" err="1"/>
              <a:t>cutoff</a:t>
            </a:r>
            <a:r>
              <a:rPr lang="en-US" dirty="0"/>
              <a:t> = </a:t>
            </a:r>
            <a:r>
              <a:rPr lang="en-US" dirty="0" smtClean="0"/>
              <a:t>100MHz</a:t>
            </a:r>
            <a:endParaRPr lang="en-US" dirty="0"/>
          </a:p>
          <a:p>
            <a:pPr lvl="2"/>
            <a:r>
              <a:rPr lang="en-US" dirty="0" smtClean="0"/>
              <a:t>OCTC </a:t>
            </a:r>
            <a:r>
              <a:rPr lang="en-US" dirty="0"/>
              <a:t>method : </a:t>
            </a:r>
            <a:r>
              <a:rPr lang="en-US" dirty="0" err="1"/>
              <a:t>F</a:t>
            </a:r>
            <a:r>
              <a:rPr lang="en-US" baseline="-25000" dirty="0" err="1"/>
              <a:t>cutoff</a:t>
            </a:r>
            <a:r>
              <a:rPr lang="en-US" dirty="0"/>
              <a:t> </a:t>
            </a:r>
            <a:r>
              <a:rPr lang="en-US" dirty="0" smtClean="0"/>
              <a:t>=((1/1e8)+(1/1e9)+(1/1e10))</a:t>
            </a:r>
            <a:r>
              <a:rPr lang="en-US" baseline="30000" dirty="0" smtClean="0"/>
              <a:t>-1 </a:t>
            </a:r>
            <a:r>
              <a:rPr lang="en-US" dirty="0"/>
              <a:t>= </a:t>
            </a:r>
            <a:r>
              <a:rPr lang="en-US" dirty="0" smtClean="0"/>
              <a:t>90,9MHz </a:t>
            </a:r>
            <a:r>
              <a:rPr lang="en-US" dirty="0"/>
              <a:t>(more precise)</a:t>
            </a:r>
          </a:p>
          <a:p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22</a:t>
            </a:fld>
            <a:endParaRPr lang="fr-BE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Frequency Cutoff frequency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1319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987574"/>
            <a:ext cx="3997292" cy="2984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51521" y="1059582"/>
            <a:ext cx="4968552" cy="3535041"/>
          </a:xfrm>
        </p:spPr>
        <p:txBody>
          <a:bodyPr/>
          <a:lstStyle/>
          <a:p>
            <a:r>
              <a:rPr lang="en-US" dirty="0" smtClean="0"/>
              <a:t>Find the </a:t>
            </a:r>
            <a:r>
              <a:rPr lang="en-US" dirty="0" err="1" smtClean="0"/>
              <a:t>midband</a:t>
            </a:r>
            <a:r>
              <a:rPr lang="en-US" dirty="0" smtClean="0"/>
              <a:t> gain and the upper 3dB-frequency  of this amp (suppose that p1 dominates, use Miller approximation).</a:t>
            </a:r>
          </a:p>
          <a:p>
            <a:r>
              <a:rPr lang="en-US" dirty="0" smtClean="0"/>
              <a:t>V</a:t>
            </a:r>
            <a:r>
              <a:rPr lang="en-US" baseline="-25000" dirty="0" smtClean="0"/>
              <a:t>CC</a:t>
            </a:r>
            <a:r>
              <a:rPr lang="en-US" dirty="0" smtClean="0"/>
              <a:t>=V</a:t>
            </a:r>
            <a:r>
              <a:rPr lang="en-US" baseline="-25000" dirty="0" smtClean="0"/>
              <a:t>EE</a:t>
            </a:r>
            <a:r>
              <a:rPr lang="en-US" dirty="0" smtClean="0"/>
              <a:t>=10V, I=1mA, </a:t>
            </a:r>
            <a:r>
              <a:rPr lang="en-US" dirty="0"/>
              <a:t>R</a:t>
            </a:r>
            <a:r>
              <a:rPr lang="en-US" baseline="-25000" dirty="0"/>
              <a:t>B</a:t>
            </a:r>
            <a:r>
              <a:rPr lang="en-US" dirty="0"/>
              <a:t>=100k</a:t>
            </a:r>
            <a:r>
              <a:rPr lang="el-GR" dirty="0"/>
              <a:t>Ω</a:t>
            </a:r>
            <a:r>
              <a:rPr lang="fr-FR" dirty="0"/>
              <a:t>, R</a:t>
            </a:r>
            <a:r>
              <a:rPr lang="fr-FR" baseline="-25000" dirty="0"/>
              <a:t>C</a:t>
            </a:r>
            <a:r>
              <a:rPr lang="fr-FR" dirty="0"/>
              <a:t> = 8</a:t>
            </a:r>
            <a:r>
              <a:rPr lang="en-US" dirty="0"/>
              <a:t>k</a:t>
            </a:r>
            <a:r>
              <a:rPr lang="el-GR" dirty="0"/>
              <a:t>Ω</a:t>
            </a:r>
            <a:r>
              <a:rPr lang="fr-FR" dirty="0"/>
              <a:t>, R</a:t>
            </a:r>
            <a:r>
              <a:rPr lang="fr-FR" baseline="-25000" dirty="0"/>
              <a:t>L</a:t>
            </a:r>
            <a:r>
              <a:rPr lang="fr-FR" dirty="0"/>
              <a:t> = 5</a:t>
            </a:r>
            <a:r>
              <a:rPr lang="en-US" dirty="0"/>
              <a:t>k</a:t>
            </a:r>
            <a:r>
              <a:rPr lang="el-GR" dirty="0"/>
              <a:t>Ω</a:t>
            </a:r>
            <a:r>
              <a:rPr lang="fr-FR" dirty="0"/>
              <a:t>, </a:t>
            </a:r>
            <a:r>
              <a:rPr lang="fr-FR" dirty="0" err="1"/>
              <a:t>R</a:t>
            </a:r>
            <a:r>
              <a:rPr lang="fr-FR" baseline="-25000" dirty="0" err="1"/>
              <a:t>sig</a:t>
            </a:r>
            <a:r>
              <a:rPr lang="fr-FR" dirty="0"/>
              <a:t> = 5</a:t>
            </a:r>
            <a:r>
              <a:rPr lang="en-US" dirty="0"/>
              <a:t>k</a:t>
            </a:r>
            <a:r>
              <a:rPr lang="el-GR" dirty="0" smtClean="0"/>
              <a:t>Ω</a:t>
            </a:r>
            <a:r>
              <a:rPr lang="fr-FR" dirty="0" smtClean="0"/>
              <a:t>, </a:t>
            </a:r>
            <a:r>
              <a:rPr lang="el-GR" dirty="0" smtClean="0"/>
              <a:t>β</a:t>
            </a:r>
            <a:r>
              <a:rPr lang="fr-FR" dirty="0"/>
              <a:t>=100, </a:t>
            </a:r>
            <a:r>
              <a:rPr lang="fr-FR" dirty="0" smtClean="0"/>
              <a:t>V</a:t>
            </a:r>
            <a:r>
              <a:rPr lang="fr-FR" baseline="-25000" dirty="0" smtClean="0"/>
              <a:t>A</a:t>
            </a:r>
            <a:r>
              <a:rPr lang="fr-FR" dirty="0" smtClean="0"/>
              <a:t>=100V</a:t>
            </a:r>
            <a:r>
              <a:rPr lang="fr-FR" dirty="0"/>
              <a:t>, </a:t>
            </a:r>
            <a:r>
              <a:rPr lang="fr-FR" dirty="0" smtClean="0"/>
              <a:t>C</a:t>
            </a:r>
            <a:r>
              <a:rPr lang="fr-FR" baseline="-25000" dirty="0" smtClean="0"/>
              <a:t>µ</a:t>
            </a:r>
            <a:r>
              <a:rPr lang="fr-FR" dirty="0" smtClean="0"/>
              <a:t> = 1pF, </a:t>
            </a:r>
            <a:r>
              <a:rPr lang="fr-FR" dirty="0" err="1" smtClean="0"/>
              <a:t>f</a:t>
            </a:r>
            <a:r>
              <a:rPr lang="fr-FR" baseline="-25000" dirty="0" err="1" smtClean="0"/>
              <a:t>T</a:t>
            </a:r>
            <a:r>
              <a:rPr lang="fr-FR" dirty="0" smtClean="0"/>
              <a:t> = 800MHz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en-US" dirty="0" smtClean="0"/>
              <a:t>Find the value of R</a:t>
            </a:r>
            <a:r>
              <a:rPr lang="en-US" baseline="-25000" dirty="0" smtClean="0"/>
              <a:t>L</a:t>
            </a:r>
            <a:r>
              <a:rPr lang="en-US" dirty="0" smtClean="0"/>
              <a:t> that reduces the gain to half the value. What does F</a:t>
            </a:r>
            <a:r>
              <a:rPr lang="en-US" baseline="-25000" dirty="0" smtClean="0"/>
              <a:t>c</a:t>
            </a:r>
            <a:r>
              <a:rPr lang="en-US" dirty="0" smtClean="0"/>
              <a:t> become?</a:t>
            </a:r>
          </a:p>
          <a:p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23</a:t>
            </a:fld>
            <a:endParaRPr lang="fr-BE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frequency response - ex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9770" y="0"/>
            <a:ext cx="9144000" cy="5143500"/>
          </a:xfrm>
          <a:prstGeom prst="rect">
            <a:avLst/>
          </a:prstGeom>
          <a:solidFill>
            <a:srgbClr val="00206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13190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24</a:t>
            </a:fld>
            <a:endParaRPr lang="fr-BE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frequency response - ex</a:t>
            </a:r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59582"/>
            <a:ext cx="5996940" cy="1386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800" y="1779662"/>
            <a:ext cx="3197688" cy="2887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206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131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971601" y="1059582"/>
            <a:ext cx="7920880" cy="353504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25</a:t>
            </a:fld>
            <a:endParaRPr lang="fr-BE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 response of the cascode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987574"/>
            <a:ext cx="6343104" cy="374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613190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971601" y="1059582"/>
            <a:ext cx="7920880" cy="3535041"/>
          </a:xfrm>
        </p:spPr>
        <p:txBody>
          <a:bodyPr/>
          <a:lstStyle/>
          <a:p>
            <a:r>
              <a:rPr lang="en-US" dirty="0" smtClean="0"/>
              <a:t>Not in the scope of the lesson :</a:t>
            </a:r>
          </a:p>
          <a:p>
            <a:pPr lvl="1"/>
            <a:r>
              <a:rPr lang="en-US" dirty="0" smtClean="0"/>
              <a:t>Frequency response of current mirrors</a:t>
            </a:r>
          </a:p>
          <a:p>
            <a:pPr lvl="1"/>
            <a:r>
              <a:rPr lang="en-US" dirty="0" smtClean="0"/>
              <a:t>Frequency response of differential amp</a:t>
            </a:r>
          </a:p>
          <a:p>
            <a:pPr lvl="2"/>
            <a:r>
              <a:rPr lang="en-US" dirty="0" smtClean="0"/>
              <a:t>Diff mode</a:t>
            </a:r>
          </a:p>
          <a:p>
            <a:pPr lvl="2"/>
            <a:r>
              <a:rPr lang="en-US" dirty="0" smtClean="0"/>
              <a:t>Common mode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26</a:t>
            </a:fld>
            <a:endParaRPr lang="fr-BE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 response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627534"/>
            <a:ext cx="2905583" cy="3897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787774"/>
            <a:ext cx="3109143" cy="1796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Connecteur droit avec flèche 6"/>
          <p:cNvCxnSpPr/>
          <p:nvPr/>
        </p:nvCxnSpPr>
        <p:spPr>
          <a:xfrm flipH="1">
            <a:off x="4427984" y="2715766"/>
            <a:ext cx="1512168" cy="7200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8371720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971601" y="1013048"/>
            <a:ext cx="7920880" cy="3581575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27</a:t>
            </a:fld>
            <a:endParaRPr lang="fr-BE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Cascode - Ex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004" y="1130545"/>
            <a:ext cx="6675347" cy="142295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098" y="2859782"/>
            <a:ext cx="7403094" cy="1368152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098" y="2577293"/>
            <a:ext cx="3816424" cy="242389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688" y="4276299"/>
            <a:ext cx="4752528" cy="424264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0" y="32749"/>
            <a:ext cx="4463401" cy="970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206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3904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endParaRPr lang="fr-BE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Midband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611" y="979096"/>
            <a:ext cx="6696744" cy="3416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1403648" y="4157667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BJT Internal caps = OC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5868144" y="415592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(De) coupling caps = SC</a:t>
            </a:r>
            <a:endParaRPr lang="en-US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9781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971601" y="1059582"/>
            <a:ext cx="7920880" cy="3535041"/>
          </a:xfrm>
        </p:spPr>
        <p:txBody>
          <a:bodyPr/>
          <a:lstStyle/>
          <a:p>
            <a:r>
              <a:rPr lang="en-US" dirty="0" smtClean="0"/>
              <a:t>Each pole is related to a time-constant : we need to choose proper values of caps !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endParaRPr lang="fr-BE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07654"/>
            <a:ext cx="4465214" cy="305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635646"/>
            <a:ext cx="3467720" cy="3025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61319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b="1" dirty="0" smtClean="0"/>
              <a:t>Low-frequency response</a:t>
            </a:r>
          </a:p>
          <a:p>
            <a:r>
              <a:rPr lang="en-US" dirty="0" smtClean="0"/>
              <a:t>BJT internal caps</a:t>
            </a:r>
          </a:p>
          <a:p>
            <a:r>
              <a:rPr lang="en-US" dirty="0" smtClean="0"/>
              <a:t>High-frequency response</a:t>
            </a:r>
          </a:p>
          <a:p>
            <a:endParaRPr lang="en-US" dirty="0" smtClean="0"/>
          </a:p>
          <a:p>
            <a:endParaRPr lang="en-US" b="1" dirty="0" smtClean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Frequency response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endParaRPr lang="fr-BE" dirty="0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7232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183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ce réservé du contenu 1"/>
              <p:cNvSpPr>
                <a:spLocks noGrp="1"/>
              </p:cNvSpPr>
              <p:nvPr>
                <p:ph idx="1"/>
              </p:nvPr>
            </p:nvSpPr>
            <p:spPr>
              <a:xfrm>
                <a:off x="971601" y="1059582"/>
                <a:ext cx="7920880" cy="3535041"/>
              </a:xfrm>
              <a:ln>
                <a:noFill/>
              </a:ln>
            </p:spPr>
            <p:txBody>
              <a:bodyPr/>
              <a:lstStyle/>
              <a:p>
                <a:r>
                  <a:rPr lang="en-US" b="1" dirty="0" smtClean="0"/>
                  <a:t>Coupling cap example</a:t>
                </a:r>
              </a:p>
              <a:p>
                <a:r>
                  <a:rPr lang="en-US" dirty="0" smtClean="0"/>
                  <a:t>Evaluate the time constant</a:t>
                </a:r>
              </a:p>
              <a:p>
                <a:pPr lvl="1"/>
                <a:r>
                  <a:rPr lang="en-US" dirty="0" smtClean="0"/>
                  <a:t>Not always sufficient !</a:t>
                </a:r>
              </a:p>
              <a:p>
                <a:r>
                  <a:rPr lang="en-US" dirty="0" smtClean="0"/>
                  <a:t>Analytical approach (calculate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the transfer function)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i="1">
                                  <a:latin typeface="Cambria Math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r>
                            <a:rPr lang="fr-FR" b="0" i="1" smtClean="0">
                              <a:latin typeface="Cambria Math"/>
                            </a:rPr>
                            <m:t>𝑒𝑔</m:t>
                          </m:r>
                        </m:den>
                      </m:f>
                      <m:r>
                        <a:rPr lang="fr-FR" b="0" i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FR" i="1">
                                  <a:latin typeface="Cambria Math"/>
                                </a:rPr>
                                <m:t>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FR" i="1">
                                  <a:latin typeface="Cambria Math"/>
                                </a:rPr>
                                <m:t>𝑒</m:t>
                              </m:r>
                            </m:sub>
                          </m:sSub>
                          <m:r>
                            <a:rPr lang="fr-FR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FR" i="1">
                                  <a:latin typeface="Cambria Math"/>
                                </a:rPr>
                                <m:t>𝑔</m:t>
                              </m:r>
                            </m:sub>
                          </m:sSub>
                        </m:den>
                      </m:f>
                      <m:r>
                        <a:rPr lang="fr-FR" b="0" i="1" smtClean="0"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/>
                            </a:rPr>
                            <m:t>𝑠</m:t>
                          </m:r>
                        </m:num>
                        <m:den>
                          <m:r>
                            <a:rPr lang="fr-FR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fr-FR" b="0" i="1" smtClean="0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/>
                                        </a:rPr>
                                        <m:t>𝑒</m:t>
                                      </m:r>
                                    </m:sub>
                                  </m:sSub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/>
                                        </a:rPr>
                                        <m:t>𝑔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fr-FR" b="0" i="1" smtClean="0">
                                  <a:latin typeface="Cambria Math"/>
                                </a:rPr>
                                <m:t>𝐶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2" name="Espace réservé du contenu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1601" y="1059582"/>
                <a:ext cx="7920880" cy="3535041"/>
              </a:xfrm>
              <a:blipFill rotWithShape="1">
                <a:blip r:embed="rId3"/>
                <a:stretch>
                  <a:fillRect l="-462" t="-8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endParaRPr lang="fr-BE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Low-frequency response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67494"/>
            <a:ext cx="3816424" cy="192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Accolade ouvrante 2"/>
          <p:cNvSpPr/>
          <p:nvPr/>
        </p:nvSpPr>
        <p:spPr>
          <a:xfrm rot="16200000">
            <a:off x="2051720" y="3471850"/>
            <a:ext cx="216024" cy="1080120"/>
          </a:xfrm>
          <a:prstGeom prst="leftBrace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347864" y="3003798"/>
            <a:ext cx="432048" cy="21602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55228" y="3291829"/>
            <a:ext cx="1200747" cy="61206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ZoneTexte 7"/>
          <p:cNvSpPr txBox="1"/>
          <p:nvPr/>
        </p:nvSpPr>
        <p:spPr>
          <a:xfrm>
            <a:off x="1475656" y="4133366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</a:rPr>
              <a:t>Midband gain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4499992" y="3557242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</a:rPr>
              <a:t>Negative real part pole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977457" y="2762513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</a:rPr>
              <a:t>Zero @DC</a:t>
            </a:r>
            <a:endParaRPr lang="en-US" sz="1600" dirty="0">
              <a:solidFill>
                <a:srgbClr val="00206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289" y="2687714"/>
            <a:ext cx="2856216" cy="1684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61319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971601" y="1059582"/>
            <a:ext cx="7920880" cy="3535041"/>
          </a:xfrm>
        </p:spPr>
        <p:txBody>
          <a:bodyPr/>
          <a:lstStyle/>
          <a:p>
            <a:r>
              <a:rPr lang="en-US" b="1" dirty="0" smtClean="0"/>
              <a:t>Decoupling </a:t>
            </a:r>
            <a:r>
              <a:rPr lang="en-US" b="1" dirty="0"/>
              <a:t>cap </a:t>
            </a:r>
            <a:r>
              <a:rPr lang="en-US" b="1" dirty="0" smtClean="0"/>
              <a:t>example</a:t>
            </a:r>
          </a:p>
          <a:p>
            <a:r>
              <a:rPr lang="en-US" dirty="0" smtClean="0"/>
              <a:t>Same approach 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</a:t>
            </a:fld>
            <a:endParaRPr lang="fr-BE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Low-frequency response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95486"/>
            <a:ext cx="2304256" cy="2370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79512" y="1995686"/>
                <a:ext cx="6480720" cy="10108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i="1" smtClean="0">
                            <a:solidFill>
                              <a:srgbClr val="B7232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2800" i="1">
                                <a:solidFill>
                                  <a:srgbClr val="B7232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>
                                <a:solidFill>
                                  <a:srgbClr val="B7232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fr-FR" sz="2800">
                                <a:solidFill>
                                  <a:srgbClr val="B7232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r>
                          <a:rPr lang="fr-FR" sz="2800">
                            <a:solidFill>
                              <a:srgbClr val="B72321"/>
                            </a:solidFill>
                            <a:latin typeface="Cambria Math" panose="02040503050406030204" pitchFamily="18" charset="0"/>
                          </a:rPr>
                          <m:t>𝑒𝑔</m:t>
                        </m:r>
                      </m:den>
                    </m:f>
                    <m:r>
                      <a:rPr lang="fr-FR" sz="2800">
                        <a:solidFill>
                          <a:srgbClr val="B7232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800" i="1">
                            <a:solidFill>
                              <a:srgbClr val="B7232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2800" i="1">
                                <a:solidFill>
                                  <a:srgbClr val="B7232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0" i="0" smtClean="0">
                                <a:solidFill>
                                  <a:srgbClr val="B72321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fr-FR" sz="2800" b="0" i="1" smtClean="0">
                                <a:solidFill>
                                  <a:srgbClr val="B7232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fr-FR" sz="2800" b="0" i="1" baseline="-25000" smtClean="0">
                                <a:solidFill>
                                  <a:srgbClr val="B7232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fr-FR" sz="2800" b="0" i="1" smtClean="0">
                                <a:solidFill>
                                  <a:srgbClr val="B72321"/>
                                </a:solidFill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a:rPr lang="fr-FR" sz="2800">
                                <a:solidFill>
                                  <a:srgbClr val="B7232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 sz="2800" b="0" i="0" smtClean="0">
                                <a:solidFill>
                                  <a:srgbClr val="B72321"/>
                                </a:solidFill>
                                <a:latin typeface="Cambria Math"/>
                              </a:rPr>
                              <m:t>c</m:t>
                            </m:r>
                          </m:sub>
                        </m:sSub>
                      </m:num>
                      <m:den>
                        <m:r>
                          <a:rPr lang="fr-FR" sz="2800" b="0" i="0" smtClean="0">
                            <a:solidFill>
                              <a:srgbClr val="B7232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fr-FR" sz="2800">
                            <a:solidFill>
                              <a:srgbClr val="B7232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sz="2800" i="1">
                                <a:solidFill>
                                  <a:srgbClr val="B7232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>
                                <a:solidFill>
                                  <a:srgbClr val="B7232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FR" sz="2800">
                                <a:solidFill>
                                  <a:srgbClr val="B7232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sSub>
                          <m:sSubPr>
                            <m:ctrlPr>
                              <a:rPr lang="fr-FR" sz="2800" i="1">
                                <a:solidFill>
                                  <a:srgbClr val="B7232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0" i="0" smtClean="0">
                                <a:solidFill>
                                  <a:srgbClr val="B72321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m:rPr>
                                <m:sty m:val="p"/>
                              </m:rPr>
                              <a:rPr lang="fr-FR" sz="2800">
                                <a:solidFill>
                                  <a:srgbClr val="B72321"/>
                                </a:solidFill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l-GR" sz="2800" i="1">
                                <a:solidFill>
                                  <a:srgbClr val="B72321"/>
                                </a:solidFill>
                                <a:latin typeface="Cambria Math"/>
                                <a:ea typeface="Cambria Math"/>
                              </a:rPr>
                              <m:t>π</m:t>
                            </m:r>
                          </m:sub>
                        </m:sSub>
                        <m:r>
                          <a:rPr lang="fr-FR" sz="2800" b="0" i="0" smtClean="0">
                            <a:solidFill>
                              <a:srgbClr val="B72321"/>
                            </a:solidFill>
                            <a:latin typeface="Cambria Math"/>
                          </a:rPr>
                          <m:t>+(</m:t>
                        </m:r>
                        <m:r>
                          <a:rPr lang="fr-FR" sz="2800" b="0" i="1" smtClean="0">
                            <a:solidFill>
                              <a:srgbClr val="B7232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fr-FR" sz="2800" b="0" i="1" baseline="-25000" smtClean="0">
                            <a:solidFill>
                              <a:srgbClr val="B7232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fr-FR" sz="2800" b="0" i="1" smtClean="0">
                            <a:solidFill>
                              <a:srgbClr val="B72321"/>
                            </a:solidFill>
                            <a:latin typeface="Cambria Math"/>
                            <a:ea typeface="Cambria Math"/>
                          </a:rPr>
                          <m:t>+1</m:t>
                        </m:r>
                        <m:sSub>
                          <m:sSubPr>
                            <m:ctrlPr>
                              <a:rPr lang="fr-FR" sz="2800" i="1">
                                <a:solidFill>
                                  <a:srgbClr val="B7232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>
                                <a:solidFill>
                                  <a:srgbClr val="B72321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m:rPr>
                                <m:sty m:val="p"/>
                              </m:rPr>
                              <a:rPr lang="fr-FR" sz="2800">
                                <a:solidFill>
                                  <a:srgbClr val="B72321"/>
                                </a:solidFill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l-GR" sz="2800" i="1">
                                <a:solidFill>
                                  <a:srgbClr val="B72321"/>
                                </a:solidFill>
                                <a:latin typeface="Cambria Math"/>
                                <a:ea typeface="Cambria Math"/>
                              </a:rPr>
                              <m:t>π</m:t>
                            </m:r>
                          </m:sub>
                        </m:sSub>
                        <m:r>
                          <a:rPr lang="fr-FR" sz="2800" b="0" i="0" smtClean="0">
                            <a:solidFill>
                              <a:srgbClr val="B72321"/>
                            </a:solidFill>
                            <a:latin typeface="Cambria Math"/>
                          </a:rPr>
                          <m:t>)</m:t>
                        </m:r>
                        <m:sSub>
                          <m:sSubPr>
                            <m:ctrlPr>
                              <a:rPr lang="fr-FR" sz="2800" b="0" i="1" smtClean="0">
                                <a:solidFill>
                                  <a:srgbClr val="B7232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0" i="1" smtClean="0">
                                <a:solidFill>
                                  <a:srgbClr val="B72321"/>
                                </a:solidFill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fr-FR" sz="2800" b="0" i="1" smtClean="0">
                                <a:solidFill>
                                  <a:srgbClr val="B72321"/>
                                </a:solidFill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</m:den>
                    </m:f>
                    <m:r>
                      <a:rPr lang="fr-FR" sz="2800">
                        <a:solidFill>
                          <a:srgbClr val="B72321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fr-FR" sz="2800" i="1">
                            <a:solidFill>
                              <a:srgbClr val="B7232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0" i="0" smtClean="0">
                            <a:solidFill>
                              <a:srgbClr val="B72321"/>
                            </a:solidFill>
                            <a:latin typeface="Cambria Math"/>
                          </a:rPr>
                          <m:t>1+</m:t>
                        </m:r>
                        <m:sSub>
                          <m:sSubPr>
                            <m:ctrlPr>
                              <a:rPr lang="fr-FR" sz="2800" b="0" i="1" smtClean="0">
                                <a:solidFill>
                                  <a:srgbClr val="B7232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0" i="1" smtClean="0">
                                <a:solidFill>
                                  <a:srgbClr val="B72321"/>
                                </a:solidFill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fr-FR" sz="2800" b="0" i="1" smtClean="0">
                                <a:solidFill>
                                  <a:srgbClr val="B72321"/>
                                </a:solidFill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  <m:r>
                          <a:rPr lang="fr-FR" sz="2800" b="0" i="0" smtClean="0">
                            <a:solidFill>
                              <a:srgbClr val="B72321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fr-FR" sz="2800" b="0" i="0" smtClean="0">
                            <a:solidFill>
                              <a:srgbClr val="B72321"/>
                            </a:solidFill>
                            <a:latin typeface="Cambria Math"/>
                          </a:rPr>
                          <m:t>C</m:t>
                        </m:r>
                        <m:r>
                          <a:rPr lang="fr-FR" sz="2800">
                            <a:solidFill>
                              <a:srgbClr val="B7232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fr-FR" sz="2800" b="0" i="0" smtClean="0">
                            <a:solidFill>
                              <a:srgbClr val="B72321"/>
                            </a:solidFill>
                            <a:latin typeface="Cambria Math"/>
                          </a:rPr>
                          <m:t>1+</m:t>
                        </m:r>
                        <m:sSub>
                          <m:sSubPr>
                            <m:ctrlPr>
                              <a:rPr lang="fr-FR" sz="2800" b="0" i="1" smtClean="0">
                                <a:solidFill>
                                  <a:srgbClr val="B7232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0" i="1" smtClean="0">
                                <a:solidFill>
                                  <a:srgbClr val="B72321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fr-FR" sz="2800" b="0" i="1" smtClean="0">
                                <a:solidFill>
                                  <a:srgbClr val="B72321"/>
                                </a:solidFill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fr-FR" sz="2800" b="0" i="1" smtClean="0">
                                <a:solidFill>
                                  <a:srgbClr val="B72321"/>
                                </a:solidFill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  <m:r>
                          <a:rPr lang="fr-FR" sz="2800" b="0" i="0" smtClean="0">
                            <a:solidFill>
                              <a:srgbClr val="B72321"/>
                            </a:solidFill>
                            <a:latin typeface="Cambria Math"/>
                          </a:rPr>
                          <m:t> || </m:t>
                        </m:r>
                        <m:f>
                          <m:fPr>
                            <m:ctrlPr>
                              <a:rPr lang="fr-FR" sz="2800" b="0" i="1" smtClean="0">
                                <a:solidFill>
                                  <a:srgbClr val="B7232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sz="2800" i="1">
                                    <a:solidFill>
                                      <a:srgbClr val="B7232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 sz="2800">
                                    <a:solidFill>
                                      <a:srgbClr val="B72321"/>
                                    </a:solidFill>
                                    <a:latin typeface="Cambria Math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l-GR" sz="2800" i="1">
                                    <a:solidFill>
                                      <a:srgbClr val="B72321"/>
                                    </a:solidFill>
                                    <a:latin typeface="Cambria Math"/>
                                    <a:ea typeface="Cambria Math"/>
                                  </a:rPr>
                                  <m:t>π</m:t>
                                </m:r>
                              </m:sub>
                            </m:sSub>
                            <m:r>
                              <a:rPr lang="fr-FR" sz="2800">
                                <a:solidFill>
                                  <a:srgbClr val="B72321"/>
                                </a:solidFill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2800" i="1">
                                    <a:solidFill>
                                      <a:srgbClr val="B7232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800">
                                    <a:solidFill>
                                      <a:srgbClr val="B72321"/>
                                    </a:solidFill>
                                    <a:latin typeface="Cambria Math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r-FR" sz="2800">
                                    <a:solidFill>
                                      <a:srgbClr val="B72321"/>
                                    </a:solidFill>
                                    <a:latin typeface="Cambria Math"/>
                                  </a:rPr>
                                  <m:t>𝑔</m:t>
                                </m:r>
                              </m:sub>
                            </m:sSub>
                          </m:num>
                          <m:den>
                            <m:r>
                              <a:rPr lang="fr-FR" sz="2800" b="0" i="1" smtClean="0">
                                <a:solidFill>
                                  <a:srgbClr val="B72321"/>
                                </a:solidFill>
                                <a:latin typeface="Cambria Math"/>
                                <a:ea typeface="Cambria Math"/>
                              </a:rPr>
                              <m:t>𝛽</m:t>
                            </m:r>
                            <m:r>
                              <a:rPr lang="fr-FR" sz="2800" b="0" i="1" smtClean="0">
                                <a:solidFill>
                                  <a:srgbClr val="B72321"/>
                                </a:solidFill>
                                <a:latin typeface="Cambria Math"/>
                                <a:ea typeface="Cambria Math"/>
                              </a:rPr>
                              <m:t>+1</m:t>
                            </m:r>
                          </m:den>
                        </m:f>
                        <m:r>
                          <a:rPr lang="fr-FR" sz="2800" b="0" i="0" smtClean="0">
                            <a:solidFill>
                              <a:srgbClr val="B72321"/>
                            </a:solidFill>
                            <a:latin typeface="Cambria Math"/>
                          </a:rPr>
                          <m:t>) </m:t>
                        </m:r>
                        <m:r>
                          <m:rPr>
                            <m:sty m:val="p"/>
                          </m:rPr>
                          <a:rPr lang="fr-FR" sz="2800" b="0" i="0" smtClean="0">
                            <a:solidFill>
                              <a:srgbClr val="B72321"/>
                            </a:solidFill>
                            <a:latin typeface="Cambria Math"/>
                          </a:rPr>
                          <m:t>C</m:t>
                        </m:r>
                        <m:r>
                          <a:rPr lang="fr-FR" sz="2800" b="0" i="0" smtClean="0">
                            <a:solidFill>
                              <a:srgbClr val="B72321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fr-FR" sz="2800" b="0" i="0" smtClean="0">
                            <a:solidFill>
                              <a:srgbClr val="B72321"/>
                            </a:solidFill>
                            <a:latin typeface="Cambria Math"/>
                          </a:rPr>
                          <m:t>s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rgbClr val="B72321"/>
                    </a:solidFill>
                  </a:rPr>
                  <a:t> </a:t>
                </a:r>
                <a:endParaRPr lang="en-US" dirty="0">
                  <a:solidFill>
                    <a:srgbClr val="B72321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995686"/>
                <a:ext cx="6480720" cy="10108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4433280" y="2399257"/>
            <a:ext cx="1728193" cy="68774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ZoneTexte 8"/>
          <p:cNvSpPr txBox="1"/>
          <p:nvPr/>
        </p:nvSpPr>
        <p:spPr>
          <a:xfrm>
            <a:off x="6052312" y="2769616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</a:rPr>
              <a:t>Negative real part pole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860032" y="1380532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</a:rPr>
              <a:t>Negative real part zero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14642" y="1992682"/>
            <a:ext cx="792088" cy="36004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ccolade ouvrante 11"/>
          <p:cNvSpPr/>
          <p:nvPr/>
        </p:nvSpPr>
        <p:spPr>
          <a:xfrm rot="16200000">
            <a:off x="2361177" y="1452047"/>
            <a:ext cx="298229" cy="2933367"/>
          </a:xfrm>
          <a:prstGeom prst="leftBrace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ZoneTexte 12"/>
          <p:cNvSpPr txBox="1"/>
          <p:nvPr/>
        </p:nvSpPr>
        <p:spPr>
          <a:xfrm>
            <a:off x="2195736" y="3063514"/>
            <a:ext cx="7560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</a:rPr>
              <a:t>gain</a:t>
            </a:r>
            <a:endParaRPr lang="en-US" sz="1600" dirty="0">
              <a:solidFill>
                <a:srgbClr val="002060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973" y="3483485"/>
            <a:ext cx="2867427" cy="1654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61319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79512" y="843558"/>
            <a:ext cx="8712969" cy="4104456"/>
          </a:xfrm>
        </p:spPr>
        <p:txBody>
          <a:bodyPr>
            <a:normAutofit/>
          </a:bodyPr>
          <a:lstStyle/>
          <a:p>
            <a:r>
              <a:rPr lang="en-US" dirty="0" smtClean="0"/>
              <a:t>Approximate calculus for -3dB BW:</a:t>
            </a:r>
          </a:p>
          <a:p>
            <a:pPr lvl="1"/>
            <a:r>
              <a:rPr lang="en-US" dirty="0" smtClean="0"/>
              <a:t>If the poles are “spaced enough”, i.e. p</a:t>
            </a:r>
            <a:r>
              <a:rPr lang="en-US" baseline="-25000" dirty="0" smtClean="0"/>
              <a:t>1</a:t>
            </a:r>
            <a:r>
              <a:rPr lang="en-US" dirty="0" smtClean="0"/>
              <a:t>&gt;&gt;p</a:t>
            </a:r>
            <a:r>
              <a:rPr lang="en-US" baseline="-25000" dirty="0" smtClean="0"/>
              <a:t>2</a:t>
            </a:r>
            <a:r>
              <a:rPr lang="en-US" dirty="0" smtClean="0"/>
              <a:t>&gt;&gt;p</a:t>
            </a:r>
            <a:r>
              <a:rPr lang="en-US" baseline="-25000" dirty="0" smtClean="0"/>
              <a:t>3</a:t>
            </a:r>
            <a:r>
              <a:rPr lang="en-US" dirty="0" smtClean="0"/>
              <a:t> etc. (at least a factor of 10), we can assume that there is a dominant pole : p</a:t>
            </a:r>
            <a:r>
              <a:rPr lang="en-US" baseline="-25000" dirty="0" smtClean="0"/>
              <a:t>1</a:t>
            </a:r>
          </a:p>
          <a:p>
            <a:r>
              <a:rPr lang="en-US" dirty="0" smtClean="0"/>
              <a:t>SCTC (short-circuit time constant) method</a:t>
            </a:r>
          </a:p>
          <a:p>
            <a:pPr lvl="1"/>
            <a:r>
              <a:rPr lang="en-US" dirty="0" smtClean="0"/>
              <a:t>Find the time constant relative to each (de)coupling cap, considering the others as short-circuit</a:t>
            </a:r>
          </a:p>
          <a:p>
            <a:pPr lvl="1"/>
            <a:r>
              <a:rPr lang="en-US" dirty="0" smtClean="0"/>
              <a:t>The equivalent cutoff frequency is the sum of all the frequencies</a:t>
            </a:r>
          </a:p>
          <a:p>
            <a:pPr lvl="1"/>
            <a:r>
              <a:rPr lang="en-US" dirty="0" smtClean="0"/>
              <a:t>Ex: p</a:t>
            </a:r>
            <a:r>
              <a:rPr lang="en-US" baseline="-25000" dirty="0" smtClean="0"/>
              <a:t>1</a:t>
            </a:r>
            <a:r>
              <a:rPr lang="en-US" dirty="0" smtClean="0"/>
              <a:t> = 100Hz, p</a:t>
            </a:r>
            <a:r>
              <a:rPr lang="en-US" baseline="-25000" dirty="0" smtClean="0"/>
              <a:t>2</a:t>
            </a:r>
            <a:r>
              <a:rPr lang="en-US" dirty="0" smtClean="0"/>
              <a:t>=10Hz, p</a:t>
            </a:r>
            <a:r>
              <a:rPr lang="en-US" baseline="-25000" dirty="0" smtClean="0"/>
              <a:t>3</a:t>
            </a:r>
            <a:r>
              <a:rPr lang="en-US" dirty="0" smtClean="0"/>
              <a:t> = 1Hz</a:t>
            </a:r>
          </a:p>
          <a:p>
            <a:pPr lvl="2"/>
            <a:r>
              <a:rPr lang="en-US" dirty="0" smtClean="0"/>
              <a:t>Method 1 : p</a:t>
            </a:r>
            <a:r>
              <a:rPr lang="en-US" baseline="-25000" dirty="0" smtClean="0"/>
              <a:t>1</a:t>
            </a:r>
            <a:r>
              <a:rPr lang="en-US" dirty="0" smtClean="0"/>
              <a:t> is dominant :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cutoff</a:t>
            </a:r>
            <a:r>
              <a:rPr lang="en-US" dirty="0" smtClean="0"/>
              <a:t> = 100Hz</a:t>
            </a:r>
          </a:p>
          <a:p>
            <a:pPr lvl="2"/>
            <a:r>
              <a:rPr lang="en-US" dirty="0" smtClean="0"/>
              <a:t>SCTC method :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cutoff</a:t>
            </a:r>
            <a:r>
              <a:rPr lang="en-US" dirty="0" smtClean="0"/>
              <a:t> = 100+10+1 = 111Hz </a:t>
            </a:r>
          </a:p>
          <a:p>
            <a:pPr lvl="2"/>
            <a:r>
              <a:rPr lang="en-US" dirty="0" smtClean="0"/>
              <a:t>Analytical answer :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cutoff</a:t>
            </a:r>
            <a:r>
              <a:rPr lang="en-US" baseline="-25000" dirty="0" smtClean="0"/>
              <a:t> </a:t>
            </a:r>
            <a:r>
              <a:rPr lang="en-US" dirty="0"/>
              <a:t> </a:t>
            </a:r>
            <a:r>
              <a:rPr lang="en-US" dirty="0" smtClean="0"/>
              <a:t>= 102Hz…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</a:t>
            </a:fld>
            <a:endParaRPr lang="fr-BE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72481" y="285998"/>
            <a:ext cx="7920000" cy="488700"/>
          </a:xfrm>
        </p:spPr>
        <p:txBody>
          <a:bodyPr/>
          <a:lstStyle/>
          <a:p>
            <a:r>
              <a:rPr lang="en-US" dirty="0" smtClean="0"/>
              <a:t>Low-frequency response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1319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466233"/>
            <a:ext cx="3691240" cy="2673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971601" y="1059582"/>
            <a:ext cx="7920880" cy="3535041"/>
          </a:xfrm>
        </p:spPr>
        <p:txBody>
          <a:bodyPr/>
          <a:lstStyle/>
          <a:p>
            <a:r>
              <a:rPr lang="en-US" dirty="0" smtClean="0"/>
              <a:t>R</a:t>
            </a:r>
            <a:r>
              <a:rPr lang="en-US" baseline="-25000" dirty="0" smtClean="0"/>
              <a:t>B</a:t>
            </a:r>
            <a:r>
              <a:rPr lang="en-US" dirty="0" smtClean="0"/>
              <a:t>=100k</a:t>
            </a:r>
            <a:r>
              <a:rPr lang="el-GR" dirty="0" smtClean="0"/>
              <a:t>Ω</a:t>
            </a:r>
            <a:r>
              <a:rPr lang="fr-FR" dirty="0" smtClean="0"/>
              <a:t>, R</a:t>
            </a:r>
            <a:r>
              <a:rPr lang="fr-FR" baseline="-25000" dirty="0" smtClean="0"/>
              <a:t>C</a:t>
            </a:r>
            <a:r>
              <a:rPr lang="fr-FR" dirty="0" smtClean="0"/>
              <a:t> = 8</a:t>
            </a:r>
            <a:r>
              <a:rPr lang="en-US" dirty="0" smtClean="0"/>
              <a:t>k</a:t>
            </a:r>
            <a:r>
              <a:rPr lang="el-GR" dirty="0" smtClean="0"/>
              <a:t>Ω</a:t>
            </a:r>
            <a:r>
              <a:rPr lang="fr-FR" dirty="0" smtClean="0"/>
              <a:t>, R</a:t>
            </a:r>
            <a:r>
              <a:rPr lang="fr-FR" baseline="-25000" dirty="0" smtClean="0"/>
              <a:t>L</a:t>
            </a:r>
            <a:r>
              <a:rPr lang="fr-FR" dirty="0" smtClean="0"/>
              <a:t> = 5</a:t>
            </a:r>
            <a:r>
              <a:rPr lang="en-US" dirty="0" smtClean="0"/>
              <a:t>k</a:t>
            </a:r>
            <a:r>
              <a:rPr lang="el-GR" dirty="0" smtClean="0"/>
              <a:t>Ω</a:t>
            </a:r>
            <a:r>
              <a:rPr lang="fr-FR" dirty="0" smtClean="0"/>
              <a:t>, </a:t>
            </a:r>
            <a:r>
              <a:rPr lang="fr-FR" dirty="0" err="1" smtClean="0"/>
              <a:t>R</a:t>
            </a:r>
            <a:r>
              <a:rPr lang="fr-FR" baseline="-25000" dirty="0" err="1" smtClean="0"/>
              <a:t>sig</a:t>
            </a:r>
            <a:r>
              <a:rPr lang="fr-FR" dirty="0" smtClean="0"/>
              <a:t> = 5</a:t>
            </a:r>
            <a:r>
              <a:rPr lang="en-US" dirty="0" smtClean="0"/>
              <a:t>k</a:t>
            </a:r>
            <a:r>
              <a:rPr lang="el-GR" dirty="0" smtClean="0"/>
              <a:t>Ω</a:t>
            </a:r>
            <a:endParaRPr lang="fr-FR" dirty="0" smtClean="0"/>
          </a:p>
          <a:p>
            <a:r>
              <a:rPr lang="el-GR" dirty="0" smtClean="0"/>
              <a:t>β</a:t>
            </a:r>
            <a:r>
              <a:rPr lang="fr-FR" dirty="0" smtClean="0"/>
              <a:t>=100, </a:t>
            </a:r>
            <a:r>
              <a:rPr lang="fr-FR" dirty="0" err="1" smtClean="0"/>
              <a:t>g</a:t>
            </a:r>
            <a:r>
              <a:rPr lang="fr-FR" baseline="-25000" dirty="0" err="1" smtClean="0"/>
              <a:t>m</a:t>
            </a:r>
            <a:r>
              <a:rPr lang="fr-FR" dirty="0" smtClean="0"/>
              <a:t>=40mA/V, r</a:t>
            </a:r>
            <a:r>
              <a:rPr lang="el-GR" baseline="-25000" dirty="0" smtClean="0"/>
              <a:t>π</a:t>
            </a:r>
            <a:r>
              <a:rPr lang="fr-FR" dirty="0" smtClean="0"/>
              <a:t>=2,5</a:t>
            </a:r>
            <a:r>
              <a:rPr lang="en-US" dirty="0"/>
              <a:t>k</a:t>
            </a:r>
            <a:r>
              <a:rPr lang="el-GR" dirty="0" smtClean="0"/>
              <a:t>Ω</a:t>
            </a:r>
            <a:endParaRPr lang="fr-FR" dirty="0" smtClean="0"/>
          </a:p>
          <a:p>
            <a:r>
              <a:rPr lang="en-US" dirty="0" smtClean="0"/>
              <a:t>Determine the values of C</a:t>
            </a:r>
            <a:r>
              <a:rPr lang="en-US" baseline="-25000" dirty="0" smtClean="0"/>
              <a:t>c1</a:t>
            </a:r>
            <a:r>
              <a:rPr lang="en-US" dirty="0" smtClean="0"/>
              <a:t>, C</a:t>
            </a:r>
            <a:r>
              <a:rPr lang="en-US" baseline="-25000" dirty="0" smtClean="0"/>
              <a:t>c2</a:t>
            </a:r>
            <a:r>
              <a:rPr lang="en-US" dirty="0" smtClean="0"/>
              <a:t> and C</a:t>
            </a:r>
            <a:r>
              <a:rPr lang="en-US" baseline="-25000" dirty="0" smtClean="0"/>
              <a:t>E</a:t>
            </a:r>
            <a:r>
              <a:rPr lang="en-US" dirty="0" smtClean="0"/>
              <a:t> for having a low cutoff frequency of 100Hz (Hint : select C</a:t>
            </a:r>
            <a:r>
              <a:rPr lang="en-US" baseline="-25000" dirty="0" smtClean="0"/>
              <a:t>E</a:t>
            </a:r>
            <a:r>
              <a:rPr lang="en-US" dirty="0" smtClean="0"/>
              <a:t> in order that its associated pole contributes to 80% of the total cutoff frequency)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9</a:t>
            </a:fld>
            <a:endParaRPr lang="fr-BE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Low-frequency response ex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206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13190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da39a3ee5e6b4bd3255bfef95601890afd879"/>
  <p:tag name="ARS_PPT_DBNAME" val="CCIA_lesson[20170824143255389].mdb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SLIDETITLE_AUTOSET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SLIDETITLE_AUTOSET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heme/theme1.xml><?xml version="1.0" encoding="utf-8"?>
<a:theme xmlns:a="http://schemas.openxmlformats.org/drawingml/2006/main" name="Modèle - ISEN Lill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se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Modèle - ISEN Lille</Template>
  <TotalTime>5827</TotalTime>
  <Words>967</Words>
  <Application>Microsoft Office PowerPoint</Application>
  <PresentationFormat>Affichage à l'écran (16:9)</PresentationFormat>
  <Paragraphs>174</Paragraphs>
  <Slides>27</Slides>
  <Notes>1</Notes>
  <HiddenSlides>1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Cambria Math</vt:lpstr>
      <vt:lpstr>Verdana</vt:lpstr>
      <vt:lpstr>Wingdings</vt:lpstr>
      <vt:lpstr>Modèle - ISEN Lille</vt:lpstr>
      <vt:lpstr>2018 Semester#1 Analog Circuits Design AFL axel.flament@YNCREA.fr</vt:lpstr>
      <vt:lpstr>Présentation PowerPoint</vt:lpstr>
      <vt:lpstr>Midband</vt:lpstr>
      <vt:lpstr>Introduction</vt:lpstr>
      <vt:lpstr>Présentation PowerPoint</vt:lpstr>
      <vt:lpstr>Low-frequency response</vt:lpstr>
      <vt:lpstr>Low-frequency response</vt:lpstr>
      <vt:lpstr>Low-frequency response</vt:lpstr>
      <vt:lpstr>Low-frequency response ex</vt:lpstr>
      <vt:lpstr>Présentation PowerPoint</vt:lpstr>
      <vt:lpstr>BJT internal caps</vt:lpstr>
      <vt:lpstr>BJT Cutoff frequency</vt:lpstr>
      <vt:lpstr>BJT caps values</vt:lpstr>
      <vt:lpstr>Présentation PowerPoint</vt:lpstr>
      <vt:lpstr>High-frequency response of CE</vt:lpstr>
      <vt:lpstr>High-frequency response of CE</vt:lpstr>
      <vt:lpstr>High-frequency response of CE – analytical approach</vt:lpstr>
      <vt:lpstr>Miller’s theorem</vt:lpstr>
      <vt:lpstr>Miller Theorem - ex</vt:lpstr>
      <vt:lpstr>Miller Theorem Ex</vt:lpstr>
      <vt:lpstr>Miller’s theorem applied to CE</vt:lpstr>
      <vt:lpstr>High Frequency Cutoff frequency</vt:lpstr>
      <vt:lpstr>High frequency response - ex</vt:lpstr>
      <vt:lpstr>High frequency response - ex</vt:lpstr>
      <vt:lpstr>Frequency response of the cascode</vt:lpstr>
      <vt:lpstr>Frequency response</vt:lpstr>
      <vt:lpstr>Cascode - Ex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</dc:creator>
  <cp:lastModifiedBy>Axel FLAMENT (ISEN)</cp:lastModifiedBy>
  <cp:revision>269</cp:revision>
  <cp:lastPrinted>2016-06-01T08:27:24Z</cp:lastPrinted>
  <dcterms:created xsi:type="dcterms:W3CDTF">2016-05-19T14:06:05Z</dcterms:created>
  <dcterms:modified xsi:type="dcterms:W3CDTF">2018-10-31T13:42:52Z</dcterms:modified>
</cp:coreProperties>
</file>