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3" r:id="rId3"/>
    <p:sldId id="284" r:id="rId4"/>
    <p:sldId id="307" r:id="rId5"/>
    <p:sldId id="285" r:id="rId6"/>
    <p:sldId id="286" r:id="rId7"/>
    <p:sldId id="287" r:id="rId8"/>
    <p:sldId id="288" r:id="rId9"/>
    <p:sldId id="289" r:id="rId10"/>
    <p:sldId id="290" r:id="rId11"/>
    <p:sldId id="308" r:id="rId12"/>
    <p:sldId id="291" r:id="rId13"/>
    <p:sldId id="292" r:id="rId14"/>
    <p:sldId id="293" r:id="rId15"/>
    <p:sldId id="294" r:id="rId16"/>
    <p:sldId id="295" r:id="rId17"/>
    <p:sldId id="303" r:id="rId18"/>
    <p:sldId id="296" r:id="rId19"/>
    <p:sldId id="297" r:id="rId20"/>
    <p:sldId id="299" r:id="rId21"/>
    <p:sldId id="302" r:id="rId22"/>
    <p:sldId id="300" r:id="rId23"/>
    <p:sldId id="309" r:id="rId24"/>
    <p:sldId id="301" r:id="rId25"/>
    <p:sldId id="304" r:id="rId26"/>
    <p:sldId id="305" r:id="rId27"/>
    <p:sldId id="306" r:id="rId28"/>
  </p:sldIdLst>
  <p:sldSz cx="9144000" cy="5143500" type="screen16x9"/>
  <p:notesSz cx="6797675" cy="9926638"/>
  <p:custDataLst>
    <p:tags r:id="rId30"/>
  </p:custDataLst>
  <p:defaultTextStyle>
    <a:defPPr>
      <a:defRPr lang="fr-FR"/>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59"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
          <p15:clr>
            <a:srgbClr val="A4A3A4"/>
          </p15:clr>
        </p15:guide>
        <p15:guide id="2"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321"/>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1" autoAdjust="0"/>
    <p:restoredTop sz="94660"/>
  </p:normalViewPr>
  <p:slideViewPr>
    <p:cSldViewPr>
      <p:cViewPr varScale="1">
        <p:scale>
          <a:sx n="104" d="100"/>
          <a:sy n="104" d="100"/>
        </p:scale>
        <p:origin x="86" y="206"/>
      </p:cViewPr>
      <p:guideLst>
        <p:guide orient="horz" pos="327"/>
        <p:guide pos="612"/>
      </p:guideLst>
    </p:cSldViewPr>
  </p:slideViewPr>
  <p:notesTextViewPr>
    <p:cViewPr>
      <p:scale>
        <a:sx n="100" d="100"/>
        <a:sy n="100" d="100"/>
      </p:scale>
      <p:origin x="0" y="0"/>
    </p:cViewPr>
  </p:notesTextViewPr>
  <p:notesViewPr>
    <p:cSldViewPr showGuides="1">
      <p:cViewPr varScale="1">
        <p:scale>
          <a:sx n="85" d="100"/>
          <a:sy n="85" d="100"/>
        </p:scale>
        <p:origin x="-3786" y="-96"/>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7190740A-90A6-4E9E-8D68-FA177506409C}" type="datetimeFigureOut">
              <a:rPr lang="fr-FR" smtClean="0"/>
              <a:t>12/09/2018</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320CEBB-F757-4409-93C4-C040848F0C69}" type="slidenum">
              <a:rPr lang="fr-FR" smtClean="0"/>
              <a:t>‹N°›</a:t>
            </a:fld>
            <a:endParaRPr lang="fr-FR"/>
          </a:p>
        </p:txBody>
      </p:sp>
    </p:spTree>
    <p:extLst>
      <p:ext uri="{BB962C8B-B14F-4D97-AF65-F5344CB8AC3E}">
        <p14:creationId xmlns:p14="http://schemas.microsoft.com/office/powerpoint/2010/main" val="3522548553"/>
      </p:ext>
    </p:extLst>
  </p:cSld>
  <p:clrMap bg1="lt1" tx1="dk1" bg2="lt2" tx2="dk2" accent1="accent1" accent2="accent2" accent3="accent3" accent4="accent4" accent5="accent5" accent6="accent6" hlink="hlink" folHlink="folHlink"/>
  <p:notesStyle>
    <a:lvl1pPr marL="0" algn="l" defTabSz="914217" rtl="0" eaLnBrk="1" latinLnBrk="0" hangingPunct="1">
      <a:defRPr sz="1200" kern="1200">
        <a:solidFill>
          <a:schemeClr val="tx1"/>
        </a:solidFill>
        <a:latin typeface="+mn-lt"/>
        <a:ea typeface="+mn-ea"/>
        <a:cs typeface="+mn-cs"/>
      </a:defRPr>
    </a:lvl1pPr>
    <a:lvl2pPr marL="457109" algn="l" defTabSz="914217" rtl="0" eaLnBrk="1" latinLnBrk="0" hangingPunct="1">
      <a:defRPr sz="1200" kern="1200">
        <a:solidFill>
          <a:schemeClr val="tx1"/>
        </a:solidFill>
        <a:latin typeface="+mn-lt"/>
        <a:ea typeface="+mn-ea"/>
        <a:cs typeface="+mn-cs"/>
      </a:defRPr>
    </a:lvl2pPr>
    <a:lvl3pPr marL="914217" algn="l" defTabSz="914217" rtl="0" eaLnBrk="1" latinLnBrk="0" hangingPunct="1">
      <a:defRPr sz="1200" kern="1200">
        <a:solidFill>
          <a:schemeClr val="tx1"/>
        </a:solidFill>
        <a:latin typeface="+mn-lt"/>
        <a:ea typeface="+mn-ea"/>
        <a:cs typeface="+mn-cs"/>
      </a:defRPr>
    </a:lvl3pPr>
    <a:lvl4pPr marL="1371326" algn="l" defTabSz="914217" rtl="0" eaLnBrk="1" latinLnBrk="0" hangingPunct="1">
      <a:defRPr sz="1200" kern="1200">
        <a:solidFill>
          <a:schemeClr val="tx1"/>
        </a:solidFill>
        <a:latin typeface="+mn-lt"/>
        <a:ea typeface="+mn-ea"/>
        <a:cs typeface="+mn-cs"/>
      </a:defRPr>
    </a:lvl4pPr>
    <a:lvl5pPr marL="1828434" algn="l" defTabSz="914217" rtl="0" eaLnBrk="1" latinLnBrk="0" hangingPunct="1">
      <a:defRPr sz="1200" kern="1200">
        <a:solidFill>
          <a:schemeClr val="tx1"/>
        </a:solidFill>
        <a:latin typeface="+mn-lt"/>
        <a:ea typeface="+mn-ea"/>
        <a:cs typeface="+mn-cs"/>
      </a:defRPr>
    </a:lvl5pPr>
    <a:lvl6pPr marL="2285542" algn="l" defTabSz="914217" rtl="0" eaLnBrk="1" latinLnBrk="0" hangingPunct="1">
      <a:defRPr sz="1200" kern="1200">
        <a:solidFill>
          <a:schemeClr val="tx1"/>
        </a:solidFill>
        <a:latin typeface="+mn-lt"/>
        <a:ea typeface="+mn-ea"/>
        <a:cs typeface="+mn-cs"/>
      </a:defRPr>
    </a:lvl6pPr>
    <a:lvl7pPr marL="2742651" algn="l" defTabSz="914217" rtl="0" eaLnBrk="1" latinLnBrk="0" hangingPunct="1">
      <a:defRPr sz="1200" kern="1200">
        <a:solidFill>
          <a:schemeClr val="tx1"/>
        </a:solidFill>
        <a:latin typeface="+mn-lt"/>
        <a:ea typeface="+mn-ea"/>
        <a:cs typeface="+mn-cs"/>
      </a:defRPr>
    </a:lvl7pPr>
    <a:lvl8pPr marL="3199759" algn="l" defTabSz="914217" rtl="0" eaLnBrk="1" latinLnBrk="0" hangingPunct="1">
      <a:defRPr sz="1200" kern="1200">
        <a:solidFill>
          <a:schemeClr val="tx1"/>
        </a:solidFill>
        <a:latin typeface="+mn-lt"/>
        <a:ea typeface="+mn-ea"/>
        <a:cs typeface="+mn-cs"/>
      </a:defRPr>
    </a:lvl8pPr>
    <a:lvl9pPr marL="3656868" algn="l" defTabSz="91421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B320CEBB-F757-4409-93C4-C040848F0C69}" type="slidenum">
              <a:rPr lang="fr-FR" smtClean="0"/>
              <a:t>7</a:t>
            </a:fld>
            <a:endParaRPr lang="fr-FR"/>
          </a:p>
        </p:txBody>
      </p:sp>
    </p:spTree>
    <p:extLst>
      <p:ext uri="{BB962C8B-B14F-4D97-AF65-F5344CB8AC3E}">
        <p14:creationId xmlns:p14="http://schemas.microsoft.com/office/powerpoint/2010/main" val="4040995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067945" y="2033482"/>
            <a:ext cx="2909418" cy="6663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en\Charte graphique\Réalisation\01-Conseils\3 - Livrables\PowerPoint\PowerPoint exe\vierge\illu fond rouge.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25436" y="4764"/>
            <a:ext cx="4932000" cy="18064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2604" y="0"/>
            <a:ext cx="9144000" cy="1815666"/>
          </a:xfrm>
          <a:prstGeom prst="rect">
            <a:avLst/>
          </a:prstGeom>
          <a:solidFill>
            <a:srgbClr val="B7232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p>
        </p:txBody>
      </p:sp>
      <p:sp>
        <p:nvSpPr>
          <p:cNvPr id="8" name="Rectangle 7"/>
          <p:cNvSpPr/>
          <p:nvPr userDrawn="1"/>
        </p:nvSpPr>
        <p:spPr>
          <a:xfrm>
            <a:off x="0" y="2787776"/>
            <a:ext cx="9144000" cy="2357977"/>
          </a:xfrm>
          <a:prstGeom prst="rect">
            <a:avLst/>
          </a:prstGeom>
          <a:solidFill>
            <a:srgbClr val="B7232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p>
        </p:txBody>
      </p:sp>
      <p:sp>
        <p:nvSpPr>
          <p:cNvPr id="2" name="Titre 1"/>
          <p:cNvSpPr>
            <a:spLocks noGrp="1"/>
          </p:cNvSpPr>
          <p:nvPr>
            <p:ph type="ctrTitle" hasCustomPrompt="1"/>
          </p:nvPr>
        </p:nvSpPr>
        <p:spPr>
          <a:xfrm>
            <a:off x="3635897" y="3197426"/>
            <a:ext cx="5503088" cy="1102519"/>
          </a:xfrm>
        </p:spPr>
        <p:txBody>
          <a:bodyPr>
            <a:noAutofit/>
          </a:bodyPr>
          <a:lstStyle>
            <a:lvl1pPr algn="l">
              <a:defRPr sz="4700" b="1" cap="all" baseline="0">
                <a:solidFill>
                  <a:schemeClr val="bg1"/>
                </a:solidFill>
              </a:defRPr>
            </a:lvl1pPr>
          </a:lstStyle>
          <a:p>
            <a:r>
              <a:rPr lang="fr-FR" dirty="0" smtClean="0"/>
              <a:t>Titre principal</a:t>
            </a:r>
            <a:endParaRPr lang="fr-BE" dirty="0"/>
          </a:p>
        </p:txBody>
      </p:sp>
      <p:pic>
        <p:nvPicPr>
          <p:cNvPr id="1033" name="Picture 9" descr="V:\Isen\Charte graphique\Réalisation\01-Conseils\3 - Livrables\PowerPoint\PowerPoint exe\vierge\illu fond rouge - Vincen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042547" y="89019"/>
            <a:ext cx="4903723" cy="1721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Espace réservé de la date 3"/>
          <p:cNvSpPr>
            <a:spLocks noGrp="1"/>
          </p:cNvSpPr>
          <p:nvPr>
            <p:ph type="dt" sz="half" idx="10"/>
          </p:nvPr>
        </p:nvSpPr>
        <p:spPr/>
        <p:txBody>
          <a:bodyPr/>
          <a:lstStyle/>
          <a:p>
            <a:fld id="{0F35A18D-1377-41DF-8C55-279B02CDF6FF}" type="datetime2">
              <a:rPr lang="fr-FR" smtClean="0"/>
              <a:t>mercredi 12 septembre 2018</a:t>
            </a:fld>
            <a:endParaRPr lang="fr-BE"/>
          </a:p>
        </p:txBody>
      </p:sp>
      <p:sp>
        <p:nvSpPr>
          <p:cNvPr id="5" name="Espace réservé du pied de page 4"/>
          <p:cNvSpPr>
            <a:spLocks noGrp="1"/>
          </p:cNvSpPr>
          <p:nvPr>
            <p:ph type="ftr" sz="quarter" idx="11"/>
          </p:nvPr>
        </p:nvSpPr>
        <p:spPr/>
        <p:txBody>
          <a:bodyPr/>
          <a:lstStyle/>
          <a:p>
            <a:r>
              <a:rPr lang="fr-BE" smtClean="0"/>
              <a:t>Ensemble, ré-inventons le monde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19114"/>
            <a:ext cx="2057400" cy="4075510"/>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457200" y="519114"/>
            <a:ext cx="6019800" cy="407551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Espace réservé de la date 3"/>
          <p:cNvSpPr>
            <a:spLocks noGrp="1"/>
          </p:cNvSpPr>
          <p:nvPr>
            <p:ph type="dt" sz="half" idx="10"/>
          </p:nvPr>
        </p:nvSpPr>
        <p:spPr/>
        <p:txBody>
          <a:bodyPr/>
          <a:lstStyle/>
          <a:p>
            <a:fld id="{2C9345E5-3378-4B6E-9DB3-4D2CDAF965A4}" type="datetime2">
              <a:rPr lang="fr-FR" smtClean="0"/>
              <a:t>mercredi 12 septembre 2018</a:t>
            </a:fld>
            <a:endParaRPr lang="fr-BE"/>
          </a:p>
        </p:txBody>
      </p:sp>
      <p:sp>
        <p:nvSpPr>
          <p:cNvPr id="5" name="Espace réservé du pied de page 4"/>
          <p:cNvSpPr>
            <a:spLocks noGrp="1"/>
          </p:cNvSpPr>
          <p:nvPr>
            <p:ph type="ftr" sz="quarter" idx="11"/>
          </p:nvPr>
        </p:nvSpPr>
        <p:spPr/>
        <p:txBody>
          <a:bodyPr/>
          <a:lstStyle/>
          <a:p>
            <a:r>
              <a:rPr lang="fr-BE" smtClean="0"/>
              <a:t>Ensemble, ré-inventons le monde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71601" y="1599643"/>
            <a:ext cx="7920880" cy="2994980"/>
          </a:xfrm>
        </p:spPr>
        <p:txBody>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9" name="Espace réservé du texte 2"/>
          <p:cNvSpPr>
            <a:spLocks noGrp="1"/>
          </p:cNvSpPr>
          <p:nvPr>
            <p:ph type="body" idx="13" hasCustomPrompt="1"/>
          </p:nvPr>
        </p:nvSpPr>
        <p:spPr>
          <a:xfrm>
            <a:off x="971601" y="1014562"/>
            <a:ext cx="7920880" cy="585080"/>
          </a:xfrm>
        </p:spPr>
        <p:txBody>
          <a:bodyPr anchor="t">
            <a:normAutofit/>
          </a:bodyPr>
          <a:lstStyle>
            <a:lvl1pPr marL="0" indent="0">
              <a:buNone/>
              <a:defRPr sz="3100" b="1">
                <a:solidFill>
                  <a:srgbClr val="B72321"/>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2" indent="0">
              <a:buNone/>
              <a:defRPr sz="1400">
                <a:solidFill>
                  <a:schemeClr val="tx1">
                    <a:tint val="75000"/>
                  </a:schemeClr>
                </a:solidFill>
              </a:defRPr>
            </a:lvl6pPr>
            <a:lvl7pPr marL="2742651" indent="0">
              <a:buNone/>
              <a:defRPr sz="1400">
                <a:solidFill>
                  <a:schemeClr val="tx1">
                    <a:tint val="75000"/>
                  </a:schemeClr>
                </a:solidFill>
              </a:defRPr>
            </a:lvl7pPr>
            <a:lvl8pPr marL="3199759"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fr-FR" dirty="0" smtClean="0"/>
              <a:t>Sous titre</a:t>
            </a:r>
          </a:p>
        </p:txBody>
      </p:sp>
      <p:sp>
        <p:nvSpPr>
          <p:cNvPr id="10" name="Espace réservé de la date 9"/>
          <p:cNvSpPr>
            <a:spLocks noGrp="1"/>
          </p:cNvSpPr>
          <p:nvPr>
            <p:ph type="dt" sz="half" idx="14"/>
          </p:nvPr>
        </p:nvSpPr>
        <p:spPr/>
        <p:txBody>
          <a:bodyPr/>
          <a:lstStyle/>
          <a:p>
            <a:fld id="{29A20392-2BF0-4B87-B33E-050DCC2EB8AD}" type="datetime2">
              <a:rPr lang="fr-FR" smtClean="0"/>
              <a:t>mercredi 12 septembre 2018</a:t>
            </a:fld>
            <a:endParaRPr lang="fr-BE" dirty="0"/>
          </a:p>
        </p:txBody>
      </p:sp>
      <p:sp>
        <p:nvSpPr>
          <p:cNvPr id="11" name="Espace réservé du pied de page 10"/>
          <p:cNvSpPr>
            <a:spLocks noGrp="1"/>
          </p:cNvSpPr>
          <p:nvPr>
            <p:ph type="ftr" sz="quarter" idx="15"/>
          </p:nvPr>
        </p:nvSpPr>
        <p:spPr/>
        <p:txBody>
          <a:bodyPr/>
          <a:lstStyle/>
          <a:p>
            <a:r>
              <a:rPr lang="fr-BE" smtClean="0"/>
              <a:t>Ensemble, ré-inventons le monde</a:t>
            </a:r>
            <a:endParaRPr lang="fr-BE" dirty="0"/>
          </a:p>
        </p:txBody>
      </p:sp>
      <p:sp>
        <p:nvSpPr>
          <p:cNvPr id="12" name="Espace réservé du numéro de diapositive 11"/>
          <p:cNvSpPr>
            <a:spLocks noGrp="1"/>
          </p:cNvSpPr>
          <p:nvPr>
            <p:ph type="sldNum" sz="quarter" idx="16"/>
          </p:nvPr>
        </p:nvSpPr>
        <p:spPr/>
        <p:txBody>
          <a:bodyPr/>
          <a:lstStyle/>
          <a:p>
            <a:fld id="{CF4668DC-857F-487D-BFFA-8C0CA5037977}" type="slidenum">
              <a:rPr lang="fr-BE" smtClean="0"/>
              <a:pPr/>
              <a:t>‹N°›</a:t>
            </a:fld>
            <a:endParaRPr lang="fr-BE" dirty="0"/>
          </a:p>
        </p:txBody>
      </p:sp>
      <p:sp>
        <p:nvSpPr>
          <p:cNvPr id="13" name="Titre 12"/>
          <p:cNvSpPr>
            <a:spLocks noGrp="1"/>
          </p:cNvSpPr>
          <p:nvPr>
            <p:ph type="title" hasCustomPrompt="1"/>
          </p:nvPr>
        </p:nvSpPr>
        <p:spPr/>
        <p:txBody>
          <a:bodyPr/>
          <a:lstStyle>
            <a:lvl1pPr>
              <a:defRPr cap="all" baseline="0"/>
            </a:lvl1pPr>
          </a:lstStyle>
          <a:p>
            <a:r>
              <a:rPr lang="fr-FR" dirty="0" smtClean="0"/>
              <a:t>TITRE</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2050" name="Picture 2" descr="V:\Isen\Charte graphique\Réalisation\01-Conseils\3 - Livrables\PowerPoint\PowerPoint exe\vierge\illu - Vincen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83240" y="87474"/>
            <a:ext cx="4941499" cy="188624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hasCustomPrompt="1"/>
          </p:nvPr>
        </p:nvSpPr>
        <p:spPr>
          <a:xfrm>
            <a:off x="1293101" y="1963399"/>
            <a:ext cx="7850901" cy="672089"/>
          </a:xfrm>
        </p:spPr>
        <p:txBody>
          <a:bodyPr anchor="b">
            <a:noAutofit/>
          </a:bodyPr>
          <a:lstStyle>
            <a:lvl1pPr algn="l">
              <a:defRPr sz="4800" b="1" cap="all">
                <a:solidFill>
                  <a:srgbClr val="B72321"/>
                </a:solidFill>
              </a:defRPr>
            </a:lvl1pPr>
          </a:lstStyle>
          <a:p>
            <a:r>
              <a:rPr lang="fr-FR" dirty="0" smtClean="0"/>
              <a:t>Titre</a:t>
            </a:r>
            <a:endParaRPr lang="fr-BE" dirty="0"/>
          </a:p>
        </p:txBody>
      </p:sp>
      <p:sp>
        <p:nvSpPr>
          <p:cNvPr id="3" name="Espace réservé du texte 2"/>
          <p:cNvSpPr>
            <a:spLocks noGrp="1"/>
          </p:cNvSpPr>
          <p:nvPr>
            <p:ph type="body" idx="1" hasCustomPrompt="1"/>
          </p:nvPr>
        </p:nvSpPr>
        <p:spPr>
          <a:xfrm>
            <a:off x="1297732" y="2634742"/>
            <a:ext cx="7846268" cy="585080"/>
          </a:xfrm>
        </p:spPr>
        <p:txBody>
          <a:bodyPr anchor="t">
            <a:normAutofit/>
          </a:bodyPr>
          <a:lstStyle>
            <a:lvl1pPr marL="0" indent="0">
              <a:buNone/>
              <a:defRPr sz="2400" b="1">
                <a:solidFill>
                  <a:srgbClr val="B72321"/>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2" indent="0">
              <a:buNone/>
              <a:defRPr sz="1400">
                <a:solidFill>
                  <a:schemeClr val="tx1">
                    <a:tint val="75000"/>
                  </a:schemeClr>
                </a:solidFill>
              </a:defRPr>
            </a:lvl6pPr>
            <a:lvl7pPr marL="2742651" indent="0">
              <a:buNone/>
              <a:defRPr sz="1400">
                <a:solidFill>
                  <a:schemeClr val="tx1">
                    <a:tint val="75000"/>
                  </a:schemeClr>
                </a:solidFill>
              </a:defRPr>
            </a:lvl7pPr>
            <a:lvl8pPr marL="3199759"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fr-FR" dirty="0" smtClean="0"/>
              <a:t>Sous titre</a:t>
            </a:r>
          </a:p>
        </p:txBody>
      </p:sp>
      <p:sp>
        <p:nvSpPr>
          <p:cNvPr id="4" name="Espace réservé de la date 3"/>
          <p:cNvSpPr>
            <a:spLocks noGrp="1"/>
          </p:cNvSpPr>
          <p:nvPr>
            <p:ph type="dt" sz="half" idx="10"/>
          </p:nvPr>
        </p:nvSpPr>
        <p:spPr/>
        <p:txBody>
          <a:bodyPr/>
          <a:lstStyle/>
          <a:p>
            <a:fld id="{92D99054-5BD3-4F02-B7C2-ED73480FB567}" type="datetime2">
              <a:rPr lang="fr-FR" smtClean="0"/>
              <a:t>mercredi 12 septembre 2018</a:t>
            </a:fld>
            <a:endParaRPr lang="fr-BE"/>
          </a:p>
        </p:txBody>
      </p:sp>
      <p:sp>
        <p:nvSpPr>
          <p:cNvPr id="5" name="Espace réservé du pied de page 4"/>
          <p:cNvSpPr>
            <a:spLocks noGrp="1"/>
          </p:cNvSpPr>
          <p:nvPr>
            <p:ph type="ftr" sz="quarter" idx="11"/>
          </p:nvPr>
        </p:nvSpPr>
        <p:spPr/>
        <p:txBody>
          <a:bodyPr/>
          <a:lstStyle/>
          <a:p>
            <a:r>
              <a:rPr lang="fr-BE" smtClean="0"/>
              <a:t>Ensemble, ré-inventons le monde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cxnSp>
        <p:nvCxnSpPr>
          <p:cNvPr id="9" name="Connecteur droit 8"/>
          <p:cNvCxnSpPr/>
          <p:nvPr userDrawn="1"/>
        </p:nvCxnSpPr>
        <p:spPr>
          <a:xfrm>
            <a:off x="-12129" y="1963397"/>
            <a:ext cx="9144000" cy="0"/>
          </a:xfrm>
          <a:prstGeom prst="line">
            <a:avLst/>
          </a:prstGeom>
          <a:ln w="28575">
            <a:solidFill>
              <a:srgbClr val="B7232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2604" y="3219822"/>
            <a:ext cx="9144000" cy="0"/>
          </a:xfrm>
          <a:prstGeom prst="line">
            <a:avLst/>
          </a:prstGeom>
          <a:ln w="28575">
            <a:solidFill>
              <a:srgbClr val="B7232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971550" y="529811"/>
            <a:ext cx="7920930" cy="486054"/>
          </a:xfrm>
        </p:spPr>
        <p:txBody>
          <a:bodyPr anchor="b">
            <a:normAutofit/>
          </a:bodyPr>
          <a:lstStyle>
            <a:lvl1pPr algn="l">
              <a:defRPr sz="1600" b="1" cap="all" baseline="0">
                <a:solidFill>
                  <a:srgbClr val="B72321"/>
                </a:solidFill>
              </a:defRPr>
            </a:lvl1pPr>
          </a:lstStyle>
          <a:p>
            <a:r>
              <a:rPr lang="fr-FR" dirty="0" smtClean="0"/>
              <a:t>TITRE</a:t>
            </a:r>
            <a:endParaRPr lang="fr-BE" dirty="0"/>
          </a:p>
        </p:txBody>
      </p:sp>
      <p:sp>
        <p:nvSpPr>
          <p:cNvPr id="3" name="Espace réservé du contenu 2"/>
          <p:cNvSpPr>
            <a:spLocks noGrp="1"/>
          </p:cNvSpPr>
          <p:nvPr>
            <p:ph sz="half" idx="1"/>
          </p:nvPr>
        </p:nvSpPr>
        <p:spPr>
          <a:xfrm>
            <a:off x="974973" y="1599642"/>
            <a:ext cx="3888000" cy="3132348"/>
          </a:xfrm>
        </p:spPr>
        <p:txBody>
          <a:bodyPr>
            <a:normAutofit/>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Espace réservé du contenu 3"/>
          <p:cNvSpPr>
            <a:spLocks noGrp="1"/>
          </p:cNvSpPr>
          <p:nvPr>
            <p:ph sz="half" idx="2"/>
          </p:nvPr>
        </p:nvSpPr>
        <p:spPr>
          <a:xfrm>
            <a:off x="5004480" y="1599642"/>
            <a:ext cx="3888000" cy="3132348"/>
          </a:xfrm>
        </p:spPr>
        <p:txBody>
          <a:bodyPr>
            <a:normAutofit/>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Espace réservé de la date 4"/>
          <p:cNvSpPr>
            <a:spLocks noGrp="1"/>
          </p:cNvSpPr>
          <p:nvPr>
            <p:ph type="dt" sz="half" idx="10"/>
          </p:nvPr>
        </p:nvSpPr>
        <p:spPr/>
        <p:txBody>
          <a:bodyPr/>
          <a:lstStyle/>
          <a:p>
            <a:fld id="{AA7735CE-7621-456B-9BCC-E1AA59081B17}" type="datetime2">
              <a:rPr lang="fr-FR" smtClean="0"/>
              <a:t>mercredi 12 septembre 2018</a:t>
            </a:fld>
            <a:endParaRPr lang="fr-BE"/>
          </a:p>
        </p:txBody>
      </p:sp>
      <p:sp>
        <p:nvSpPr>
          <p:cNvPr id="6" name="Espace réservé du pied de page 5"/>
          <p:cNvSpPr>
            <a:spLocks noGrp="1"/>
          </p:cNvSpPr>
          <p:nvPr>
            <p:ph type="ftr" sz="quarter" idx="11"/>
          </p:nvPr>
        </p:nvSpPr>
        <p:spPr/>
        <p:txBody>
          <a:bodyPr/>
          <a:lstStyle/>
          <a:p>
            <a:r>
              <a:rPr lang="fr-BE" smtClean="0"/>
              <a:t>Ensemble, ré-inventons le monde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8" name="Espace réservé du texte 2"/>
          <p:cNvSpPr>
            <a:spLocks noGrp="1"/>
          </p:cNvSpPr>
          <p:nvPr>
            <p:ph type="body" idx="13" hasCustomPrompt="1"/>
          </p:nvPr>
        </p:nvSpPr>
        <p:spPr>
          <a:xfrm>
            <a:off x="971601" y="1014562"/>
            <a:ext cx="7920880" cy="585080"/>
          </a:xfrm>
        </p:spPr>
        <p:txBody>
          <a:bodyPr anchor="t">
            <a:normAutofit/>
          </a:bodyPr>
          <a:lstStyle>
            <a:lvl1pPr marL="0" indent="0">
              <a:buNone/>
              <a:defRPr sz="3100" b="1">
                <a:solidFill>
                  <a:srgbClr val="B72321"/>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2" indent="0">
              <a:buNone/>
              <a:defRPr sz="1400">
                <a:solidFill>
                  <a:schemeClr val="tx1">
                    <a:tint val="75000"/>
                  </a:schemeClr>
                </a:solidFill>
              </a:defRPr>
            </a:lvl6pPr>
            <a:lvl7pPr marL="2742651" indent="0">
              <a:buNone/>
              <a:defRPr sz="1400">
                <a:solidFill>
                  <a:schemeClr val="tx1">
                    <a:tint val="75000"/>
                  </a:schemeClr>
                </a:solidFill>
              </a:defRPr>
            </a:lvl7pPr>
            <a:lvl8pPr marL="3199759"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fr-FR" dirty="0" smtClean="0"/>
              <a:t>Sous titre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971550" y="531491"/>
            <a:ext cx="7920000" cy="488700"/>
          </a:xfrm>
        </p:spPr>
        <p:txBody>
          <a:bodyPr/>
          <a:lstStyle>
            <a:lvl1pPr>
              <a:defRPr cap="all" baseline="0"/>
            </a:lvl1pPr>
          </a:lstStyle>
          <a:p>
            <a:r>
              <a:rPr lang="fr-FR" dirty="0" smtClean="0"/>
              <a:t>TITRE</a:t>
            </a:r>
            <a:endParaRPr lang="fr-BE" dirty="0"/>
          </a:p>
        </p:txBody>
      </p:sp>
      <p:sp>
        <p:nvSpPr>
          <p:cNvPr id="3" name="Espace réservé du texte 2"/>
          <p:cNvSpPr>
            <a:spLocks noGrp="1"/>
          </p:cNvSpPr>
          <p:nvPr>
            <p:ph type="body" idx="1"/>
          </p:nvPr>
        </p:nvSpPr>
        <p:spPr>
          <a:xfrm>
            <a:off x="972032" y="1605595"/>
            <a:ext cx="3888000" cy="479822"/>
          </a:xfrm>
        </p:spPr>
        <p:txBody>
          <a:bodyPr anchor="b"/>
          <a:lstStyle>
            <a:lvl1pPr marL="0" indent="0">
              <a:buNone/>
              <a:defRPr sz="2400" b="1">
                <a:solidFill>
                  <a:srgbClr val="B72321"/>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59" indent="0">
              <a:buNone/>
              <a:defRPr sz="1600" b="1"/>
            </a:lvl8pPr>
            <a:lvl9pPr marL="3656868"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972032" y="2085417"/>
            <a:ext cx="3888000" cy="2646574"/>
          </a:xfrm>
        </p:spPr>
        <p:txBody>
          <a:bodyPr>
            <a:normAutofit/>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Espace réservé du texte 4"/>
          <p:cNvSpPr>
            <a:spLocks noGrp="1"/>
          </p:cNvSpPr>
          <p:nvPr>
            <p:ph type="body" sz="quarter" idx="3"/>
          </p:nvPr>
        </p:nvSpPr>
        <p:spPr>
          <a:xfrm>
            <a:off x="4994955" y="1605595"/>
            <a:ext cx="3888000" cy="479822"/>
          </a:xfrm>
        </p:spPr>
        <p:txBody>
          <a:bodyPr anchor="b"/>
          <a:lstStyle>
            <a:lvl1pPr marL="0" indent="0">
              <a:buNone/>
              <a:defRPr sz="2400" b="1">
                <a:solidFill>
                  <a:srgbClr val="B72321"/>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59" indent="0">
              <a:buNone/>
              <a:defRPr sz="1600" b="1"/>
            </a:lvl8pPr>
            <a:lvl9pPr marL="3656868"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994955" y="2085417"/>
            <a:ext cx="3888000" cy="2646574"/>
          </a:xfrm>
        </p:spPr>
        <p:txBody>
          <a:bodyPr>
            <a:normAutofit/>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7" name="Espace réservé de la date 6"/>
          <p:cNvSpPr>
            <a:spLocks noGrp="1"/>
          </p:cNvSpPr>
          <p:nvPr>
            <p:ph type="dt" sz="half" idx="10"/>
          </p:nvPr>
        </p:nvSpPr>
        <p:spPr/>
        <p:txBody>
          <a:bodyPr/>
          <a:lstStyle/>
          <a:p>
            <a:fld id="{79DCFBF9-5149-4F4F-BA8A-6B2983DB8818}" type="datetime2">
              <a:rPr lang="fr-FR" smtClean="0"/>
              <a:t>mercredi 12 septembre 2018</a:t>
            </a:fld>
            <a:endParaRPr lang="fr-BE"/>
          </a:p>
        </p:txBody>
      </p:sp>
      <p:sp>
        <p:nvSpPr>
          <p:cNvPr id="8" name="Espace réservé du pied de page 7"/>
          <p:cNvSpPr>
            <a:spLocks noGrp="1"/>
          </p:cNvSpPr>
          <p:nvPr>
            <p:ph type="ftr" sz="quarter" idx="11"/>
          </p:nvPr>
        </p:nvSpPr>
        <p:spPr/>
        <p:txBody>
          <a:bodyPr/>
          <a:lstStyle/>
          <a:p>
            <a:r>
              <a:rPr lang="fr-BE" smtClean="0"/>
              <a:t>Ensemble, ré-inventons le monde</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0" name="Espace réservé du texte 2"/>
          <p:cNvSpPr>
            <a:spLocks noGrp="1"/>
          </p:cNvSpPr>
          <p:nvPr>
            <p:ph type="body" idx="13" hasCustomPrompt="1"/>
          </p:nvPr>
        </p:nvSpPr>
        <p:spPr>
          <a:xfrm>
            <a:off x="971601" y="1014562"/>
            <a:ext cx="7920880" cy="585080"/>
          </a:xfrm>
        </p:spPr>
        <p:txBody>
          <a:bodyPr anchor="t">
            <a:normAutofit/>
          </a:bodyPr>
          <a:lstStyle>
            <a:lvl1pPr marL="0" indent="0">
              <a:buNone/>
              <a:defRPr sz="3100" b="1">
                <a:solidFill>
                  <a:srgbClr val="B72321"/>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2" indent="0">
              <a:buNone/>
              <a:defRPr sz="1400">
                <a:solidFill>
                  <a:schemeClr val="tx1">
                    <a:tint val="75000"/>
                  </a:schemeClr>
                </a:solidFill>
              </a:defRPr>
            </a:lvl6pPr>
            <a:lvl7pPr marL="2742651" indent="0">
              <a:buNone/>
              <a:defRPr sz="1400">
                <a:solidFill>
                  <a:schemeClr val="tx1">
                    <a:tint val="75000"/>
                  </a:schemeClr>
                </a:solidFill>
              </a:defRPr>
            </a:lvl7pPr>
            <a:lvl8pPr marL="3199759"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fr-FR" dirty="0" smtClean="0"/>
              <a:t>Sous titre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dirty="0"/>
          </a:p>
        </p:txBody>
      </p:sp>
      <p:sp>
        <p:nvSpPr>
          <p:cNvPr id="3" name="Espace réservé de la date 2"/>
          <p:cNvSpPr>
            <a:spLocks noGrp="1"/>
          </p:cNvSpPr>
          <p:nvPr>
            <p:ph type="dt" sz="half" idx="10"/>
          </p:nvPr>
        </p:nvSpPr>
        <p:spPr/>
        <p:txBody>
          <a:bodyPr/>
          <a:lstStyle/>
          <a:p>
            <a:fld id="{46F3F814-0747-446D-B9FA-1BA2886ACFB4}" type="datetime2">
              <a:rPr lang="fr-FR" smtClean="0"/>
              <a:t>mercredi 12 septembre 2018</a:t>
            </a:fld>
            <a:endParaRPr lang="fr-BE"/>
          </a:p>
        </p:txBody>
      </p:sp>
      <p:sp>
        <p:nvSpPr>
          <p:cNvPr id="4" name="Espace réservé du pied de page 3"/>
          <p:cNvSpPr>
            <a:spLocks noGrp="1"/>
          </p:cNvSpPr>
          <p:nvPr>
            <p:ph type="ftr" sz="quarter" idx="11"/>
          </p:nvPr>
        </p:nvSpPr>
        <p:spPr/>
        <p:txBody>
          <a:bodyPr/>
          <a:lstStyle/>
          <a:p>
            <a:r>
              <a:rPr lang="fr-BE" smtClean="0"/>
              <a:t>Ensemble, ré-inventons le monde</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3C5A1E2-7728-41C3-AD77-ADA9E491AC4F}" type="datetime2">
              <a:rPr lang="fr-FR" smtClean="0"/>
              <a:t>mercredi 12 septembre 2018</a:t>
            </a:fld>
            <a:endParaRPr lang="fr-BE"/>
          </a:p>
        </p:txBody>
      </p:sp>
      <p:sp>
        <p:nvSpPr>
          <p:cNvPr id="3" name="Espace réservé du pied de page 2"/>
          <p:cNvSpPr>
            <a:spLocks noGrp="1"/>
          </p:cNvSpPr>
          <p:nvPr>
            <p:ph type="ftr" sz="quarter" idx="11"/>
          </p:nvPr>
        </p:nvSpPr>
        <p:spPr/>
        <p:txBody>
          <a:bodyPr/>
          <a:lstStyle/>
          <a:p>
            <a:r>
              <a:rPr lang="fr-BE" smtClean="0"/>
              <a:t>Ensemble, ré-inventons le monde</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519522"/>
            <a:ext cx="3008313" cy="871538"/>
          </a:xfrm>
        </p:spPr>
        <p:txBody>
          <a:bodyPr anchor="b">
            <a:normAutofit/>
          </a:bodyPr>
          <a:lstStyle>
            <a:lvl1pPr algn="l">
              <a:defRPr sz="1600" b="1"/>
            </a:lvl1pPr>
          </a:lstStyle>
          <a:p>
            <a:r>
              <a:rPr lang="fr-FR" smtClean="0"/>
              <a:t>Modifiez le style du titre</a:t>
            </a:r>
            <a:endParaRPr lang="fr-BE" dirty="0"/>
          </a:p>
        </p:txBody>
      </p:sp>
      <p:sp>
        <p:nvSpPr>
          <p:cNvPr id="3" name="Espace réservé du contenu 2"/>
          <p:cNvSpPr>
            <a:spLocks noGrp="1"/>
          </p:cNvSpPr>
          <p:nvPr>
            <p:ph idx="1"/>
          </p:nvPr>
        </p:nvSpPr>
        <p:spPr>
          <a:xfrm>
            <a:off x="3575051" y="519114"/>
            <a:ext cx="5111750" cy="4075510"/>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Espace réservé du texte 3"/>
          <p:cNvSpPr>
            <a:spLocks noGrp="1"/>
          </p:cNvSpPr>
          <p:nvPr>
            <p:ph type="body" sz="half" idx="2"/>
          </p:nvPr>
        </p:nvSpPr>
        <p:spPr>
          <a:xfrm>
            <a:off x="457202" y="1437625"/>
            <a:ext cx="3008313" cy="3156998"/>
          </a:xfrm>
        </p:spPr>
        <p:txBody>
          <a:bodyPr/>
          <a:lstStyle>
            <a:lvl1pPr marL="0" indent="0">
              <a:buNone/>
              <a:defRPr sz="1400"/>
            </a:lvl1pPr>
            <a:lvl2pPr marL="457109" indent="0">
              <a:buNone/>
              <a:defRPr sz="1200"/>
            </a:lvl2pPr>
            <a:lvl3pPr marL="914217" indent="0">
              <a:buNone/>
              <a:defRPr sz="1000"/>
            </a:lvl3pPr>
            <a:lvl4pPr marL="1371326" indent="0">
              <a:buNone/>
              <a:defRPr sz="900"/>
            </a:lvl4pPr>
            <a:lvl5pPr marL="1828434" indent="0">
              <a:buNone/>
              <a:defRPr sz="900"/>
            </a:lvl5pPr>
            <a:lvl6pPr marL="2285542" indent="0">
              <a:buNone/>
              <a:defRPr sz="900"/>
            </a:lvl6pPr>
            <a:lvl7pPr marL="2742651" indent="0">
              <a:buNone/>
              <a:defRPr sz="900"/>
            </a:lvl7pPr>
            <a:lvl8pPr marL="3199759" indent="0">
              <a:buNone/>
              <a:defRPr sz="900"/>
            </a:lvl8pPr>
            <a:lvl9pPr marL="3656868"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FC876EE-3CCE-4D49-AB3C-D4C8944A1367}" type="datetime2">
              <a:rPr lang="fr-FR" smtClean="0"/>
              <a:t>mercredi 12 septembre 2018</a:t>
            </a:fld>
            <a:endParaRPr lang="fr-BE"/>
          </a:p>
        </p:txBody>
      </p:sp>
      <p:sp>
        <p:nvSpPr>
          <p:cNvPr id="6" name="Espace réservé du pied de page 5"/>
          <p:cNvSpPr>
            <a:spLocks noGrp="1"/>
          </p:cNvSpPr>
          <p:nvPr>
            <p:ph type="ftr" sz="quarter" idx="11"/>
          </p:nvPr>
        </p:nvSpPr>
        <p:spPr/>
        <p:txBody>
          <a:bodyPr/>
          <a:lstStyle/>
          <a:p>
            <a:r>
              <a:rPr lang="fr-BE" smtClean="0"/>
              <a:t>Ensemble, ré-inventons le monde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smtClean="0"/>
              <a:t>Modifiez le style du titre</a:t>
            </a:r>
            <a:endParaRPr lang="fr-BE" dirty="0"/>
          </a:p>
        </p:txBody>
      </p:sp>
      <p:sp>
        <p:nvSpPr>
          <p:cNvPr id="3" name="Espace réservé pour une image  2"/>
          <p:cNvSpPr>
            <a:spLocks noGrp="1"/>
          </p:cNvSpPr>
          <p:nvPr>
            <p:ph type="pic" idx="1"/>
          </p:nvPr>
        </p:nvSpPr>
        <p:spPr>
          <a:xfrm>
            <a:off x="1792288" y="519114"/>
            <a:ext cx="5486400" cy="3026569"/>
          </a:xfrm>
        </p:spPr>
        <p:txBody>
          <a:bodyPr/>
          <a:lstStyle>
            <a:lvl1pPr marL="0" indent="0">
              <a:buNone/>
              <a:defRPr sz="3200"/>
            </a:lvl1pPr>
            <a:lvl2pPr marL="457109" indent="0">
              <a:buNone/>
              <a:defRPr sz="2800"/>
            </a:lvl2pPr>
            <a:lvl3pPr marL="914217" indent="0">
              <a:buNone/>
              <a:defRPr sz="2400"/>
            </a:lvl3pPr>
            <a:lvl4pPr marL="1371326" indent="0">
              <a:buNone/>
              <a:defRPr sz="2000"/>
            </a:lvl4pPr>
            <a:lvl5pPr marL="1828434" indent="0">
              <a:buNone/>
              <a:defRPr sz="2000"/>
            </a:lvl5pPr>
            <a:lvl6pPr marL="2285542" indent="0">
              <a:buNone/>
              <a:defRPr sz="2000"/>
            </a:lvl6pPr>
            <a:lvl7pPr marL="2742651" indent="0">
              <a:buNone/>
              <a:defRPr sz="2000"/>
            </a:lvl7pPr>
            <a:lvl8pPr marL="3199759" indent="0">
              <a:buNone/>
              <a:defRPr sz="2000"/>
            </a:lvl8pPr>
            <a:lvl9pPr marL="3656868" indent="0">
              <a:buNone/>
              <a:defRPr sz="2000"/>
            </a:lvl9pPr>
          </a:lstStyle>
          <a:p>
            <a:r>
              <a:rPr lang="fr-FR" smtClean="0"/>
              <a:t>Cliquez sur l'icône pour ajouter une image</a:t>
            </a:r>
            <a:endParaRPr lang="fr-BE" dirty="0"/>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109" indent="0">
              <a:buNone/>
              <a:defRPr sz="1200"/>
            </a:lvl2pPr>
            <a:lvl3pPr marL="914217" indent="0">
              <a:buNone/>
              <a:defRPr sz="1000"/>
            </a:lvl3pPr>
            <a:lvl4pPr marL="1371326" indent="0">
              <a:buNone/>
              <a:defRPr sz="900"/>
            </a:lvl4pPr>
            <a:lvl5pPr marL="1828434" indent="0">
              <a:buNone/>
              <a:defRPr sz="900"/>
            </a:lvl5pPr>
            <a:lvl6pPr marL="2285542" indent="0">
              <a:buNone/>
              <a:defRPr sz="900"/>
            </a:lvl6pPr>
            <a:lvl7pPr marL="2742651" indent="0">
              <a:buNone/>
              <a:defRPr sz="900"/>
            </a:lvl7pPr>
            <a:lvl8pPr marL="3199759" indent="0">
              <a:buNone/>
              <a:defRPr sz="900"/>
            </a:lvl8pPr>
            <a:lvl9pPr marL="3656868"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E5B87D3-EC8C-4C35-B7B4-D0514AF03B95}" type="datetime2">
              <a:rPr lang="fr-FR" smtClean="0"/>
              <a:t>mercredi 12 septembre 2018</a:t>
            </a:fld>
            <a:endParaRPr lang="fr-BE"/>
          </a:p>
        </p:txBody>
      </p:sp>
      <p:sp>
        <p:nvSpPr>
          <p:cNvPr id="6" name="Espace réservé du pied de page 5"/>
          <p:cNvSpPr>
            <a:spLocks noGrp="1"/>
          </p:cNvSpPr>
          <p:nvPr>
            <p:ph type="ftr" sz="quarter" idx="11"/>
          </p:nvPr>
        </p:nvSpPr>
        <p:spPr/>
        <p:txBody>
          <a:bodyPr/>
          <a:lstStyle/>
          <a:p>
            <a:r>
              <a:rPr lang="fr-BE" smtClean="0"/>
              <a:t>Ensemble, ré-inventons le monde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32470" y="178280"/>
            <a:ext cx="1315194" cy="3417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2" y="4766281"/>
            <a:ext cx="9144000" cy="218312"/>
          </a:xfrm>
          <a:prstGeom prst="rect">
            <a:avLst/>
          </a:prstGeom>
          <a:solidFill>
            <a:srgbClr val="B7232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p>
        </p:txBody>
      </p:sp>
      <p:pic>
        <p:nvPicPr>
          <p:cNvPr id="1026" name="Picture 2" descr="V:\Isen\Charte graphique\Réalisation\01-Conseils\3 - Livrables\PowerPoint\Capture2.JPG"/>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232470" y="4778783"/>
            <a:ext cx="1243186" cy="169233"/>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titre 1"/>
          <p:cNvSpPr>
            <a:spLocks noGrp="1"/>
          </p:cNvSpPr>
          <p:nvPr>
            <p:ph type="title"/>
          </p:nvPr>
        </p:nvSpPr>
        <p:spPr>
          <a:xfrm>
            <a:off x="971550" y="524348"/>
            <a:ext cx="7920000" cy="488700"/>
          </a:xfrm>
          <a:prstGeom prst="rect">
            <a:avLst/>
          </a:prstGeom>
        </p:spPr>
        <p:txBody>
          <a:bodyPr vert="horz" lIns="91421" tIns="45711" rIns="91421" bIns="45711" rtlCol="0" anchor="b">
            <a:normAutofit/>
          </a:bodyPr>
          <a:lstStyle/>
          <a:p>
            <a:r>
              <a:rPr lang="fr-FR" dirty="0" smtClean="0"/>
              <a:t>TITRE</a:t>
            </a:r>
            <a:endParaRPr lang="fr-BE" dirty="0"/>
          </a:p>
        </p:txBody>
      </p:sp>
      <p:sp>
        <p:nvSpPr>
          <p:cNvPr id="3" name="Espace réservé du texte 2"/>
          <p:cNvSpPr>
            <a:spLocks noGrp="1"/>
          </p:cNvSpPr>
          <p:nvPr>
            <p:ph type="body" idx="1"/>
          </p:nvPr>
        </p:nvSpPr>
        <p:spPr>
          <a:xfrm>
            <a:off x="971550" y="1707655"/>
            <a:ext cx="7848922" cy="2886968"/>
          </a:xfrm>
          <a:prstGeom prst="rect">
            <a:avLst/>
          </a:prstGeom>
        </p:spPr>
        <p:txBody>
          <a:bodyPr vert="horz" lIns="91421" tIns="45711" rIns="91421" bIns="4571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2"/>
          </p:nvPr>
        </p:nvSpPr>
        <p:spPr>
          <a:xfrm>
            <a:off x="1638692" y="4737129"/>
            <a:ext cx="2133600" cy="273844"/>
          </a:xfrm>
          <a:prstGeom prst="rect">
            <a:avLst/>
          </a:prstGeom>
        </p:spPr>
        <p:txBody>
          <a:bodyPr vert="horz" lIns="91421" tIns="45711" rIns="91421" bIns="45711" rtlCol="0" anchor="ctr"/>
          <a:lstStyle>
            <a:lvl1pPr algn="r">
              <a:defRPr sz="900" b="1">
                <a:solidFill>
                  <a:schemeClr val="bg1"/>
                </a:solidFill>
              </a:defRPr>
            </a:lvl1pPr>
          </a:lstStyle>
          <a:p>
            <a:fld id="{D542A453-0F4D-4DBB-B4F2-A643202F7FAF}" type="datetime2">
              <a:rPr lang="fr-FR" smtClean="0"/>
              <a:t>mercredi 12 septembre 2018</a:t>
            </a:fld>
            <a:endParaRPr lang="fr-BE" dirty="0"/>
          </a:p>
        </p:txBody>
      </p:sp>
      <p:sp>
        <p:nvSpPr>
          <p:cNvPr id="5" name="Espace réservé du pied de page 4"/>
          <p:cNvSpPr>
            <a:spLocks noGrp="1"/>
          </p:cNvSpPr>
          <p:nvPr>
            <p:ph type="ftr" sz="quarter" idx="3"/>
          </p:nvPr>
        </p:nvSpPr>
        <p:spPr>
          <a:xfrm>
            <a:off x="5436097" y="4737129"/>
            <a:ext cx="3710508" cy="273844"/>
          </a:xfrm>
          <a:prstGeom prst="rect">
            <a:avLst/>
          </a:prstGeom>
        </p:spPr>
        <p:txBody>
          <a:bodyPr vert="horz" lIns="91421" tIns="45711" rIns="91421" bIns="45711" rtlCol="0" anchor="ctr"/>
          <a:lstStyle>
            <a:lvl1pPr algn="r">
              <a:defRPr sz="900" b="1">
                <a:solidFill>
                  <a:schemeClr val="bg1"/>
                </a:solidFill>
              </a:defRPr>
            </a:lvl1pPr>
          </a:lstStyle>
          <a:p>
            <a:r>
              <a:rPr lang="fr-BE" dirty="0" smtClean="0"/>
              <a:t>Ensemble, </a:t>
            </a:r>
            <a:r>
              <a:rPr lang="fr-BE" dirty="0" err="1" smtClean="0"/>
              <a:t>ré-inventons</a:t>
            </a:r>
            <a:r>
              <a:rPr lang="fr-BE" dirty="0" smtClean="0"/>
              <a:t> le monde</a:t>
            </a:r>
            <a:endParaRPr lang="fr-BE" dirty="0"/>
          </a:p>
        </p:txBody>
      </p:sp>
      <p:sp>
        <p:nvSpPr>
          <p:cNvPr id="6" name="Espace réservé du numéro de diapositive 5"/>
          <p:cNvSpPr>
            <a:spLocks noGrp="1"/>
          </p:cNvSpPr>
          <p:nvPr>
            <p:ph type="sldNum" sz="quarter" idx="4"/>
          </p:nvPr>
        </p:nvSpPr>
        <p:spPr>
          <a:xfrm>
            <a:off x="3765376" y="4739607"/>
            <a:ext cx="1663100" cy="273844"/>
          </a:xfrm>
          <a:prstGeom prst="rect">
            <a:avLst/>
          </a:prstGeom>
        </p:spPr>
        <p:txBody>
          <a:bodyPr vert="horz" lIns="91421" tIns="45711" rIns="91421" bIns="45711" rtlCol="0" anchor="ctr"/>
          <a:lstStyle>
            <a:lvl1pPr algn="l">
              <a:defRPr sz="900" b="1">
                <a:solidFill>
                  <a:schemeClr val="bg1"/>
                </a:solidFill>
              </a:defRPr>
            </a:lvl1pPr>
          </a:lstStyle>
          <a:p>
            <a:fld id="{CF4668DC-857F-487D-BFFA-8C0CA5037977}" type="slidenum">
              <a:rPr lang="fr-BE" smtClean="0"/>
              <a:pPr/>
              <a:t>‹N°›</a:t>
            </a:fld>
            <a:endParaRPr lang="fr-BE" dirty="0"/>
          </a:p>
        </p:txBody>
      </p:sp>
      <p:cxnSp>
        <p:nvCxnSpPr>
          <p:cNvPr id="9" name="Connecteur droit 8"/>
          <p:cNvCxnSpPr/>
          <p:nvPr/>
        </p:nvCxnSpPr>
        <p:spPr>
          <a:xfrm>
            <a:off x="3772292" y="4802785"/>
            <a:ext cx="0" cy="135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217" rtl="0" eaLnBrk="1" latinLnBrk="0" hangingPunct="1">
        <a:spcBef>
          <a:spcPct val="0"/>
        </a:spcBef>
        <a:buNone/>
        <a:defRPr sz="1600" b="1" kern="1200" cap="all" baseline="0">
          <a:solidFill>
            <a:srgbClr val="B72321"/>
          </a:solidFill>
          <a:latin typeface="+mj-lt"/>
          <a:ea typeface="+mj-ea"/>
          <a:cs typeface="+mj-cs"/>
        </a:defRPr>
      </a:lvl1pPr>
    </p:titleStyle>
    <p:bodyStyle>
      <a:lvl1pPr marL="342831" indent="-342831" algn="l" defTabSz="914217" rtl="0" eaLnBrk="1" latinLnBrk="0" hangingPunct="1">
        <a:spcBef>
          <a:spcPct val="20000"/>
        </a:spcBef>
        <a:buFont typeface="Arial" pitchFamily="34" charset="0"/>
        <a:buChar char="•"/>
        <a:defRPr sz="1800" kern="1200">
          <a:solidFill>
            <a:srgbClr val="B72321"/>
          </a:solidFill>
          <a:latin typeface="+mn-lt"/>
          <a:ea typeface="+mn-ea"/>
          <a:cs typeface="+mn-cs"/>
        </a:defRPr>
      </a:lvl1pPr>
      <a:lvl2pPr marL="742801" indent="-285692" algn="l" defTabSz="914217" rtl="0" eaLnBrk="1" latinLnBrk="0" hangingPunct="1">
        <a:spcBef>
          <a:spcPct val="20000"/>
        </a:spcBef>
        <a:buFont typeface="Arial" pitchFamily="34" charset="0"/>
        <a:buChar char="–"/>
        <a:defRPr sz="1600" kern="1200">
          <a:solidFill>
            <a:srgbClr val="B72321"/>
          </a:solidFill>
          <a:latin typeface="+mn-lt"/>
          <a:ea typeface="+mn-ea"/>
          <a:cs typeface="+mn-cs"/>
        </a:defRPr>
      </a:lvl2pPr>
      <a:lvl3pPr marL="1142771" indent="-228554" algn="l" defTabSz="914217" rtl="0" eaLnBrk="1" latinLnBrk="0" hangingPunct="1">
        <a:spcBef>
          <a:spcPct val="20000"/>
        </a:spcBef>
        <a:buFont typeface="Arial" pitchFamily="34" charset="0"/>
        <a:buChar char="•"/>
        <a:defRPr sz="1400" kern="1200">
          <a:solidFill>
            <a:srgbClr val="B72321"/>
          </a:solidFill>
          <a:latin typeface="+mn-lt"/>
          <a:ea typeface="+mn-ea"/>
          <a:cs typeface="+mn-cs"/>
        </a:defRPr>
      </a:lvl3pPr>
      <a:lvl4pPr marL="1599880" indent="-228554" algn="l" defTabSz="914217" rtl="0" eaLnBrk="1" latinLnBrk="0" hangingPunct="1">
        <a:spcBef>
          <a:spcPct val="20000"/>
        </a:spcBef>
        <a:buFont typeface="Arial" pitchFamily="34" charset="0"/>
        <a:buChar char="–"/>
        <a:defRPr sz="1200" kern="1200">
          <a:solidFill>
            <a:srgbClr val="B72321"/>
          </a:solidFill>
          <a:latin typeface="+mn-lt"/>
          <a:ea typeface="+mn-ea"/>
          <a:cs typeface="+mn-cs"/>
        </a:defRPr>
      </a:lvl4pPr>
      <a:lvl5pPr marL="2056988" indent="-228554" algn="l" defTabSz="914217" rtl="0" eaLnBrk="1" latinLnBrk="0" hangingPunct="1">
        <a:spcBef>
          <a:spcPct val="20000"/>
        </a:spcBef>
        <a:buFont typeface="Arial" pitchFamily="34" charset="0"/>
        <a:buChar char="»"/>
        <a:defRPr sz="1200" kern="1200">
          <a:solidFill>
            <a:srgbClr val="B72321"/>
          </a:solidFill>
          <a:latin typeface="+mn-lt"/>
          <a:ea typeface="+mn-ea"/>
          <a:cs typeface="+mn-cs"/>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5"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2"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59"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2"/>
            </p:custDataLst>
          </p:nvPr>
        </p:nvSpPr>
        <p:spPr/>
        <p:txBody>
          <a:bodyPr/>
          <a:lstStyle/>
          <a:p>
            <a:r>
              <a:rPr lang="en-US" sz="1800" dirty="0" smtClean="0"/>
              <a:t>2018 </a:t>
            </a:r>
            <a:r>
              <a:rPr lang="en-US" sz="1800" dirty="0" smtClean="0"/>
              <a:t>Semester#1</a:t>
            </a:r>
            <a:br>
              <a:rPr lang="en-US" sz="1800" dirty="0" smtClean="0"/>
            </a:br>
            <a:r>
              <a:rPr lang="en-US" sz="1800" dirty="0" smtClean="0"/>
              <a:t>Analog Circuits Design</a:t>
            </a:r>
            <a:br>
              <a:rPr lang="en-US" sz="1800" dirty="0" smtClean="0"/>
            </a:br>
            <a:r>
              <a:rPr lang="en-US" sz="1800" dirty="0" smtClean="0"/>
              <a:t>AFL</a:t>
            </a:r>
            <a:br>
              <a:rPr lang="en-US" sz="1800" dirty="0" smtClean="0"/>
            </a:br>
            <a:r>
              <a:rPr lang="en-US" sz="1800" dirty="0" smtClean="0"/>
              <a:t>axel.flament@YNCREA.fr</a:t>
            </a:r>
            <a:endParaRPr lang="en-US" sz="1800" dirty="0"/>
          </a:p>
        </p:txBody>
      </p:sp>
    </p:spTree>
    <p:custDataLst>
      <p:tags r:id="rId1"/>
    </p:custDataLst>
    <p:extLst>
      <p:ext uri="{BB962C8B-B14F-4D97-AF65-F5344CB8AC3E}">
        <p14:creationId xmlns:p14="http://schemas.microsoft.com/office/powerpoint/2010/main" val="2391680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39553" y="987574"/>
            <a:ext cx="5544616" cy="3607049"/>
          </a:xfrm>
        </p:spPr>
        <p:txBody>
          <a:bodyPr/>
          <a:lstStyle/>
          <a:p>
            <a:r>
              <a:rPr lang="en-US" dirty="0" smtClean="0"/>
              <a:t>V</a:t>
            </a:r>
            <a:r>
              <a:rPr lang="en-US" baseline="-25000" dirty="0" smtClean="0"/>
              <a:t>CC</a:t>
            </a:r>
            <a:r>
              <a:rPr lang="en-US" dirty="0" smtClean="0"/>
              <a:t>=10V, I=100mA, R</a:t>
            </a:r>
            <a:r>
              <a:rPr lang="en-US" baseline="-25000" dirty="0" smtClean="0"/>
              <a:t>L</a:t>
            </a:r>
            <a:r>
              <a:rPr lang="en-US" dirty="0" smtClean="0"/>
              <a:t> = 100</a:t>
            </a:r>
            <a:r>
              <a:rPr lang="el-GR" dirty="0" smtClean="0"/>
              <a:t>Ω</a:t>
            </a:r>
            <a:endParaRPr lang="fr-FR" dirty="0" smtClean="0"/>
          </a:p>
          <a:p>
            <a:r>
              <a:rPr lang="en-US" dirty="0" smtClean="0"/>
              <a:t>If the output voltage is a 8V</a:t>
            </a:r>
            <a:r>
              <a:rPr lang="en-US" baseline="-25000" dirty="0" smtClean="0"/>
              <a:t>pk</a:t>
            </a:r>
            <a:r>
              <a:rPr lang="en-US" dirty="0" smtClean="0"/>
              <a:t> sinusoid, find :</a:t>
            </a:r>
          </a:p>
          <a:p>
            <a:pPr lvl="1"/>
            <a:r>
              <a:rPr lang="en-US" dirty="0" smtClean="0"/>
              <a:t>The power delivered to the load</a:t>
            </a:r>
          </a:p>
          <a:p>
            <a:pPr lvl="1"/>
            <a:r>
              <a:rPr lang="en-US" dirty="0" smtClean="0"/>
              <a:t>The average power drawn from the supplies</a:t>
            </a:r>
          </a:p>
          <a:p>
            <a:pPr lvl="1"/>
            <a:r>
              <a:rPr lang="en-US" dirty="0" smtClean="0"/>
              <a:t>The power-conversion efficiency</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10</a:t>
            </a:fld>
            <a:endParaRPr lang="fr-BE" dirty="0"/>
          </a:p>
        </p:txBody>
      </p:sp>
      <p:sp>
        <p:nvSpPr>
          <p:cNvPr id="6" name="Titre 5"/>
          <p:cNvSpPr>
            <a:spLocks noGrp="1"/>
          </p:cNvSpPr>
          <p:nvPr>
            <p:ph type="title"/>
          </p:nvPr>
        </p:nvSpPr>
        <p:spPr/>
        <p:txBody>
          <a:bodyPr/>
          <a:lstStyle/>
          <a:p>
            <a:r>
              <a:rPr lang="en-US" dirty="0"/>
              <a:t>Emitter follower - </a:t>
            </a:r>
            <a:r>
              <a:rPr lang="en-US" dirty="0" smtClean="0"/>
              <a:t>EX</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268" y="843558"/>
            <a:ext cx="3096344" cy="3150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4000" cy="51435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Introduction</a:t>
            </a:r>
          </a:p>
          <a:p>
            <a:r>
              <a:rPr lang="en-US" dirty="0" smtClean="0"/>
              <a:t>Emitter Follower</a:t>
            </a:r>
          </a:p>
          <a:p>
            <a:r>
              <a:rPr lang="en-US" b="1" dirty="0" smtClean="0"/>
              <a:t>Classes of operation – efficiency improvement</a:t>
            </a:r>
          </a:p>
          <a:p>
            <a:r>
              <a:rPr lang="en-US" dirty="0" smtClean="0"/>
              <a:t>Thermal considerations</a:t>
            </a:r>
          </a:p>
          <a:p>
            <a:endParaRPr lang="en-US" b="1" dirty="0" smtClean="0"/>
          </a:p>
          <a:p>
            <a:endParaRPr lang="en-US" dirty="0" smtClean="0"/>
          </a:p>
          <a:p>
            <a:endParaRPr lang="en-US" b="1" dirty="0" smtClean="0"/>
          </a:p>
        </p:txBody>
      </p:sp>
      <p:sp>
        <p:nvSpPr>
          <p:cNvPr id="3" name="Espace réservé du texte 2"/>
          <p:cNvSpPr>
            <a:spLocks noGrp="1"/>
          </p:cNvSpPr>
          <p:nvPr>
            <p:ph type="body" idx="13"/>
          </p:nvPr>
        </p:nvSpPr>
        <p:spPr/>
        <p:txBody>
          <a:bodyPr>
            <a:normAutofit fontScale="92500"/>
          </a:bodyPr>
          <a:lstStyle/>
          <a:p>
            <a:r>
              <a:rPr lang="en-US" dirty="0" smtClean="0"/>
              <a:t>Output stages and Power Amplifiers</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11</a:t>
            </a:fld>
            <a:endParaRPr lang="fr-BE" dirty="0"/>
          </a:p>
        </p:txBody>
      </p:sp>
      <p:sp>
        <p:nvSpPr>
          <p:cNvPr id="8" name="Titre 7"/>
          <p:cNvSpPr>
            <a:spLocks noGrp="1"/>
          </p:cNvSpPr>
          <p:nvPr>
            <p:ph type="title"/>
          </p:nvPr>
        </p:nvSpPr>
        <p:spPr/>
        <p:txBody>
          <a:bodyPr/>
          <a:lstStyle/>
          <a:p>
            <a:endParaRPr lang="fr-FR"/>
          </a:p>
        </p:txBody>
      </p:sp>
      <p:sp>
        <p:nvSpPr>
          <p:cNvPr id="7" name="Rectangle 6"/>
          <p:cNvSpPr/>
          <p:nvPr/>
        </p:nvSpPr>
        <p:spPr>
          <a:xfrm>
            <a:off x="0" y="0"/>
            <a:ext cx="9144000" cy="5143500"/>
          </a:xfrm>
          <a:prstGeom prst="rect">
            <a:avLst/>
          </a:prstGeom>
          <a:solidFill>
            <a:srgbClr val="B723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933220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987574"/>
            <a:ext cx="6048673" cy="3607049"/>
          </a:xfrm>
        </p:spPr>
        <p:txBody>
          <a:bodyPr/>
          <a:lstStyle/>
          <a:p>
            <a:r>
              <a:rPr lang="en-US" dirty="0" smtClean="0"/>
              <a:t>How to improve PA efficiency?</a:t>
            </a:r>
          </a:p>
          <a:p>
            <a:pPr lvl="1"/>
            <a:r>
              <a:rPr lang="en-US" dirty="0"/>
              <a:t>P</a:t>
            </a:r>
            <a:r>
              <a:rPr lang="en-US" baseline="-25000" dirty="0"/>
              <a:t>delivered to the </a:t>
            </a:r>
            <a:r>
              <a:rPr lang="en-US" baseline="-25000" dirty="0" smtClean="0"/>
              <a:t>load</a:t>
            </a:r>
            <a:r>
              <a:rPr lang="en-US" dirty="0" smtClean="0"/>
              <a:t> will always be V</a:t>
            </a:r>
            <a:r>
              <a:rPr lang="en-US" baseline="-25000" dirty="0" smtClean="0"/>
              <a:t>0rms</a:t>
            </a:r>
            <a:r>
              <a:rPr lang="en-US" dirty="0" smtClean="0"/>
              <a:t>²/RL</a:t>
            </a:r>
          </a:p>
          <a:p>
            <a:pPr lvl="1"/>
            <a:r>
              <a:rPr lang="en-US" dirty="0"/>
              <a:t>P</a:t>
            </a:r>
            <a:r>
              <a:rPr lang="en-US" baseline="-25000" dirty="0"/>
              <a:t>delivered from the </a:t>
            </a:r>
            <a:r>
              <a:rPr lang="en-US" baseline="-25000" dirty="0" smtClean="0"/>
              <a:t>supplies </a:t>
            </a:r>
            <a:r>
              <a:rPr lang="en-US" dirty="0" smtClean="0"/>
              <a:t>can be lowered if output transistors do not conduct all the time…</a:t>
            </a:r>
          </a:p>
          <a:p>
            <a:r>
              <a:rPr lang="en-US" dirty="0" smtClean="0"/>
              <a:t>We can imagine that Q1 and/or Q2 can conduct for a certain amount of time, reducing power consumption</a:t>
            </a:r>
          </a:p>
          <a:p>
            <a:r>
              <a:rPr lang="en-US" dirty="0" smtClean="0"/>
              <a:t>PAs are classified relatively to their transistor conduction time</a:t>
            </a:r>
          </a:p>
          <a:p>
            <a:r>
              <a:rPr lang="en-US" dirty="0" smtClean="0"/>
              <a:t>This one is a class A PA (Q1 always conducting)</a:t>
            </a:r>
            <a:endParaRPr lang="en-US" dirty="0"/>
          </a:p>
          <a:p>
            <a:pPr marL="457109" lvl="1" indent="0">
              <a:buNone/>
            </a:pP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12</a:t>
            </a:fld>
            <a:endParaRPr lang="fr-BE" dirty="0"/>
          </a:p>
        </p:txBody>
      </p:sp>
      <p:sp>
        <p:nvSpPr>
          <p:cNvPr id="6" name="Titre 5"/>
          <p:cNvSpPr>
            <a:spLocks noGrp="1"/>
          </p:cNvSpPr>
          <p:nvPr>
            <p:ph type="title"/>
          </p:nvPr>
        </p:nvSpPr>
        <p:spPr/>
        <p:txBody>
          <a:bodyPr/>
          <a:lstStyle/>
          <a:p>
            <a:r>
              <a:rPr lang="en-US" dirty="0" smtClean="0"/>
              <a:t>Issue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11510"/>
            <a:ext cx="2954344" cy="3005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163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13</a:t>
            </a:fld>
            <a:endParaRPr lang="fr-BE" dirty="0"/>
          </a:p>
        </p:txBody>
      </p:sp>
      <p:sp>
        <p:nvSpPr>
          <p:cNvPr id="6" name="Titre 5"/>
          <p:cNvSpPr>
            <a:spLocks noGrp="1"/>
          </p:cNvSpPr>
          <p:nvPr>
            <p:ph type="title"/>
          </p:nvPr>
        </p:nvSpPr>
        <p:spPr/>
        <p:txBody>
          <a:bodyPr/>
          <a:lstStyle/>
          <a:p>
            <a:r>
              <a:rPr lang="en-US" dirty="0" smtClean="0"/>
              <a:t>Class of operation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987574"/>
            <a:ext cx="7704856" cy="3576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7371964" y="2571750"/>
            <a:ext cx="1656184" cy="1169551"/>
          </a:xfrm>
          <a:prstGeom prst="rect">
            <a:avLst/>
          </a:prstGeom>
          <a:noFill/>
        </p:spPr>
        <p:txBody>
          <a:bodyPr wrap="square" rtlCol="0">
            <a:spAutoFit/>
          </a:bodyPr>
          <a:lstStyle/>
          <a:p>
            <a:r>
              <a:rPr lang="en-US" sz="1400" dirty="0">
                <a:solidFill>
                  <a:srgbClr val="B72321"/>
                </a:solidFill>
              </a:rPr>
              <a:t>I</a:t>
            </a:r>
            <a:r>
              <a:rPr lang="en-US" sz="1400" baseline="-25000" dirty="0">
                <a:solidFill>
                  <a:srgbClr val="B72321"/>
                </a:solidFill>
              </a:rPr>
              <a:t>Q</a:t>
            </a:r>
            <a:r>
              <a:rPr lang="en-US" sz="1400" dirty="0">
                <a:solidFill>
                  <a:srgbClr val="B72321"/>
                </a:solidFill>
              </a:rPr>
              <a:t> decreases </a:t>
            </a:r>
            <a:r>
              <a:rPr lang="en-US" sz="1400" dirty="0">
                <a:solidFill>
                  <a:srgbClr val="B72321"/>
                </a:solidFill>
                <a:sym typeface="Wingdings" panose="05000000000000000000" pitchFamily="2" charset="2"/>
              </a:rPr>
              <a:t> consumption decreases, efficiency increases !</a:t>
            </a:r>
            <a:endParaRPr lang="en-US" sz="1400" dirty="0">
              <a:solidFill>
                <a:srgbClr val="B72321"/>
              </a:solidFill>
            </a:endParaRPr>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7504" y="987574"/>
            <a:ext cx="5832648" cy="3607049"/>
          </a:xfrm>
        </p:spPr>
        <p:txBody>
          <a:bodyPr>
            <a:normAutofit lnSpcReduction="10000"/>
          </a:bodyPr>
          <a:lstStyle/>
          <a:p>
            <a:r>
              <a:rPr lang="en-US" dirty="0"/>
              <a:t>v</a:t>
            </a:r>
            <a:r>
              <a:rPr lang="en-US" baseline="-25000" dirty="0" smtClean="0"/>
              <a:t>I</a:t>
            </a:r>
            <a:r>
              <a:rPr lang="en-US" dirty="0" smtClean="0"/>
              <a:t> = 0 : both BJTs are off, V</a:t>
            </a:r>
            <a:r>
              <a:rPr lang="en-US" baseline="-25000" dirty="0" smtClean="0"/>
              <a:t>0</a:t>
            </a:r>
            <a:r>
              <a:rPr lang="en-US" dirty="0" smtClean="0"/>
              <a:t>=0</a:t>
            </a:r>
          </a:p>
          <a:p>
            <a:r>
              <a:rPr lang="en-US" dirty="0" smtClean="0"/>
              <a:t>When v</a:t>
            </a:r>
            <a:r>
              <a:rPr lang="en-US" baseline="-25000" dirty="0" smtClean="0"/>
              <a:t>I</a:t>
            </a:r>
            <a:r>
              <a:rPr lang="en-US" dirty="0" smtClean="0"/>
              <a:t> rises and exceeds about 0,5V, Q</a:t>
            </a:r>
            <a:r>
              <a:rPr lang="en-US" baseline="-25000" dirty="0" smtClean="0"/>
              <a:t>N </a:t>
            </a:r>
            <a:r>
              <a:rPr lang="en-US" dirty="0" smtClean="0"/>
              <a:t>starts conducting and acts as a Emitter Follower : V</a:t>
            </a:r>
            <a:r>
              <a:rPr lang="en-US" baseline="-25000" dirty="0" smtClean="0"/>
              <a:t>0</a:t>
            </a:r>
            <a:r>
              <a:rPr lang="en-US" dirty="0" smtClean="0"/>
              <a:t> = V</a:t>
            </a:r>
            <a:r>
              <a:rPr lang="en-US" baseline="-25000" dirty="0" smtClean="0"/>
              <a:t>I</a:t>
            </a:r>
            <a:r>
              <a:rPr lang="en-US" dirty="0" smtClean="0"/>
              <a:t>-V</a:t>
            </a:r>
            <a:r>
              <a:rPr lang="en-US" baseline="-25000" dirty="0" smtClean="0"/>
              <a:t>BEN</a:t>
            </a:r>
            <a:r>
              <a:rPr lang="en-US" dirty="0" smtClean="0"/>
              <a:t>, Q</a:t>
            </a:r>
            <a:r>
              <a:rPr lang="en-US" baseline="-25000" dirty="0" smtClean="0"/>
              <a:t>P</a:t>
            </a:r>
            <a:r>
              <a:rPr lang="en-US" dirty="0" smtClean="0"/>
              <a:t> is off</a:t>
            </a:r>
          </a:p>
          <a:p>
            <a:r>
              <a:rPr lang="en-US" dirty="0" smtClean="0"/>
              <a:t>When v</a:t>
            </a:r>
            <a:r>
              <a:rPr lang="en-US" baseline="-25000" dirty="0" smtClean="0"/>
              <a:t>I</a:t>
            </a:r>
            <a:r>
              <a:rPr lang="en-US" dirty="0" smtClean="0"/>
              <a:t> goes negative, same behavior with Q</a:t>
            </a:r>
            <a:r>
              <a:rPr lang="en-US" baseline="-25000" dirty="0" smtClean="0"/>
              <a:t>P</a:t>
            </a:r>
          </a:p>
          <a:p>
            <a:r>
              <a:rPr lang="en-US" dirty="0" smtClean="0"/>
              <a:t>Class B PA is biased at zero current and conducts only when signal is present</a:t>
            </a:r>
          </a:p>
          <a:p>
            <a:r>
              <a:rPr lang="en-US" dirty="0" smtClean="0"/>
              <a:t>Other name : Push-pull (Q</a:t>
            </a:r>
            <a:r>
              <a:rPr lang="en-US" baseline="-25000" dirty="0" smtClean="0"/>
              <a:t>N</a:t>
            </a:r>
            <a:r>
              <a:rPr lang="en-US" dirty="0" smtClean="0"/>
              <a:t> pushed the current into the load, Q</a:t>
            </a:r>
            <a:r>
              <a:rPr lang="en-US" baseline="-25000" dirty="0" smtClean="0"/>
              <a:t>P</a:t>
            </a:r>
            <a:r>
              <a:rPr lang="en-US" dirty="0" smtClean="0"/>
              <a:t> pulls the current from the load)</a:t>
            </a:r>
          </a:p>
          <a:p>
            <a:r>
              <a:rPr lang="en-US" dirty="0" smtClean="0"/>
              <a:t>(strictly speaking, it is a class C, because of non-zero V</a:t>
            </a:r>
            <a:r>
              <a:rPr lang="en-US" baseline="-25000" dirty="0" smtClean="0"/>
              <a:t>BE</a:t>
            </a:r>
            <a:r>
              <a:rPr lang="en-US" dirty="0" smtClean="0"/>
              <a:t>s)</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14</a:t>
            </a:fld>
            <a:endParaRPr lang="fr-BE" dirty="0"/>
          </a:p>
        </p:txBody>
      </p:sp>
      <p:sp>
        <p:nvSpPr>
          <p:cNvPr id="6" name="Titre 5"/>
          <p:cNvSpPr>
            <a:spLocks noGrp="1"/>
          </p:cNvSpPr>
          <p:nvPr>
            <p:ph type="title"/>
          </p:nvPr>
        </p:nvSpPr>
        <p:spPr/>
        <p:txBody>
          <a:bodyPr/>
          <a:lstStyle/>
          <a:p>
            <a:r>
              <a:rPr lang="en-US" dirty="0" smtClean="0"/>
              <a:t>Class B PA</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771550"/>
            <a:ext cx="3312368" cy="357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16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r>
              <a:rPr lang="en-US" dirty="0" smtClean="0"/>
              <a:t>V</a:t>
            </a:r>
            <a:r>
              <a:rPr lang="en-US" baseline="-25000" dirty="0" smtClean="0"/>
              <a:t>0max</a:t>
            </a:r>
            <a:r>
              <a:rPr lang="en-US" dirty="0" smtClean="0"/>
              <a:t> = V</a:t>
            </a:r>
            <a:r>
              <a:rPr lang="en-US" baseline="-25000" dirty="0" smtClean="0"/>
              <a:t>CC</a:t>
            </a:r>
            <a:r>
              <a:rPr lang="en-US" dirty="0" smtClean="0"/>
              <a:t>-</a:t>
            </a:r>
            <a:r>
              <a:rPr lang="en-US" dirty="0" err="1" smtClean="0"/>
              <a:t>V</a:t>
            </a:r>
            <a:r>
              <a:rPr lang="en-US" baseline="-25000" dirty="0" err="1" smtClean="0"/>
              <a:t>CEsatN</a:t>
            </a:r>
            <a:endParaRPr lang="en-US" baseline="-25000" dirty="0" smtClean="0"/>
          </a:p>
          <a:p>
            <a:pPr lvl="1"/>
            <a:r>
              <a:rPr lang="en-US" dirty="0" smtClean="0"/>
              <a:t>v</a:t>
            </a:r>
            <a:r>
              <a:rPr lang="en-US" baseline="-25000" dirty="0" smtClean="0"/>
              <a:t>I</a:t>
            </a:r>
            <a:r>
              <a:rPr lang="en-US" dirty="0" smtClean="0"/>
              <a:t> </a:t>
            </a:r>
            <a:r>
              <a:rPr lang="en-US" baseline="-25000" dirty="0" smtClean="0"/>
              <a:t>max </a:t>
            </a:r>
            <a:r>
              <a:rPr lang="en-US" dirty="0" smtClean="0"/>
              <a:t>= V</a:t>
            </a:r>
            <a:r>
              <a:rPr lang="en-US" baseline="-25000" dirty="0" smtClean="0"/>
              <a:t>CC</a:t>
            </a:r>
            <a:r>
              <a:rPr lang="en-US" dirty="0" smtClean="0"/>
              <a:t>-</a:t>
            </a:r>
            <a:r>
              <a:rPr lang="en-US" dirty="0" err="1" smtClean="0"/>
              <a:t>V</a:t>
            </a:r>
            <a:r>
              <a:rPr lang="en-US" baseline="-25000" dirty="0" err="1" smtClean="0"/>
              <a:t>CEsatN</a:t>
            </a:r>
            <a:r>
              <a:rPr lang="en-US" dirty="0" smtClean="0"/>
              <a:t> + V</a:t>
            </a:r>
            <a:r>
              <a:rPr lang="en-US" baseline="-25000" dirty="0" smtClean="0"/>
              <a:t>BEN</a:t>
            </a:r>
          </a:p>
          <a:p>
            <a:r>
              <a:rPr lang="en-US" dirty="0" err="1" smtClean="0"/>
              <a:t>V</a:t>
            </a:r>
            <a:r>
              <a:rPr lang="en-US" baseline="-25000" dirty="0" err="1" smtClean="0"/>
              <a:t>omin</a:t>
            </a:r>
            <a:r>
              <a:rPr lang="en-US" dirty="0"/>
              <a:t>= -</a:t>
            </a:r>
            <a:r>
              <a:rPr lang="en-US" dirty="0" smtClean="0"/>
              <a:t>V</a:t>
            </a:r>
            <a:r>
              <a:rPr lang="en-US" baseline="-25000" dirty="0" smtClean="0"/>
              <a:t>CC</a:t>
            </a:r>
            <a:r>
              <a:rPr lang="en-US" dirty="0" smtClean="0"/>
              <a:t>-</a:t>
            </a:r>
            <a:r>
              <a:rPr lang="en-US" dirty="0" err="1" smtClean="0"/>
              <a:t>V</a:t>
            </a:r>
            <a:r>
              <a:rPr lang="en-US" baseline="-25000" dirty="0" err="1" smtClean="0"/>
              <a:t>CEsatP</a:t>
            </a:r>
            <a:endParaRPr lang="en-US" baseline="-25000" dirty="0" smtClean="0"/>
          </a:p>
          <a:p>
            <a:pPr lvl="1"/>
            <a:r>
              <a:rPr lang="en-US" dirty="0"/>
              <a:t>v</a:t>
            </a:r>
            <a:r>
              <a:rPr lang="en-US" baseline="-25000" dirty="0"/>
              <a:t>I </a:t>
            </a:r>
            <a:r>
              <a:rPr lang="en-US" baseline="-25000" dirty="0" smtClean="0"/>
              <a:t>min </a:t>
            </a:r>
            <a:r>
              <a:rPr lang="en-US" dirty="0"/>
              <a:t>= </a:t>
            </a:r>
            <a:r>
              <a:rPr lang="en-US" dirty="0" smtClean="0"/>
              <a:t>-V</a:t>
            </a:r>
            <a:r>
              <a:rPr lang="en-US" baseline="-25000" dirty="0" smtClean="0"/>
              <a:t>CC</a:t>
            </a:r>
            <a:r>
              <a:rPr lang="en-US" dirty="0" smtClean="0"/>
              <a:t>-</a:t>
            </a:r>
            <a:r>
              <a:rPr lang="en-US" dirty="0" err="1" smtClean="0"/>
              <a:t>V</a:t>
            </a:r>
            <a:r>
              <a:rPr lang="en-US" baseline="-25000" dirty="0" err="1" smtClean="0"/>
              <a:t>CEsatP</a:t>
            </a:r>
            <a:r>
              <a:rPr lang="en-US" dirty="0" smtClean="0"/>
              <a:t> </a:t>
            </a:r>
            <a:r>
              <a:rPr lang="en-US" dirty="0"/>
              <a:t>+ </a:t>
            </a:r>
            <a:r>
              <a:rPr lang="en-US" dirty="0" smtClean="0"/>
              <a:t>V</a:t>
            </a:r>
            <a:r>
              <a:rPr lang="en-US" baseline="-25000" dirty="0" smtClean="0"/>
              <a:t>BEP</a:t>
            </a:r>
            <a:endParaRPr lang="en-US" baseline="-25000" dirty="0"/>
          </a:p>
          <a:p>
            <a:pPr lvl="1"/>
            <a:endParaRPr lang="en-US" dirty="0"/>
          </a:p>
          <a:p>
            <a:r>
              <a:rPr lang="en-US" dirty="0" smtClean="0"/>
              <a:t>Cross-over distortion !</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15</a:t>
            </a:fld>
            <a:endParaRPr lang="fr-BE" dirty="0"/>
          </a:p>
        </p:txBody>
      </p:sp>
      <p:sp>
        <p:nvSpPr>
          <p:cNvPr id="6" name="Titre 5"/>
          <p:cNvSpPr>
            <a:spLocks noGrp="1"/>
          </p:cNvSpPr>
          <p:nvPr>
            <p:ph type="title"/>
          </p:nvPr>
        </p:nvSpPr>
        <p:spPr/>
        <p:txBody>
          <a:bodyPr/>
          <a:lstStyle/>
          <a:p>
            <a:r>
              <a:rPr lang="en-US" dirty="0"/>
              <a:t>Class B PA</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388" y="21429"/>
            <a:ext cx="2048794" cy="2211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281099"/>
            <a:ext cx="4274744" cy="2378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003798"/>
            <a:ext cx="181691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163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5881787" cy="3607049"/>
          </a:xfrm>
        </p:spPr>
        <p:txBody>
          <a:bodyPr/>
          <a:lstStyle/>
          <a:p>
            <a:pPr marL="342831" lvl="1" indent="-342831">
              <a:buFont typeface="Arial" pitchFamily="34" charset="0"/>
              <a:buChar char="•"/>
            </a:pPr>
            <a:r>
              <a:rPr lang="el-GR" dirty="0"/>
              <a:t>η</a:t>
            </a:r>
            <a:r>
              <a:rPr lang="en-US" dirty="0"/>
              <a:t> = P</a:t>
            </a:r>
            <a:r>
              <a:rPr lang="en-US" baseline="-25000" dirty="0"/>
              <a:t>delivered to the load </a:t>
            </a:r>
            <a:r>
              <a:rPr lang="en-US" dirty="0"/>
              <a:t>/ P</a:t>
            </a:r>
            <a:r>
              <a:rPr lang="en-US" baseline="-25000" dirty="0"/>
              <a:t>delivered from the supplies </a:t>
            </a:r>
            <a:r>
              <a:rPr lang="en-US" dirty="0"/>
              <a:t>(average values !)</a:t>
            </a:r>
          </a:p>
          <a:p>
            <a:r>
              <a:rPr lang="en-US" dirty="0"/>
              <a:t>P</a:t>
            </a:r>
            <a:r>
              <a:rPr lang="en-US" baseline="-25000" dirty="0"/>
              <a:t>L</a:t>
            </a:r>
            <a:r>
              <a:rPr lang="en-US" dirty="0"/>
              <a:t> = V</a:t>
            </a:r>
            <a:r>
              <a:rPr lang="en-US" baseline="-25000" dirty="0"/>
              <a:t>0rms</a:t>
            </a:r>
            <a:r>
              <a:rPr lang="en-US" dirty="0"/>
              <a:t>²/R</a:t>
            </a:r>
            <a:r>
              <a:rPr lang="en-US" baseline="-25000" dirty="0"/>
              <a:t>L</a:t>
            </a:r>
            <a:r>
              <a:rPr lang="en-US" dirty="0"/>
              <a:t> = 0,5 </a:t>
            </a:r>
            <a:r>
              <a:rPr lang="en-US" dirty="0" smtClean="0"/>
              <a:t>V</a:t>
            </a:r>
            <a:r>
              <a:rPr lang="en-US" baseline="-25000" dirty="0" smtClean="0"/>
              <a:t>0pk</a:t>
            </a:r>
            <a:r>
              <a:rPr lang="en-US" dirty="0" smtClean="0"/>
              <a:t>²/R</a:t>
            </a:r>
            <a:r>
              <a:rPr lang="en-US" baseline="-25000" dirty="0" smtClean="0"/>
              <a:t>L</a:t>
            </a:r>
            <a:r>
              <a:rPr lang="en-US" dirty="0"/>
              <a:t> </a:t>
            </a:r>
            <a:r>
              <a:rPr lang="en-US" dirty="0" smtClean="0"/>
              <a:t>= </a:t>
            </a:r>
            <a:r>
              <a:rPr lang="en-US" dirty="0"/>
              <a:t>0,5 </a:t>
            </a:r>
            <a:r>
              <a:rPr lang="en-US" dirty="0" smtClean="0"/>
              <a:t>V</a:t>
            </a:r>
            <a:r>
              <a:rPr lang="en-US" baseline="-25000" dirty="0" smtClean="0"/>
              <a:t>CC</a:t>
            </a:r>
            <a:r>
              <a:rPr lang="en-US" dirty="0" smtClean="0"/>
              <a:t>²/R</a:t>
            </a:r>
            <a:r>
              <a:rPr lang="en-US" baseline="-25000" dirty="0" smtClean="0"/>
              <a:t>L</a:t>
            </a:r>
            <a:r>
              <a:rPr lang="en-US" dirty="0" smtClean="0"/>
              <a:t> </a:t>
            </a:r>
            <a:endParaRPr lang="en-US" dirty="0"/>
          </a:p>
          <a:p>
            <a:r>
              <a:rPr lang="en-US" dirty="0"/>
              <a:t>P</a:t>
            </a:r>
            <a:r>
              <a:rPr lang="en-US" baseline="-25000" dirty="0"/>
              <a:t>delivered </a:t>
            </a:r>
            <a:r>
              <a:rPr lang="en-US" dirty="0"/>
              <a:t>= </a:t>
            </a:r>
            <a:r>
              <a:rPr lang="en-US" dirty="0" smtClean="0"/>
              <a:t>P</a:t>
            </a:r>
            <a:r>
              <a:rPr lang="en-US" baseline="-25000" dirty="0" smtClean="0"/>
              <a:t>QN</a:t>
            </a:r>
            <a:r>
              <a:rPr lang="en-US" dirty="0" smtClean="0"/>
              <a:t> </a:t>
            </a:r>
            <a:r>
              <a:rPr lang="en-US" dirty="0"/>
              <a:t>+ </a:t>
            </a:r>
            <a:r>
              <a:rPr lang="en-US" dirty="0" smtClean="0"/>
              <a:t>P</a:t>
            </a:r>
            <a:r>
              <a:rPr lang="en-US" baseline="-25000" dirty="0" smtClean="0"/>
              <a:t>QP </a:t>
            </a:r>
            <a:r>
              <a:rPr lang="en-US" dirty="0"/>
              <a:t>= </a:t>
            </a:r>
            <a:r>
              <a:rPr lang="en-US" dirty="0" smtClean="0"/>
              <a:t>V</a:t>
            </a:r>
            <a:r>
              <a:rPr lang="en-US" baseline="-25000" dirty="0" smtClean="0"/>
              <a:t>CC</a:t>
            </a:r>
            <a:r>
              <a:rPr lang="en-US" dirty="0" smtClean="0"/>
              <a:t> I</a:t>
            </a:r>
            <a:r>
              <a:rPr lang="en-US" baseline="-25000" dirty="0" smtClean="0"/>
              <a:t>EQN</a:t>
            </a:r>
            <a:r>
              <a:rPr lang="en-US" dirty="0" smtClean="0"/>
              <a:t> </a:t>
            </a:r>
            <a:r>
              <a:rPr lang="en-US" dirty="0"/>
              <a:t>+ </a:t>
            </a:r>
            <a:r>
              <a:rPr lang="en-US" dirty="0" smtClean="0"/>
              <a:t>(-V</a:t>
            </a:r>
            <a:r>
              <a:rPr lang="en-US" baseline="-25000" dirty="0" smtClean="0"/>
              <a:t>CC</a:t>
            </a:r>
            <a:r>
              <a:rPr lang="en-US" dirty="0" smtClean="0"/>
              <a:t>) (-I</a:t>
            </a:r>
            <a:r>
              <a:rPr lang="en-US" baseline="-25000" dirty="0" smtClean="0"/>
              <a:t>EQP</a:t>
            </a:r>
            <a:r>
              <a:rPr lang="en-US" dirty="0" smtClean="0"/>
              <a:t>)</a:t>
            </a:r>
          </a:p>
          <a:p>
            <a:pPr marL="0" indent="0">
              <a:buNone/>
            </a:pPr>
            <a:r>
              <a:rPr lang="en-US" dirty="0"/>
              <a:t>	</a:t>
            </a:r>
            <a:r>
              <a:rPr lang="en-US" dirty="0" smtClean="0"/>
              <a:t>    = V</a:t>
            </a:r>
            <a:r>
              <a:rPr lang="en-US" baseline="-25000" dirty="0" smtClean="0"/>
              <a:t>CC</a:t>
            </a:r>
            <a:r>
              <a:rPr lang="en-US" dirty="0" smtClean="0"/>
              <a:t> V</a:t>
            </a:r>
            <a:r>
              <a:rPr lang="en-US" baseline="-25000" dirty="0" smtClean="0"/>
              <a:t>0pk</a:t>
            </a:r>
            <a:r>
              <a:rPr lang="en-US" dirty="0" smtClean="0"/>
              <a:t>/(pi R</a:t>
            </a:r>
            <a:r>
              <a:rPr lang="en-US" baseline="-25000" dirty="0" smtClean="0"/>
              <a:t>L</a:t>
            </a:r>
            <a:r>
              <a:rPr lang="en-US" dirty="0" smtClean="0"/>
              <a:t>) - V</a:t>
            </a:r>
            <a:r>
              <a:rPr lang="en-US" baseline="-25000" dirty="0" smtClean="0"/>
              <a:t>CC</a:t>
            </a:r>
            <a:r>
              <a:rPr lang="en-US" dirty="0" smtClean="0"/>
              <a:t> (-V</a:t>
            </a:r>
            <a:r>
              <a:rPr lang="en-US" baseline="-25000" dirty="0" smtClean="0"/>
              <a:t>0pk</a:t>
            </a:r>
            <a:r>
              <a:rPr lang="en-US" dirty="0" smtClean="0"/>
              <a:t>/(pi R</a:t>
            </a:r>
            <a:r>
              <a:rPr lang="en-US" baseline="-25000" dirty="0" smtClean="0"/>
              <a:t>L</a:t>
            </a:r>
            <a:r>
              <a:rPr lang="en-US" dirty="0" smtClean="0"/>
              <a:t>))</a:t>
            </a:r>
            <a:endParaRPr lang="en-US" dirty="0"/>
          </a:p>
          <a:p>
            <a:pPr marL="0" indent="0">
              <a:buNone/>
            </a:pPr>
            <a:r>
              <a:rPr lang="en-US" dirty="0"/>
              <a:t>	    </a:t>
            </a:r>
            <a:r>
              <a:rPr lang="en-US" dirty="0" smtClean="0"/>
              <a:t>= V</a:t>
            </a:r>
            <a:r>
              <a:rPr lang="en-US" baseline="-25000" dirty="0" smtClean="0"/>
              <a:t>CC</a:t>
            </a:r>
            <a:r>
              <a:rPr lang="en-US" dirty="0" smtClean="0"/>
              <a:t>²/(pi R</a:t>
            </a:r>
            <a:r>
              <a:rPr lang="en-US" baseline="-25000" dirty="0" smtClean="0"/>
              <a:t>L</a:t>
            </a:r>
            <a:r>
              <a:rPr lang="en-US" dirty="0" smtClean="0"/>
              <a:t>) + </a:t>
            </a:r>
            <a:r>
              <a:rPr lang="en-US" dirty="0"/>
              <a:t>V</a:t>
            </a:r>
            <a:r>
              <a:rPr lang="en-US" baseline="-25000" dirty="0"/>
              <a:t>CC</a:t>
            </a:r>
            <a:r>
              <a:rPr lang="en-US" dirty="0"/>
              <a:t>²/(pi R</a:t>
            </a:r>
            <a:r>
              <a:rPr lang="en-US" baseline="-25000" dirty="0"/>
              <a:t>L</a:t>
            </a:r>
            <a:r>
              <a:rPr lang="en-US" dirty="0"/>
              <a:t>) </a:t>
            </a:r>
          </a:p>
          <a:p>
            <a:pPr marL="0" indent="0">
              <a:buNone/>
            </a:pPr>
            <a:r>
              <a:rPr lang="en-US" dirty="0"/>
              <a:t>	    = </a:t>
            </a:r>
            <a:r>
              <a:rPr lang="en-US" dirty="0" smtClean="0"/>
              <a:t>2V</a:t>
            </a:r>
            <a:r>
              <a:rPr lang="en-US" baseline="-25000" dirty="0" smtClean="0"/>
              <a:t>CC</a:t>
            </a:r>
            <a:r>
              <a:rPr lang="en-US" dirty="0" smtClean="0"/>
              <a:t>²</a:t>
            </a:r>
            <a:r>
              <a:rPr lang="en-US" dirty="0"/>
              <a:t>/(pi R</a:t>
            </a:r>
            <a:r>
              <a:rPr lang="en-US" baseline="-25000" dirty="0"/>
              <a:t>L</a:t>
            </a:r>
            <a:r>
              <a:rPr lang="en-US" dirty="0"/>
              <a:t>) </a:t>
            </a:r>
            <a:endParaRPr lang="en-US" dirty="0" smtClean="0"/>
          </a:p>
          <a:p>
            <a:r>
              <a:rPr lang="el-GR" dirty="0" smtClean="0"/>
              <a:t>η</a:t>
            </a:r>
            <a:r>
              <a:rPr lang="en-US" dirty="0" smtClean="0"/>
              <a:t> </a:t>
            </a:r>
            <a:r>
              <a:rPr lang="en-US" dirty="0"/>
              <a:t>= </a:t>
            </a:r>
            <a:r>
              <a:rPr lang="en-US" dirty="0" smtClean="0"/>
              <a:t>pi/4 = 78,5% (best case)</a:t>
            </a:r>
            <a:endParaRPr lang="en-US" dirty="0"/>
          </a:p>
          <a:p>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16</a:t>
            </a:fld>
            <a:endParaRPr lang="fr-BE" dirty="0"/>
          </a:p>
        </p:txBody>
      </p:sp>
      <p:sp>
        <p:nvSpPr>
          <p:cNvPr id="6" name="Titre 5"/>
          <p:cNvSpPr>
            <a:spLocks noGrp="1"/>
          </p:cNvSpPr>
          <p:nvPr>
            <p:ph type="title"/>
          </p:nvPr>
        </p:nvSpPr>
        <p:spPr/>
        <p:txBody>
          <a:bodyPr/>
          <a:lstStyle/>
          <a:p>
            <a:r>
              <a:rPr lang="en-US" dirty="0" smtClean="0"/>
              <a:t>Class B efficiency</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388" y="21429"/>
            <a:ext cx="2048794" cy="2211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003798"/>
            <a:ext cx="3832274" cy="1770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163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r>
              <a:rPr lang="en-US" dirty="0" err="1" smtClean="0"/>
              <a:t>P</a:t>
            </a:r>
            <a:r>
              <a:rPr lang="en-US" baseline="-25000" dirty="0" err="1" smtClean="0"/>
              <a:t>diss</a:t>
            </a:r>
            <a:r>
              <a:rPr lang="en-US" dirty="0" smtClean="0"/>
              <a:t> = </a:t>
            </a:r>
            <a:r>
              <a:rPr lang="en-US" dirty="0" err="1" smtClean="0"/>
              <a:t>P</a:t>
            </a:r>
            <a:r>
              <a:rPr lang="en-US" baseline="-25000" dirty="0" err="1" smtClean="0"/>
              <a:t>supplies</a:t>
            </a:r>
            <a:r>
              <a:rPr lang="en-US" dirty="0" smtClean="0"/>
              <a:t> – </a:t>
            </a:r>
            <a:r>
              <a:rPr lang="en-US" dirty="0" err="1" smtClean="0"/>
              <a:t>P</a:t>
            </a:r>
            <a:r>
              <a:rPr lang="en-US" baseline="-25000" dirty="0" err="1" smtClean="0"/>
              <a:t>load</a:t>
            </a:r>
            <a:endParaRPr lang="en-US" baseline="-25000" dirty="0"/>
          </a:p>
          <a:p>
            <a:pPr marL="0" indent="0">
              <a:buNone/>
            </a:pPr>
            <a:r>
              <a:rPr lang="en-US" dirty="0" smtClean="0"/>
              <a:t>	 = 2V</a:t>
            </a:r>
            <a:r>
              <a:rPr lang="en-US" baseline="-25000" dirty="0" smtClean="0"/>
              <a:t>CC</a:t>
            </a:r>
            <a:r>
              <a:rPr lang="en-US" dirty="0" smtClean="0"/>
              <a:t> </a:t>
            </a:r>
            <a:r>
              <a:rPr lang="en-US" dirty="0"/>
              <a:t>V</a:t>
            </a:r>
            <a:r>
              <a:rPr lang="en-US" baseline="-25000" dirty="0"/>
              <a:t>0pk</a:t>
            </a:r>
            <a:r>
              <a:rPr lang="en-US" dirty="0"/>
              <a:t>/(pi R</a:t>
            </a:r>
            <a:r>
              <a:rPr lang="en-US" baseline="-25000" dirty="0"/>
              <a:t>L</a:t>
            </a:r>
            <a:r>
              <a:rPr lang="en-US" dirty="0" smtClean="0"/>
              <a:t>) - </a:t>
            </a:r>
            <a:r>
              <a:rPr lang="en-US" dirty="0"/>
              <a:t>0,5 </a:t>
            </a:r>
            <a:r>
              <a:rPr lang="en-US" dirty="0" smtClean="0"/>
              <a:t>V</a:t>
            </a:r>
            <a:r>
              <a:rPr lang="en-US" baseline="-25000" dirty="0" smtClean="0"/>
              <a:t>0pk</a:t>
            </a:r>
            <a:r>
              <a:rPr lang="en-US" dirty="0" smtClean="0"/>
              <a:t>²/R</a:t>
            </a:r>
            <a:r>
              <a:rPr lang="en-US" baseline="-25000" dirty="0" smtClean="0"/>
              <a:t>L</a:t>
            </a:r>
          </a:p>
          <a:p>
            <a:r>
              <a:rPr lang="en-US" dirty="0" smtClean="0"/>
              <a:t>The worst case is found by differentiating this equation :</a:t>
            </a:r>
          </a:p>
          <a:p>
            <a:pPr lvl="1"/>
            <a:r>
              <a:rPr lang="en-US" dirty="0" smtClean="0"/>
              <a:t>V</a:t>
            </a:r>
            <a:r>
              <a:rPr lang="en-US" baseline="-25000" dirty="0" smtClean="0"/>
              <a:t>0pk</a:t>
            </a:r>
            <a:r>
              <a:rPr lang="en-US" dirty="0" smtClean="0"/>
              <a:t> = 2V</a:t>
            </a:r>
            <a:r>
              <a:rPr lang="en-US" baseline="-25000" dirty="0" smtClean="0"/>
              <a:t>CC</a:t>
            </a:r>
            <a:r>
              <a:rPr lang="en-US" dirty="0" smtClean="0"/>
              <a:t>/pi </a:t>
            </a:r>
          </a:p>
          <a:p>
            <a:r>
              <a:rPr lang="en-US" dirty="0" err="1" smtClean="0"/>
              <a:t>P</a:t>
            </a:r>
            <a:r>
              <a:rPr lang="en-US" baseline="-25000" dirty="0" err="1" smtClean="0"/>
              <a:t>diss</a:t>
            </a:r>
            <a:r>
              <a:rPr lang="en-US" dirty="0" smtClean="0"/>
              <a:t> max = 2V</a:t>
            </a:r>
            <a:r>
              <a:rPr lang="en-US" baseline="-25000" dirty="0" smtClean="0"/>
              <a:t>CC</a:t>
            </a:r>
            <a:r>
              <a:rPr lang="en-US" dirty="0" smtClean="0"/>
              <a:t>²/ (pi²R</a:t>
            </a:r>
            <a:r>
              <a:rPr lang="en-US" baseline="-25000" dirty="0" smtClean="0"/>
              <a:t>L</a:t>
            </a:r>
            <a:r>
              <a:rPr lang="en-US" dirty="0" smtClean="0"/>
              <a:t>)</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17</a:t>
            </a:fld>
            <a:endParaRPr lang="fr-BE" dirty="0"/>
          </a:p>
        </p:txBody>
      </p:sp>
      <p:sp>
        <p:nvSpPr>
          <p:cNvPr id="6" name="Titre 5"/>
          <p:cNvSpPr>
            <a:spLocks noGrp="1"/>
          </p:cNvSpPr>
          <p:nvPr>
            <p:ph type="title"/>
          </p:nvPr>
        </p:nvSpPr>
        <p:spPr/>
        <p:txBody>
          <a:bodyPr/>
          <a:lstStyle/>
          <a:p>
            <a:r>
              <a:rPr lang="en-US" dirty="0" smtClean="0"/>
              <a:t>Class B – Power dissipated by transistors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83718"/>
            <a:ext cx="4392488" cy="2471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50009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5976663" cy="3607049"/>
          </a:xfrm>
        </p:spPr>
        <p:txBody>
          <a:bodyPr/>
          <a:lstStyle/>
          <a:p>
            <a:r>
              <a:rPr lang="en-US" dirty="0" smtClean="0"/>
              <a:t>It is required to design a class B output stage to deliver an average output power of 20W to an 8</a:t>
            </a:r>
            <a:r>
              <a:rPr lang="el-GR" dirty="0" smtClean="0"/>
              <a:t>Ω</a:t>
            </a:r>
            <a:r>
              <a:rPr lang="en-US" dirty="0" smtClean="0"/>
              <a:t> load. The power supply is to be selected such that V</a:t>
            </a:r>
            <a:r>
              <a:rPr lang="en-US" baseline="-25000" dirty="0" smtClean="0"/>
              <a:t>CC</a:t>
            </a:r>
            <a:r>
              <a:rPr lang="en-US" dirty="0" smtClean="0"/>
              <a:t> is about 5V greater than the pk voltage (This avoids transistor saturation and the associated nonlinear distortion). Determine the supply voltage required, the pk current drawn from each supply, the total supply power, and the power-conversion efficiency. Determine the maximum power that each transistor must be able to dissipate safely.</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18</a:t>
            </a:fld>
            <a:endParaRPr lang="fr-BE" dirty="0"/>
          </a:p>
        </p:txBody>
      </p:sp>
      <p:sp>
        <p:nvSpPr>
          <p:cNvPr id="6" name="Titre 5"/>
          <p:cNvSpPr>
            <a:spLocks noGrp="1"/>
          </p:cNvSpPr>
          <p:nvPr>
            <p:ph type="title"/>
          </p:nvPr>
        </p:nvSpPr>
        <p:spPr/>
        <p:txBody>
          <a:bodyPr/>
          <a:lstStyle/>
          <a:p>
            <a:r>
              <a:rPr lang="en-US" dirty="0" smtClean="0"/>
              <a:t>Class B - ex</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196" y="1923678"/>
            <a:ext cx="2048794" cy="2211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4000" cy="51435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51520" y="1131590"/>
            <a:ext cx="6624736" cy="3607049"/>
          </a:xfrm>
        </p:spPr>
        <p:txBody>
          <a:bodyPr/>
          <a:lstStyle/>
          <a:p>
            <a:r>
              <a:rPr lang="en-US" dirty="0" smtClean="0"/>
              <a:t>For this class B PA, let V</a:t>
            </a:r>
            <a:r>
              <a:rPr lang="en-US" baseline="-25000" dirty="0" smtClean="0"/>
              <a:t>CC</a:t>
            </a:r>
            <a:r>
              <a:rPr lang="en-US" dirty="0" smtClean="0"/>
              <a:t>=6V and R</a:t>
            </a:r>
            <a:r>
              <a:rPr lang="en-US" baseline="-25000" dirty="0" smtClean="0"/>
              <a:t>L</a:t>
            </a:r>
            <a:r>
              <a:rPr lang="en-US" dirty="0" smtClean="0"/>
              <a:t> = 4</a:t>
            </a:r>
            <a:r>
              <a:rPr lang="el-GR" dirty="0" smtClean="0"/>
              <a:t>Ω</a:t>
            </a:r>
            <a:r>
              <a:rPr lang="en-US" dirty="0" smtClean="0"/>
              <a:t>. If the output is a sinusoid with 4.5V</a:t>
            </a:r>
            <a:r>
              <a:rPr lang="en-US" baseline="-25000" dirty="0" smtClean="0"/>
              <a:t>pk</a:t>
            </a:r>
            <a:r>
              <a:rPr lang="en-US" dirty="0" smtClean="0"/>
              <a:t> amplitude, find:</a:t>
            </a:r>
          </a:p>
          <a:p>
            <a:pPr lvl="1"/>
            <a:r>
              <a:rPr lang="en-US" dirty="0" smtClean="0"/>
              <a:t>The output power</a:t>
            </a:r>
          </a:p>
          <a:p>
            <a:pPr lvl="1"/>
            <a:r>
              <a:rPr lang="en-US" dirty="0" smtClean="0"/>
              <a:t>The average power drawn from each supply</a:t>
            </a:r>
          </a:p>
          <a:p>
            <a:pPr lvl="1"/>
            <a:r>
              <a:rPr lang="en-US" dirty="0" smtClean="0"/>
              <a:t>The power efficiency obtained at this output voltage</a:t>
            </a:r>
          </a:p>
          <a:p>
            <a:pPr lvl="1"/>
            <a:r>
              <a:rPr lang="en-US" dirty="0" smtClean="0"/>
              <a:t>The peak currents supplied by v</a:t>
            </a:r>
            <a:r>
              <a:rPr lang="en-US" baseline="-25000" dirty="0" smtClean="0"/>
              <a:t>I</a:t>
            </a:r>
            <a:r>
              <a:rPr lang="en-US" dirty="0" smtClean="0"/>
              <a:t>, assuming </a:t>
            </a:r>
            <a:r>
              <a:rPr lang="el-GR" dirty="0" smtClean="0"/>
              <a:t>β</a:t>
            </a:r>
            <a:r>
              <a:rPr lang="fr-FR" baseline="-25000" dirty="0" smtClean="0"/>
              <a:t>N</a:t>
            </a:r>
            <a:r>
              <a:rPr lang="fr-FR" dirty="0" smtClean="0"/>
              <a:t> = </a:t>
            </a:r>
            <a:r>
              <a:rPr lang="el-GR" dirty="0" smtClean="0"/>
              <a:t>β</a:t>
            </a:r>
            <a:r>
              <a:rPr lang="fr-FR" baseline="-25000" dirty="0" smtClean="0"/>
              <a:t>P</a:t>
            </a:r>
            <a:r>
              <a:rPr lang="fr-FR" dirty="0" smtClean="0"/>
              <a:t> </a:t>
            </a:r>
            <a:r>
              <a:rPr lang="en-US" dirty="0" smtClean="0"/>
              <a:t>=50</a:t>
            </a:r>
          </a:p>
          <a:p>
            <a:pPr lvl="1"/>
            <a:r>
              <a:rPr lang="en-US" dirty="0" smtClean="0"/>
              <a:t>The max power that each transistor must be capable of dissipating safely</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19</a:t>
            </a:fld>
            <a:endParaRPr lang="fr-BE" dirty="0"/>
          </a:p>
        </p:txBody>
      </p:sp>
      <p:sp>
        <p:nvSpPr>
          <p:cNvPr id="6" name="Titre 5"/>
          <p:cNvSpPr>
            <a:spLocks noGrp="1"/>
          </p:cNvSpPr>
          <p:nvPr>
            <p:ph type="title"/>
          </p:nvPr>
        </p:nvSpPr>
        <p:spPr/>
        <p:txBody>
          <a:bodyPr/>
          <a:lstStyle/>
          <a:p>
            <a:r>
              <a:rPr lang="en-US" dirty="0"/>
              <a:t>Class B - ex</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23478"/>
            <a:ext cx="2048794" cy="2211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4000" cy="51435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b="1" dirty="0" smtClean="0"/>
              <a:t>Introduction</a:t>
            </a:r>
          </a:p>
          <a:p>
            <a:r>
              <a:rPr lang="en-US" dirty="0" smtClean="0"/>
              <a:t>Emitter Follower</a:t>
            </a:r>
          </a:p>
          <a:p>
            <a:r>
              <a:rPr lang="en-US" dirty="0" smtClean="0"/>
              <a:t>Class of operation</a:t>
            </a:r>
          </a:p>
          <a:p>
            <a:r>
              <a:rPr lang="en-US" dirty="0" smtClean="0"/>
              <a:t>Thermal considerations</a:t>
            </a:r>
          </a:p>
          <a:p>
            <a:endParaRPr lang="en-US" b="1" dirty="0" smtClean="0"/>
          </a:p>
          <a:p>
            <a:endParaRPr lang="en-US" dirty="0" smtClean="0"/>
          </a:p>
          <a:p>
            <a:endParaRPr lang="en-US" b="1" dirty="0" smtClean="0"/>
          </a:p>
        </p:txBody>
      </p:sp>
      <p:sp>
        <p:nvSpPr>
          <p:cNvPr id="3" name="Espace réservé du texte 2"/>
          <p:cNvSpPr>
            <a:spLocks noGrp="1"/>
          </p:cNvSpPr>
          <p:nvPr>
            <p:ph type="body" idx="13"/>
          </p:nvPr>
        </p:nvSpPr>
        <p:spPr/>
        <p:txBody>
          <a:bodyPr>
            <a:normAutofit fontScale="92500"/>
          </a:bodyPr>
          <a:lstStyle/>
          <a:p>
            <a:r>
              <a:rPr lang="en-US" dirty="0" smtClean="0"/>
              <a:t>Output stages and Power Amplifiers</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a:t>
            </a:fld>
            <a:endParaRPr lang="fr-BE" dirty="0"/>
          </a:p>
        </p:txBody>
      </p:sp>
      <p:sp>
        <p:nvSpPr>
          <p:cNvPr id="8" name="Titre 7"/>
          <p:cNvSpPr>
            <a:spLocks noGrp="1"/>
          </p:cNvSpPr>
          <p:nvPr>
            <p:ph type="title"/>
          </p:nvPr>
        </p:nvSpPr>
        <p:spPr/>
        <p:txBody>
          <a:bodyPr/>
          <a:lstStyle/>
          <a:p>
            <a:endParaRPr lang="fr-FR"/>
          </a:p>
        </p:txBody>
      </p:sp>
      <p:sp>
        <p:nvSpPr>
          <p:cNvPr id="6" name="Rectangle 5"/>
          <p:cNvSpPr/>
          <p:nvPr/>
        </p:nvSpPr>
        <p:spPr>
          <a:xfrm>
            <a:off x="0" y="0"/>
            <a:ext cx="9144000" cy="5143500"/>
          </a:xfrm>
          <a:prstGeom prst="rect">
            <a:avLst/>
          </a:prstGeom>
          <a:solidFill>
            <a:srgbClr val="B723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3009966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987574"/>
            <a:ext cx="5688632" cy="3607049"/>
          </a:xfrm>
        </p:spPr>
        <p:txBody>
          <a:bodyPr/>
          <a:lstStyle/>
          <a:p>
            <a:r>
              <a:rPr lang="en-US" dirty="0" smtClean="0"/>
              <a:t>In order to get rid of cross-over distortion, Q</a:t>
            </a:r>
            <a:r>
              <a:rPr lang="en-US" baseline="-25000" dirty="0" smtClean="0"/>
              <a:t>N</a:t>
            </a:r>
            <a:r>
              <a:rPr lang="en-US" dirty="0" smtClean="0"/>
              <a:t> and Q</a:t>
            </a:r>
            <a:r>
              <a:rPr lang="en-US" baseline="-25000" dirty="0" smtClean="0"/>
              <a:t>P</a:t>
            </a:r>
            <a:r>
              <a:rPr lang="en-US" dirty="0" smtClean="0"/>
              <a:t> could be biased at a small non-zero current (class AB)</a:t>
            </a:r>
          </a:p>
          <a:p>
            <a:r>
              <a:rPr lang="en-US" dirty="0"/>
              <a:t>When v</a:t>
            </a:r>
            <a:r>
              <a:rPr lang="en-US" baseline="-25000" dirty="0"/>
              <a:t>I</a:t>
            </a:r>
            <a:r>
              <a:rPr lang="en-US" dirty="0"/>
              <a:t> </a:t>
            </a:r>
            <a:r>
              <a:rPr lang="en-US" dirty="0" smtClean="0"/>
              <a:t>rises, V</a:t>
            </a:r>
            <a:r>
              <a:rPr lang="en-US" baseline="-25000" dirty="0" smtClean="0"/>
              <a:t>BN</a:t>
            </a:r>
            <a:r>
              <a:rPr lang="en-US" dirty="0" smtClean="0"/>
              <a:t> rises by the same amount V</a:t>
            </a:r>
            <a:r>
              <a:rPr lang="en-US" baseline="-25000" dirty="0" smtClean="0"/>
              <a:t>0</a:t>
            </a:r>
            <a:r>
              <a:rPr lang="en-US" dirty="0" smtClean="0"/>
              <a:t>= V</a:t>
            </a:r>
            <a:r>
              <a:rPr lang="en-US" baseline="-25000" dirty="0" smtClean="0"/>
              <a:t>I</a:t>
            </a:r>
            <a:r>
              <a:rPr lang="en-US" dirty="0" smtClean="0"/>
              <a:t>+V</a:t>
            </a:r>
            <a:r>
              <a:rPr lang="en-US" baseline="-25000" dirty="0" smtClean="0"/>
              <a:t>BB</a:t>
            </a:r>
            <a:r>
              <a:rPr lang="en-US" dirty="0" smtClean="0"/>
              <a:t>/2-V</a:t>
            </a:r>
            <a:r>
              <a:rPr lang="en-US" baseline="-25000" dirty="0" smtClean="0"/>
              <a:t>BEN</a:t>
            </a:r>
            <a:r>
              <a:rPr lang="en-US" dirty="0" smtClean="0"/>
              <a:t>, </a:t>
            </a:r>
            <a:r>
              <a:rPr lang="en-US" dirty="0" err="1" smtClean="0"/>
              <a:t>i</a:t>
            </a:r>
            <a:r>
              <a:rPr lang="en-US" baseline="-25000" dirty="0" err="1" smtClean="0"/>
              <a:t>N</a:t>
            </a:r>
            <a:r>
              <a:rPr lang="en-US" dirty="0" smtClean="0"/>
              <a:t> rises, so V</a:t>
            </a:r>
            <a:r>
              <a:rPr lang="en-US" baseline="-25000" dirty="0" smtClean="0"/>
              <a:t>BEN</a:t>
            </a:r>
            <a:r>
              <a:rPr lang="en-US" dirty="0" smtClean="0"/>
              <a:t> rises, so V</a:t>
            </a:r>
            <a:r>
              <a:rPr lang="en-US" baseline="-25000" dirty="0" smtClean="0"/>
              <a:t>BEP</a:t>
            </a:r>
            <a:r>
              <a:rPr lang="en-US" dirty="0" smtClean="0"/>
              <a:t> decreases</a:t>
            </a:r>
          </a:p>
          <a:p>
            <a:r>
              <a:rPr lang="en-US" dirty="0" smtClean="0"/>
              <a:t>For power calculation, it is the same as class B except that each transistor dissipates V</a:t>
            </a:r>
            <a:r>
              <a:rPr lang="en-US" baseline="-25000" dirty="0" smtClean="0"/>
              <a:t>CC</a:t>
            </a:r>
            <a:r>
              <a:rPr lang="en-US" dirty="0" smtClean="0"/>
              <a:t>I</a:t>
            </a:r>
            <a:r>
              <a:rPr lang="en-US" baseline="-25000" dirty="0" smtClean="0"/>
              <a:t>Q </a:t>
            </a:r>
            <a:r>
              <a:rPr lang="en-US" dirty="0" smtClean="0"/>
              <a:t>@ V</a:t>
            </a:r>
            <a:r>
              <a:rPr lang="en-US" baseline="-25000" dirty="0" smtClean="0"/>
              <a:t>I</a:t>
            </a:r>
            <a:r>
              <a:rPr lang="en-US" dirty="0" smtClean="0"/>
              <a:t> = 0</a:t>
            </a:r>
            <a:endParaRPr lang="en-US" dirty="0"/>
          </a:p>
          <a:p>
            <a:endParaRPr lang="en-US" dirty="0" smtClean="0"/>
          </a:p>
          <a:p>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20</a:t>
            </a:fld>
            <a:endParaRPr lang="fr-BE" dirty="0"/>
          </a:p>
        </p:txBody>
      </p:sp>
      <p:sp>
        <p:nvSpPr>
          <p:cNvPr id="6" name="Titre 5"/>
          <p:cNvSpPr>
            <a:spLocks noGrp="1"/>
          </p:cNvSpPr>
          <p:nvPr>
            <p:ph type="title"/>
          </p:nvPr>
        </p:nvSpPr>
        <p:spPr/>
        <p:txBody>
          <a:bodyPr/>
          <a:lstStyle/>
          <a:p>
            <a:r>
              <a:rPr lang="en-US" dirty="0" smtClean="0"/>
              <a:t>Class AB</a:t>
            </a:r>
            <a:endParaRPr 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16499"/>
            <a:ext cx="3007857" cy="167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llipse 2"/>
          <p:cNvSpPr/>
          <p:nvPr/>
        </p:nvSpPr>
        <p:spPr>
          <a:xfrm>
            <a:off x="7092280" y="758603"/>
            <a:ext cx="711840" cy="432048"/>
          </a:xfrm>
          <a:prstGeom prst="ellipse">
            <a:avLst/>
          </a:prstGeom>
          <a:solidFill>
            <a:srgbClr val="FF0000">
              <a:alpha val="1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647023"/>
            <a:ext cx="2432031" cy="2004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317" y="3146398"/>
            <a:ext cx="2420779" cy="1863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163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39552" y="3450786"/>
            <a:ext cx="3600399" cy="1230785"/>
          </a:xfrm>
        </p:spPr>
        <p:txBody>
          <a:bodyPr/>
          <a:lstStyle/>
          <a:p>
            <a:r>
              <a:rPr lang="en-US" dirty="0" smtClean="0"/>
              <a:t>Diodes biasing</a:t>
            </a:r>
          </a:p>
          <a:p>
            <a:r>
              <a:rPr lang="en-US" dirty="0" smtClean="0"/>
              <a:t>Thermal feedback</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21</a:t>
            </a:fld>
            <a:endParaRPr lang="fr-BE" dirty="0"/>
          </a:p>
        </p:txBody>
      </p:sp>
      <p:sp>
        <p:nvSpPr>
          <p:cNvPr id="6" name="Titre 5"/>
          <p:cNvSpPr>
            <a:spLocks noGrp="1"/>
          </p:cNvSpPr>
          <p:nvPr>
            <p:ph type="title"/>
          </p:nvPr>
        </p:nvSpPr>
        <p:spPr/>
        <p:txBody>
          <a:bodyPr/>
          <a:lstStyle/>
          <a:p>
            <a:r>
              <a:rPr lang="en-US" dirty="0" smtClean="0"/>
              <a:t>Generating VBB</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75606"/>
            <a:ext cx="2475160" cy="2180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34871"/>
            <a:ext cx="2835954" cy="286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u contenu 1"/>
          <p:cNvSpPr txBox="1">
            <a:spLocks/>
          </p:cNvSpPr>
          <p:nvPr/>
        </p:nvSpPr>
        <p:spPr>
          <a:xfrm>
            <a:off x="4030291" y="3075806"/>
            <a:ext cx="5148064" cy="1440160"/>
          </a:xfrm>
          <a:prstGeom prst="rect">
            <a:avLst/>
          </a:prstGeom>
        </p:spPr>
        <p:txBody>
          <a:bodyPr vert="horz" lIns="91421" tIns="45711" rIns="91421" bIns="45711" rtlCol="0">
            <a:normAutofit/>
          </a:bodyPr>
          <a:lstStyle>
            <a:lvl1pPr marL="342831" indent="-342831" algn="l" defTabSz="914217" rtl="0" eaLnBrk="1" latinLnBrk="0" hangingPunct="1">
              <a:spcBef>
                <a:spcPct val="20000"/>
              </a:spcBef>
              <a:buFont typeface="Arial" pitchFamily="34" charset="0"/>
              <a:buChar char="•"/>
              <a:defRPr sz="1800" kern="1200">
                <a:solidFill>
                  <a:srgbClr val="B72321"/>
                </a:solidFill>
                <a:latin typeface="+mn-lt"/>
                <a:ea typeface="+mn-ea"/>
                <a:cs typeface="+mn-cs"/>
              </a:defRPr>
            </a:lvl1pPr>
            <a:lvl2pPr marL="742801" indent="-285692" algn="l" defTabSz="914217" rtl="0" eaLnBrk="1" latinLnBrk="0" hangingPunct="1">
              <a:spcBef>
                <a:spcPct val="20000"/>
              </a:spcBef>
              <a:buFont typeface="Arial" pitchFamily="34" charset="0"/>
              <a:buChar char="–"/>
              <a:defRPr sz="1600" kern="1200">
                <a:solidFill>
                  <a:srgbClr val="B72321"/>
                </a:solidFill>
                <a:latin typeface="+mn-lt"/>
                <a:ea typeface="+mn-ea"/>
                <a:cs typeface="+mn-cs"/>
              </a:defRPr>
            </a:lvl2pPr>
            <a:lvl3pPr marL="1142771" indent="-228554" algn="l" defTabSz="914217" rtl="0" eaLnBrk="1" latinLnBrk="0" hangingPunct="1">
              <a:spcBef>
                <a:spcPct val="20000"/>
              </a:spcBef>
              <a:buFont typeface="Arial" pitchFamily="34" charset="0"/>
              <a:buChar char="•"/>
              <a:defRPr sz="1400" kern="1200">
                <a:solidFill>
                  <a:srgbClr val="B72321"/>
                </a:solidFill>
                <a:latin typeface="+mn-lt"/>
                <a:ea typeface="+mn-ea"/>
                <a:cs typeface="+mn-cs"/>
              </a:defRPr>
            </a:lvl3pPr>
            <a:lvl4pPr marL="1599880" indent="-228554" algn="l" defTabSz="914217" rtl="0" eaLnBrk="1" latinLnBrk="0" hangingPunct="1">
              <a:spcBef>
                <a:spcPct val="20000"/>
              </a:spcBef>
              <a:buFont typeface="Arial" pitchFamily="34" charset="0"/>
              <a:buChar char="–"/>
              <a:defRPr sz="1200" kern="1200">
                <a:solidFill>
                  <a:srgbClr val="B72321"/>
                </a:solidFill>
                <a:latin typeface="+mn-lt"/>
                <a:ea typeface="+mn-ea"/>
                <a:cs typeface="+mn-cs"/>
              </a:defRPr>
            </a:lvl4pPr>
            <a:lvl5pPr marL="2056988" indent="-228554" algn="l" defTabSz="914217" rtl="0" eaLnBrk="1" latinLnBrk="0" hangingPunct="1">
              <a:spcBef>
                <a:spcPct val="20000"/>
              </a:spcBef>
              <a:buFont typeface="Arial" pitchFamily="34" charset="0"/>
              <a:buChar char="»"/>
              <a:defRPr sz="1200" kern="1200">
                <a:solidFill>
                  <a:srgbClr val="B72321"/>
                </a:solidFill>
                <a:latin typeface="+mn-lt"/>
                <a:ea typeface="+mn-ea"/>
                <a:cs typeface="+mn-cs"/>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5"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2"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a:t>
            </a:r>
            <a:r>
              <a:rPr lang="en-US" baseline="-25000" dirty="0" smtClean="0"/>
              <a:t>R</a:t>
            </a:r>
            <a:r>
              <a:rPr lang="en-US" dirty="0" smtClean="0"/>
              <a:t> = V</a:t>
            </a:r>
            <a:r>
              <a:rPr lang="en-US" baseline="-25000" dirty="0" smtClean="0"/>
              <a:t>BE1</a:t>
            </a:r>
            <a:r>
              <a:rPr lang="en-US" dirty="0" smtClean="0"/>
              <a:t>/R</a:t>
            </a:r>
            <a:r>
              <a:rPr lang="en-US" baseline="-25000" dirty="0" smtClean="0"/>
              <a:t>1</a:t>
            </a:r>
          </a:p>
          <a:p>
            <a:r>
              <a:rPr lang="en-US" dirty="0" smtClean="0"/>
              <a:t>V</a:t>
            </a:r>
            <a:r>
              <a:rPr lang="en-US" baseline="-25000" dirty="0" smtClean="0"/>
              <a:t>BB</a:t>
            </a:r>
            <a:r>
              <a:rPr lang="en-US" dirty="0" smtClean="0"/>
              <a:t> = (R</a:t>
            </a:r>
            <a:r>
              <a:rPr lang="en-US" baseline="-25000" dirty="0" smtClean="0"/>
              <a:t>1</a:t>
            </a:r>
            <a:r>
              <a:rPr lang="en-US" dirty="0" smtClean="0"/>
              <a:t>+R</a:t>
            </a:r>
            <a:r>
              <a:rPr lang="en-US" baseline="-25000" dirty="0" smtClean="0"/>
              <a:t>2</a:t>
            </a:r>
            <a:r>
              <a:rPr lang="en-US" dirty="0" smtClean="0"/>
              <a:t>)I</a:t>
            </a:r>
            <a:r>
              <a:rPr lang="en-US" baseline="-25000" dirty="0" smtClean="0"/>
              <a:t>R</a:t>
            </a:r>
            <a:r>
              <a:rPr lang="en-US" dirty="0" smtClean="0"/>
              <a:t> = V</a:t>
            </a:r>
            <a:r>
              <a:rPr lang="en-US" baseline="-25000" dirty="0" smtClean="0"/>
              <a:t>BE1</a:t>
            </a:r>
            <a:r>
              <a:rPr lang="en-US" dirty="0" smtClean="0"/>
              <a:t> (1+R</a:t>
            </a:r>
            <a:r>
              <a:rPr lang="en-US" baseline="-25000" dirty="0" smtClean="0"/>
              <a:t>2</a:t>
            </a:r>
            <a:r>
              <a:rPr lang="en-US" dirty="0" smtClean="0"/>
              <a:t>/R</a:t>
            </a:r>
            <a:r>
              <a:rPr lang="en-US" baseline="-25000" dirty="0" smtClean="0"/>
              <a:t>1</a:t>
            </a:r>
            <a:r>
              <a:rPr lang="en-US" dirty="0" smtClean="0"/>
              <a:t>)</a:t>
            </a:r>
          </a:p>
          <a:p>
            <a:r>
              <a:rPr lang="en-US" dirty="0" smtClean="0"/>
              <a:t>V</a:t>
            </a:r>
            <a:r>
              <a:rPr lang="en-US" baseline="-25000" dirty="0" smtClean="0"/>
              <a:t>BE</a:t>
            </a:r>
            <a:r>
              <a:rPr lang="en-US" dirty="0" smtClean="0"/>
              <a:t> multiplier</a:t>
            </a:r>
          </a:p>
          <a:p>
            <a:r>
              <a:rPr lang="en-US" dirty="0"/>
              <a:t>Thermal feedback</a:t>
            </a:r>
          </a:p>
          <a:p>
            <a:endParaRPr lang="en-US" dirty="0"/>
          </a:p>
        </p:txBody>
      </p:sp>
    </p:spTree>
    <p:custDataLst>
      <p:tags r:id="rId1"/>
    </p:custDataLst>
    <p:extLst>
      <p:ext uri="{BB962C8B-B14F-4D97-AF65-F5344CB8AC3E}">
        <p14:creationId xmlns:p14="http://schemas.microsoft.com/office/powerpoint/2010/main" val="79869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51520" y="1059582"/>
            <a:ext cx="5400599" cy="3607049"/>
          </a:xfrm>
        </p:spPr>
        <p:txBody>
          <a:bodyPr/>
          <a:lstStyle/>
          <a:p>
            <a:r>
              <a:rPr lang="en-US" dirty="0" smtClean="0"/>
              <a:t>Consider a V</a:t>
            </a:r>
            <a:r>
              <a:rPr lang="en-US" baseline="-25000" dirty="0" smtClean="0"/>
              <a:t>BE</a:t>
            </a:r>
            <a:r>
              <a:rPr lang="en-US" dirty="0" smtClean="0"/>
              <a:t> multiplier with R1=R2=1.2k</a:t>
            </a:r>
            <a:r>
              <a:rPr lang="el-GR" dirty="0" smtClean="0"/>
              <a:t>Ω</a:t>
            </a:r>
            <a:r>
              <a:rPr lang="en-US" dirty="0" smtClean="0"/>
              <a:t>, utilizing a transistor that has V</a:t>
            </a:r>
            <a:r>
              <a:rPr lang="en-US" baseline="-25000" dirty="0" smtClean="0"/>
              <a:t>BE</a:t>
            </a:r>
            <a:r>
              <a:rPr lang="en-US" dirty="0" smtClean="0"/>
              <a:t>=0,6V @ I</a:t>
            </a:r>
            <a:r>
              <a:rPr lang="en-US" baseline="-25000" dirty="0" smtClean="0"/>
              <a:t>C</a:t>
            </a:r>
            <a:r>
              <a:rPr lang="en-US" dirty="0" smtClean="0"/>
              <a:t>=1mA, and a very high </a:t>
            </a:r>
            <a:r>
              <a:rPr lang="el-GR" dirty="0" smtClean="0"/>
              <a:t>β</a:t>
            </a:r>
            <a:r>
              <a:rPr lang="en-US" dirty="0" smtClean="0"/>
              <a:t>. Find the value of the current </a:t>
            </a:r>
            <a:r>
              <a:rPr lang="en-US" dirty="0" err="1" smtClean="0"/>
              <a:t>I</a:t>
            </a:r>
            <a:r>
              <a:rPr lang="en-US" baseline="-25000" dirty="0" err="1" smtClean="0"/>
              <a:t>bias</a:t>
            </a:r>
            <a:r>
              <a:rPr lang="en-US" dirty="0" smtClean="0"/>
              <a:t> that should be supplied to the multiplier to obtain a terminal voltage of 1,2V. Find the value of </a:t>
            </a:r>
            <a:r>
              <a:rPr lang="en-US" dirty="0" err="1" smtClean="0"/>
              <a:t>I</a:t>
            </a:r>
            <a:r>
              <a:rPr lang="en-US" baseline="-25000" dirty="0" err="1" smtClean="0"/>
              <a:t>bias</a:t>
            </a:r>
            <a:r>
              <a:rPr lang="en-US" dirty="0" smtClean="0"/>
              <a:t> that will result in the terminal voltage changing from the 1,2V value by +50mV, +100mV, +200mV, -50mV, -100mV, -200mV</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22</a:t>
            </a:fld>
            <a:endParaRPr lang="fr-BE" dirty="0"/>
          </a:p>
        </p:txBody>
      </p:sp>
      <p:sp>
        <p:nvSpPr>
          <p:cNvPr id="6" name="Titre 5"/>
          <p:cNvSpPr>
            <a:spLocks noGrp="1"/>
          </p:cNvSpPr>
          <p:nvPr>
            <p:ph type="title"/>
          </p:nvPr>
        </p:nvSpPr>
        <p:spPr/>
        <p:txBody>
          <a:bodyPr/>
          <a:lstStyle/>
          <a:p>
            <a:r>
              <a:rPr lang="en-US" dirty="0" smtClean="0"/>
              <a:t>VBE multiplier - ex</a:t>
            </a:r>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843558"/>
            <a:ext cx="335437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4000" cy="51435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Introduction</a:t>
            </a:r>
          </a:p>
          <a:p>
            <a:r>
              <a:rPr lang="en-US" dirty="0" smtClean="0"/>
              <a:t>Emitter Follower</a:t>
            </a:r>
          </a:p>
          <a:p>
            <a:r>
              <a:rPr lang="en-US" dirty="0" smtClean="0"/>
              <a:t>Class of operation</a:t>
            </a:r>
          </a:p>
          <a:p>
            <a:r>
              <a:rPr lang="en-US" b="1" dirty="0" smtClean="0"/>
              <a:t>Thermal considerations</a:t>
            </a:r>
          </a:p>
          <a:p>
            <a:endParaRPr lang="en-US" b="1" dirty="0" smtClean="0"/>
          </a:p>
          <a:p>
            <a:endParaRPr lang="en-US" dirty="0" smtClean="0"/>
          </a:p>
          <a:p>
            <a:endParaRPr lang="en-US" b="1" dirty="0" smtClean="0"/>
          </a:p>
        </p:txBody>
      </p:sp>
      <p:sp>
        <p:nvSpPr>
          <p:cNvPr id="3" name="Espace réservé du texte 2"/>
          <p:cNvSpPr>
            <a:spLocks noGrp="1"/>
          </p:cNvSpPr>
          <p:nvPr>
            <p:ph type="body" idx="13"/>
          </p:nvPr>
        </p:nvSpPr>
        <p:spPr/>
        <p:txBody>
          <a:bodyPr>
            <a:normAutofit fontScale="92500"/>
          </a:bodyPr>
          <a:lstStyle/>
          <a:p>
            <a:r>
              <a:rPr lang="en-US" dirty="0" smtClean="0"/>
              <a:t>Output stages and Power Amplifiers</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23</a:t>
            </a:fld>
            <a:endParaRPr lang="fr-BE" dirty="0"/>
          </a:p>
        </p:txBody>
      </p:sp>
      <p:sp>
        <p:nvSpPr>
          <p:cNvPr id="8" name="Titre 7"/>
          <p:cNvSpPr>
            <a:spLocks noGrp="1"/>
          </p:cNvSpPr>
          <p:nvPr>
            <p:ph type="title"/>
          </p:nvPr>
        </p:nvSpPr>
        <p:spPr/>
        <p:txBody>
          <a:bodyPr/>
          <a:lstStyle/>
          <a:p>
            <a:endParaRPr lang="fr-FR"/>
          </a:p>
        </p:txBody>
      </p:sp>
      <p:sp>
        <p:nvSpPr>
          <p:cNvPr id="7" name="Rectangle 6"/>
          <p:cNvSpPr/>
          <p:nvPr/>
        </p:nvSpPr>
        <p:spPr>
          <a:xfrm>
            <a:off x="0" y="0"/>
            <a:ext cx="9144000" cy="5143500"/>
          </a:xfrm>
          <a:prstGeom prst="rect">
            <a:avLst/>
          </a:prstGeom>
          <a:solidFill>
            <a:srgbClr val="B723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3952361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744416"/>
          </a:xfrm>
        </p:spPr>
        <p:txBody>
          <a:bodyPr/>
          <a:lstStyle/>
          <a:p>
            <a:r>
              <a:rPr lang="en-US" dirty="0" smtClean="0"/>
              <a:t>Transistors that must conduct currents in the Ampere range and to withstand power in the W – tens of W range differ in their physical structure, packaging, specifications from the small-signal transistors considered before…</a:t>
            </a:r>
          </a:p>
          <a:p>
            <a:r>
              <a:rPr lang="en-US" dirty="0" smtClean="0"/>
              <a:t>The dissipated power is converted into heat, which raises the junction temperature T</a:t>
            </a:r>
            <a:r>
              <a:rPr lang="en-US" baseline="-25000" dirty="0" smtClean="0"/>
              <a:t>J</a:t>
            </a:r>
            <a:r>
              <a:rPr lang="en-US" dirty="0" smtClean="0"/>
              <a:t>. Above </a:t>
            </a:r>
            <a:r>
              <a:rPr lang="en-US" dirty="0" err="1" smtClean="0"/>
              <a:t>T</a:t>
            </a:r>
            <a:r>
              <a:rPr lang="en-US" baseline="-25000" dirty="0" err="1" smtClean="0"/>
              <a:t>Jmax</a:t>
            </a:r>
            <a:r>
              <a:rPr lang="en-US" dirty="0" smtClean="0"/>
              <a:t> (150-200°C) the transistor may be destroyed !</a:t>
            </a:r>
          </a:p>
          <a:p>
            <a:r>
              <a:rPr lang="en-US" dirty="0" smtClean="0"/>
              <a:t>The heat will be conducted from the junction to the case, and from the case to the ambient air : T</a:t>
            </a:r>
            <a:r>
              <a:rPr lang="en-US" baseline="-25000" dirty="0" smtClean="0"/>
              <a:t>J</a:t>
            </a:r>
            <a:r>
              <a:rPr lang="en-US" dirty="0" smtClean="0"/>
              <a:t>-T</a:t>
            </a:r>
            <a:r>
              <a:rPr lang="en-US" baseline="-25000" dirty="0" smtClean="0"/>
              <a:t>A</a:t>
            </a:r>
            <a:r>
              <a:rPr lang="en-US" dirty="0" smtClean="0"/>
              <a:t> = </a:t>
            </a:r>
            <a:r>
              <a:rPr lang="el-GR" dirty="0" smtClean="0"/>
              <a:t>θ</a:t>
            </a:r>
            <a:r>
              <a:rPr lang="fr-FR" baseline="-25000" dirty="0" smtClean="0"/>
              <a:t>J</a:t>
            </a:r>
            <a:r>
              <a:rPr lang="fr-FR" baseline="-25000" dirty="0" smtClean="0">
                <a:sym typeface="Wingdings" panose="05000000000000000000" pitchFamily="2" charset="2"/>
              </a:rPr>
              <a:t></a:t>
            </a:r>
            <a:r>
              <a:rPr lang="fr-FR" baseline="-25000" dirty="0" smtClean="0"/>
              <a:t>A</a:t>
            </a:r>
            <a:r>
              <a:rPr lang="fr-FR" dirty="0" smtClean="0"/>
              <a:t> </a:t>
            </a:r>
            <a:r>
              <a:rPr lang="en-US" dirty="0" err="1" smtClean="0"/>
              <a:t>P</a:t>
            </a:r>
            <a:r>
              <a:rPr lang="en-US" baseline="-25000" dirty="0" err="1" smtClean="0"/>
              <a:t>diss</a:t>
            </a:r>
            <a:r>
              <a:rPr lang="en-US" dirty="0" smtClean="0"/>
              <a:t> where </a:t>
            </a:r>
            <a:r>
              <a:rPr lang="el-GR" dirty="0" smtClean="0"/>
              <a:t>θ</a:t>
            </a:r>
            <a:r>
              <a:rPr lang="fr-FR" baseline="-25000" dirty="0"/>
              <a:t>J</a:t>
            </a:r>
            <a:r>
              <a:rPr lang="fr-FR" baseline="-25000" dirty="0">
                <a:sym typeface="Wingdings" panose="05000000000000000000" pitchFamily="2" charset="2"/>
              </a:rPr>
              <a:t></a:t>
            </a:r>
            <a:r>
              <a:rPr lang="fr-FR" baseline="-25000" dirty="0"/>
              <a:t>A</a:t>
            </a:r>
            <a:r>
              <a:rPr lang="fr-FR" dirty="0"/>
              <a:t> </a:t>
            </a:r>
            <a:r>
              <a:rPr lang="fr-FR" dirty="0" smtClean="0"/>
              <a:t> </a:t>
            </a:r>
            <a:r>
              <a:rPr lang="en-US" dirty="0" smtClean="0"/>
              <a:t>is the thermal resistance between junction and ambient air</a:t>
            </a:r>
            <a:endParaRPr lang="en-US" baseline="-25000" dirty="0"/>
          </a:p>
          <a:p>
            <a:r>
              <a:rPr lang="el-GR" dirty="0"/>
              <a:t>θ</a:t>
            </a:r>
            <a:r>
              <a:rPr lang="fr-FR" baseline="-25000" dirty="0"/>
              <a:t>J</a:t>
            </a:r>
            <a:r>
              <a:rPr lang="fr-FR" baseline="-25000" dirty="0">
                <a:sym typeface="Wingdings" panose="05000000000000000000" pitchFamily="2" charset="2"/>
              </a:rPr>
              <a:t></a:t>
            </a:r>
            <a:r>
              <a:rPr lang="fr-FR" baseline="-25000" dirty="0"/>
              <a:t>A </a:t>
            </a:r>
            <a:r>
              <a:rPr lang="fr-FR" baseline="-25000" dirty="0" smtClean="0"/>
              <a:t> </a:t>
            </a:r>
            <a:r>
              <a:rPr lang="fr-FR" dirty="0" smtClean="0"/>
              <a:t>m</a:t>
            </a:r>
            <a:r>
              <a:rPr lang="en-US" dirty="0" err="1" smtClean="0"/>
              <a:t>ust</a:t>
            </a:r>
            <a:r>
              <a:rPr lang="en-US" dirty="0" smtClean="0"/>
              <a:t> be low (depends mainly on packaging, specified in datasheets)</a:t>
            </a:r>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24</a:t>
            </a:fld>
            <a:endParaRPr lang="fr-BE" dirty="0"/>
          </a:p>
        </p:txBody>
      </p:sp>
      <p:sp>
        <p:nvSpPr>
          <p:cNvPr id="6" name="Titre 5"/>
          <p:cNvSpPr>
            <a:spLocks noGrp="1"/>
          </p:cNvSpPr>
          <p:nvPr>
            <p:ph type="title"/>
          </p:nvPr>
        </p:nvSpPr>
        <p:spPr/>
        <p:txBody>
          <a:bodyPr/>
          <a:lstStyle/>
          <a:p>
            <a:r>
              <a:rPr lang="en-US" dirty="0" smtClean="0"/>
              <a:t>Thermal considerations – power BJT</a:t>
            </a:r>
            <a:endParaRPr lang="en-US" dirty="0"/>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51520" y="987574"/>
            <a:ext cx="4824535" cy="3744416"/>
          </a:xfrm>
        </p:spPr>
        <p:txBody>
          <a:bodyPr/>
          <a:lstStyle/>
          <a:p>
            <a:r>
              <a:rPr lang="en-US" dirty="0" smtClean="0"/>
              <a:t>Power-derating curve</a:t>
            </a:r>
          </a:p>
          <a:p>
            <a:r>
              <a:rPr lang="en-US" dirty="0" smtClean="0"/>
              <a:t>A BJT is specified to have a max </a:t>
            </a:r>
            <a:r>
              <a:rPr lang="en-US" dirty="0" err="1" smtClean="0"/>
              <a:t>P</a:t>
            </a:r>
            <a:r>
              <a:rPr lang="en-US" baseline="-25000" dirty="0" err="1" smtClean="0"/>
              <a:t>diss</a:t>
            </a:r>
            <a:r>
              <a:rPr lang="en-US" dirty="0" smtClean="0"/>
              <a:t> of 2W at an ambient temperature T</a:t>
            </a:r>
            <a:r>
              <a:rPr lang="en-US" baseline="-25000" dirty="0" smtClean="0"/>
              <a:t>A0</a:t>
            </a:r>
            <a:r>
              <a:rPr lang="en-US" dirty="0" smtClean="0"/>
              <a:t> of 25°C and a </a:t>
            </a:r>
            <a:r>
              <a:rPr lang="en-US" dirty="0" err="1" smtClean="0"/>
              <a:t>T</a:t>
            </a:r>
            <a:r>
              <a:rPr lang="en-US" baseline="-25000" dirty="0" err="1" smtClean="0"/>
              <a:t>Jmax</a:t>
            </a:r>
            <a:r>
              <a:rPr lang="en-US" dirty="0" smtClean="0"/>
              <a:t> of 150°C. Find the thermal resistance, the maximum power that can be dissipated @ T</a:t>
            </a:r>
            <a:r>
              <a:rPr lang="en-US" baseline="-25000" dirty="0" smtClean="0"/>
              <a:t>A</a:t>
            </a:r>
            <a:r>
              <a:rPr lang="en-US" dirty="0" smtClean="0"/>
              <a:t> = 50°C, and T</a:t>
            </a:r>
            <a:r>
              <a:rPr lang="en-US" baseline="-25000" dirty="0" smtClean="0"/>
              <a:t>J</a:t>
            </a:r>
            <a:r>
              <a:rPr lang="en-US" dirty="0" smtClean="0"/>
              <a:t> if the device is operating at T</a:t>
            </a:r>
            <a:r>
              <a:rPr lang="en-US" baseline="-25000" dirty="0" smtClean="0"/>
              <a:t>A</a:t>
            </a:r>
            <a:r>
              <a:rPr lang="en-US" dirty="0" smtClean="0"/>
              <a:t> = 25°C and is dissipating 1W.</a:t>
            </a:r>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25</a:t>
            </a:fld>
            <a:endParaRPr lang="fr-BE" dirty="0"/>
          </a:p>
        </p:txBody>
      </p:sp>
      <p:sp>
        <p:nvSpPr>
          <p:cNvPr id="6" name="Titre 5"/>
          <p:cNvSpPr>
            <a:spLocks noGrp="1"/>
          </p:cNvSpPr>
          <p:nvPr>
            <p:ph type="title"/>
          </p:nvPr>
        </p:nvSpPr>
        <p:spPr/>
        <p:txBody>
          <a:bodyPr/>
          <a:lstStyle/>
          <a:p>
            <a:r>
              <a:rPr lang="en-US" dirty="0" smtClean="0"/>
              <a:t>Thermal considerations – Ex</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203598"/>
            <a:ext cx="3928096" cy="2298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0"/>
            <a:ext cx="9144000" cy="51435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849157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1707654"/>
            <a:ext cx="1638101" cy="1248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contenu 1"/>
          <p:cNvSpPr>
            <a:spLocks noGrp="1"/>
          </p:cNvSpPr>
          <p:nvPr>
            <p:ph idx="1"/>
          </p:nvPr>
        </p:nvSpPr>
        <p:spPr>
          <a:xfrm>
            <a:off x="971601" y="987574"/>
            <a:ext cx="7056783" cy="3744416"/>
          </a:xfrm>
        </p:spPr>
        <p:txBody>
          <a:bodyPr/>
          <a:lstStyle/>
          <a:p>
            <a:r>
              <a:rPr lang="el-GR" dirty="0" smtClean="0"/>
              <a:t>θ</a:t>
            </a:r>
            <a:r>
              <a:rPr lang="fr-FR" baseline="-25000" dirty="0" smtClean="0"/>
              <a:t>J</a:t>
            </a:r>
            <a:r>
              <a:rPr lang="fr-FR" baseline="-25000" dirty="0" smtClean="0">
                <a:sym typeface="Wingdings" panose="05000000000000000000" pitchFamily="2" charset="2"/>
              </a:rPr>
              <a:t>A </a:t>
            </a:r>
            <a:r>
              <a:rPr lang="fr-FR" dirty="0" smtClean="0">
                <a:sym typeface="Wingdings" panose="05000000000000000000" pitchFamily="2" charset="2"/>
              </a:rPr>
              <a:t>= </a:t>
            </a:r>
            <a:r>
              <a:rPr lang="el-GR" dirty="0" smtClean="0"/>
              <a:t>θ</a:t>
            </a:r>
            <a:r>
              <a:rPr lang="fr-FR" baseline="-25000" dirty="0" smtClean="0"/>
              <a:t>J</a:t>
            </a:r>
            <a:r>
              <a:rPr lang="fr-FR" baseline="-25000" dirty="0" smtClean="0">
                <a:sym typeface="Wingdings" panose="05000000000000000000" pitchFamily="2" charset="2"/>
              </a:rPr>
              <a:t>C </a:t>
            </a:r>
            <a:r>
              <a:rPr lang="fr-FR" dirty="0" smtClean="0">
                <a:sym typeface="Wingdings" panose="05000000000000000000" pitchFamily="2" charset="2"/>
              </a:rPr>
              <a:t>+ </a:t>
            </a:r>
            <a:r>
              <a:rPr lang="el-GR" dirty="0" smtClean="0"/>
              <a:t>θ</a:t>
            </a:r>
            <a:r>
              <a:rPr lang="fr-FR" baseline="-25000" dirty="0" smtClean="0"/>
              <a:t>C</a:t>
            </a:r>
            <a:r>
              <a:rPr lang="fr-FR" baseline="-25000" dirty="0" smtClean="0">
                <a:sym typeface="Wingdings" panose="05000000000000000000" pitchFamily="2" charset="2"/>
              </a:rPr>
              <a:t>A</a:t>
            </a:r>
          </a:p>
          <a:p>
            <a:r>
              <a:rPr lang="el-GR" dirty="0"/>
              <a:t>θ</a:t>
            </a:r>
            <a:r>
              <a:rPr lang="fr-FR" baseline="-25000" dirty="0"/>
              <a:t>J</a:t>
            </a:r>
            <a:r>
              <a:rPr lang="fr-FR" baseline="-25000" dirty="0">
                <a:sym typeface="Wingdings" panose="05000000000000000000" pitchFamily="2" charset="2"/>
              </a:rPr>
              <a:t></a:t>
            </a:r>
            <a:r>
              <a:rPr lang="fr-FR" baseline="-25000" dirty="0" smtClean="0">
                <a:sym typeface="Wingdings" panose="05000000000000000000" pitchFamily="2" charset="2"/>
              </a:rPr>
              <a:t>C </a:t>
            </a:r>
            <a:r>
              <a:rPr lang="en-US" dirty="0" smtClean="0">
                <a:sym typeface="Wingdings" panose="05000000000000000000" pitchFamily="2" charset="2"/>
              </a:rPr>
              <a:t>is fixed by the device and packaging</a:t>
            </a:r>
          </a:p>
          <a:p>
            <a:r>
              <a:rPr lang="en-US" dirty="0" smtClean="0"/>
              <a:t>Can be reduced when a large metal plate is in contact with the collector (ex: TO3)</a:t>
            </a:r>
          </a:p>
          <a:p>
            <a:r>
              <a:rPr lang="en-US" dirty="0" smtClean="0"/>
              <a:t>The circuit designer can reduce </a:t>
            </a:r>
            <a:r>
              <a:rPr lang="el-GR" dirty="0"/>
              <a:t>θ</a:t>
            </a:r>
            <a:r>
              <a:rPr lang="fr-FR" baseline="-25000" dirty="0"/>
              <a:t>C</a:t>
            </a:r>
            <a:r>
              <a:rPr lang="fr-FR" baseline="-25000" dirty="0">
                <a:sym typeface="Wingdings" panose="05000000000000000000" pitchFamily="2" charset="2"/>
              </a:rPr>
              <a:t></a:t>
            </a:r>
            <a:r>
              <a:rPr lang="fr-FR" baseline="-25000" dirty="0" smtClean="0">
                <a:sym typeface="Wingdings" panose="05000000000000000000" pitchFamily="2" charset="2"/>
              </a:rPr>
              <a:t>A</a:t>
            </a:r>
            <a:r>
              <a:rPr lang="fr-FR" dirty="0" smtClean="0">
                <a:sym typeface="Wingdings" panose="05000000000000000000" pitchFamily="2" charset="2"/>
              </a:rPr>
              <a:t>, by </a:t>
            </a:r>
            <a:r>
              <a:rPr lang="en-US" dirty="0" smtClean="0">
                <a:sym typeface="Wingdings" panose="05000000000000000000" pitchFamily="2" charset="2"/>
              </a:rPr>
              <a:t>means</a:t>
            </a:r>
            <a:r>
              <a:rPr lang="fr-FR" dirty="0" smtClean="0">
                <a:sym typeface="Wingdings" panose="05000000000000000000" pitchFamily="2" charset="2"/>
              </a:rPr>
              <a:t> of </a:t>
            </a:r>
            <a:r>
              <a:rPr lang="en-US" dirty="0" smtClean="0">
                <a:sym typeface="Wingdings" panose="05000000000000000000" pitchFamily="2" charset="2"/>
              </a:rPr>
              <a:t>bolting the transistor into a larger metal surface (heat sink)</a:t>
            </a:r>
          </a:p>
          <a:p>
            <a:r>
              <a:rPr lang="el-GR" dirty="0"/>
              <a:t>θ</a:t>
            </a:r>
            <a:r>
              <a:rPr lang="fr-FR" baseline="-25000" dirty="0"/>
              <a:t>C</a:t>
            </a:r>
            <a:r>
              <a:rPr lang="fr-FR" baseline="-25000" dirty="0">
                <a:sym typeface="Wingdings" panose="05000000000000000000" pitchFamily="2" charset="2"/>
              </a:rPr>
              <a:t></a:t>
            </a:r>
            <a:r>
              <a:rPr lang="fr-FR" baseline="-25000" dirty="0" smtClean="0">
                <a:sym typeface="Wingdings" panose="05000000000000000000" pitchFamily="2" charset="2"/>
              </a:rPr>
              <a:t>A</a:t>
            </a:r>
            <a:r>
              <a:rPr lang="fr-FR" dirty="0" smtClean="0">
                <a:sym typeface="Wingdings" panose="05000000000000000000" pitchFamily="2" charset="2"/>
              </a:rPr>
              <a:t> = </a:t>
            </a:r>
            <a:r>
              <a:rPr lang="el-GR" dirty="0"/>
              <a:t>θ</a:t>
            </a:r>
            <a:r>
              <a:rPr lang="fr-FR" baseline="-25000" dirty="0"/>
              <a:t>C</a:t>
            </a:r>
            <a:r>
              <a:rPr lang="fr-FR" baseline="-25000" dirty="0" smtClean="0">
                <a:sym typeface="Wingdings" panose="05000000000000000000" pitchFamily="2" charset="2"/>
              </a:rPr>
              <a:t>S </a:t>
            </a:r>
            <a:r>
              <a:rPr lang="fr-FR" dirty="0" smtClean="0">
                <a:sym typeface="Wingdings" panose="05000000000000000000" pitchFamily="2" charset="2"/>
              </a:rPr>
              <a:t>+</a:t>
            </a:r>
            <a:r>
              <a:rPr lang="el-GR" dirty="0"/>
              <a:t> </a:t>
            </a:r>
            <a:r>
              <a:rPr lang="el-GR" dirty="0" smtClean="0"/>
              <a:t>θ</a:t>
            </a:r>
            <a:r>
              <a:rPr lang="fr-FR" baseline="-25000" dirty="0" smtClean="0"/>
              <a:t>S</a:t>
            </a:r>
            <a:r>
              <a:rPr lang="fr-FR" baseline="-25000" dirty="0" smtClean="0">
                <a:sym typeface="Wingdings" panose="05000000000000000000" pitchFamily="2" charset="2"/>
              </a:rPr>
              <a:t>A</a:t>
            </a:r>
            <a:r>
              <a:rPr lang="fr-FR" dirty="0" smtClean="0">
                <a:sym typeface="Wingdings" panose="05000000000000000000" pitchFamily="2" charset="2"/>
              </a:rPr>
              <a:t>, </a:t>
            </a:r>
            <a:r>
              <a:rPr lang="en-US" dirty="0" smtClean="0">
                <a:sym typeface="Wingdings" panose="05000000000000000000" pitchFamily="2" charset="2"/>
              </a:rPr>
              <a:t>can be low !</a:t>
            </a:r>
            <a:endParaRPr lang="en-US" dirty="0" smtClean="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26</a:t>
            </a:fld>
            <a:endParaRPr lang="fr-BE" dirty="0"/>
          </a:p>
        </p:txBody>
      </p:sp>
      <p:sp>
        <p:nvSpPr>
          <p:cNvPr id="6" name="Titre 5"/>
          <p:cNvSpPr>
            <a:spLocks noGrp="1"/>
          </p:cNvSpPr>
          <p:nvPr>
            <p:ph type="title"/>
          </p:nvPr>
        </p:nvSpPr>
        <p:spPr/>
        <p:txBody>
          <a:bodyPr/>
          <a:lstStyle/>
          <a:p>
            <a:r>
              <a:rPr lang="en-US" dirty="0" smtClean="0"/>
              <a:t>Thermal resistance</a:t>
            </a:r>
            <a:endParaRPr lang="en-US" dirty="0"/>
          </a:p>
        </p:txBody>
      </p:sp>
    </p:spTree>
    <p:custDataLst>
      <p:tags r:id="rId1"/>
    </p:custDataLst>
    <p:extLst>
      <p:ext uri="{BB962C8B-B14F-4D97-AF65-F5344CB8AC3E}">
        <p14:creationId xmlns:p14="http://schemas.microsoft.com/office/powerpoint/2010/main" val="1849157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744416"/>
          </a:xfrm>
        </p:spPr>
        <p:txBody>
          <a:bodyPr>
            <a:normAutofit lnSpcReduction="10000"/>
          </a:bodyPr>
          <a:lstStyle/>
          <a:p>
            <a:r>
              <a:rPr lang="en-US" dirty="0" smtClean="0"/>
              <a:t>A BJT is specified to have </a:t>
            </a:r>
            <a:r>
              <a:rPr lang="en-US" dirty="0" err="1" smtClean="0"/>
              <a:t>T</a:t>
            </a:r>
            <a:r>
              <a:rPr lang="en-US" baseline="-25000" dirty="0" err="1" smtClean="0"/>
              <a:t>Jmax</a:t>
            </a:r>
            <a:r>
              <a:rPr lang="en-US" dirty="0" smtClean="0"/>
              <a:t> = 150°C and to be capable of dissipating maximum power as follows : </a:t>
            </a:r>
          </a:p>
          <a:p>
            <a:pPr lvl="1"/>
            <a:r>
              <a:rPr lang="en-US" dirty="0" smtClean="0"/>
              <a:t>40W@T</a:t>
            </a:r>
            <a:r>
              <a:rPr lang="en-US" baseline="-25000" dirty="0" smtClean="0"/>
              <a:t>C</a:t>
            </a:r>
            <a:r>
              <a:rPr lang="en-US" dirty="0" smtClean="0"/>
              <a:t>=25°C, </a:t>
            </a:r>
          </a:p>
          <a:p>
            <a:pPr lvl="1"/>
            <a:r>
              <a:rPr lang="en-US" dirty="0" smtClean="0"/>
              <a:t>2W @ T</a:t>
            </a:r>
            <a:r>
              <a:rPr lang="en-US" baseline="-25000" dirty="0" smtClean="0"/>
              <a:t>A</a:t>
            </a:r>
            <a:r>
              <a:rPr lang="en-US" dirty="0" smtClean="0"/>
              <a:t> = 25°C. </a:t>
            </a:r>
          </a:p>
          <a:p>
            <a:r>
              <a:rPr lang="en-US" dirty="0" smtClean="0"/>
              <a:t>Above 25°C, the maximum power dissipation is to be </a:t>
            </a:r>
            <a:r>
              <a:rPr lang="en-US" dirty="0" err="1" smtClean="0"/>
              <a:t>derated</a:t>
            </a:r>
            <a:r>
              <a:rPr lang="en-US" dirty="0" smtClean="0"/>
              <a:t> linearly with </a:t>
            </a:r>
            <a:r>
              <a:rPr lang="el-GR" dirty="0" smtClean="0"/>
              <a:t>θ</a:t>
            </a:r>
            <a:r>
              <a:rPr lang="en-US" baseline="-25000" dirty="0" smtClean="0"/>
              <a:t>J</a:t>
            </a:r>
            <a:r>
              <a:rPr lang="en-US" baseline="-25000" dirty="0" smtClean="0">
                <a:sym typeface="Wingdings" panose="05000000000000000000" pitchFamily="2" charset="2"/>
              </a:rPr>
              <a:t>C</a:t>
            </a:r>
            <a:r>
              <a:rPr lang="en-US" dirty="0" smtClean="0">
                <a:sym typeface="Wingdings" panose="05000000000000000000" pitchFamily="2" charset="2"/>
              </a:rPr>
              <a:t> = 3,12°C/W and </a:t>
            </a:r>
            <a:r>
              <a:rPr lang="el-GR" dirty="0" smtClean="0"/>
              <a:t>θ</a:t>
            </a:r>
            <a:r>
              <a:rPr lang="en-US" baseline="-25000" dirty="0" smtClean="0"/>
              <a:t>J</a:t>
            </a:r>
            <a:r>
              <a:rPr lang="en-US" baseline="-25000" dirty="0" smtClean="0">
                <a:sym typeface="Wingdings" panose="05000000000000000000" pitchFamily="2" charset="2"/>
              </a:rPr>
              <a:t>A</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62,5°C/W</a:t>
            </a:r>
          </a:p>
          <a:p>
            <a:r>
              <a:rPr lang="en-US" dirty="0" smtClean="0">
                <a:sym typeface="Wingdings" panose="05000000000000000000" pitchFamily="2" charset="2"/>
              </a:rPr>
              <a:t>Find the maximum power that can be dissipated safely by this transistor when operated in free air (T</a:t>
            </a:r>
            <a:r>
              <a:rPr lang="en-US" baseline="-25000" dirty="0" smtClean="0">
                <a:sym typeface="Wingdings" panose="05000000000000000000" pitchFamily="2" charset="2"/>
              </a:rPr>
              <a:t>A</a:t>
            </a:r>
            <a:r>
              <a:rPr lang="en-US" dirty="0" smtClean="0">
                <a:sym typeface="Wingdings" panose="05000000000000000000" pitchFamily="2" charset="2"/>
              </a:rPr>
              <a:t>=50°C)</a:t>
            </a:r>
          </a:p>
          <a:p>
            <a:r>
              <a:rPr lang="en-US" dirty="0" smtClean="0">
                <a:sym typeface="Wingdings" panose="05000000000000000000" pitchFamily="2" charset="2"/>
              </a:rPr>
              <a:t>Find the max power that can be dissipated safely when operated at T</a:t>
            </a:r>
            <a:r>
              <a:rPr lang="en-US" baseline="-25000" dirty="0" smtClean="0">
                <a:sym typeface="Wingdings" panose="05000000000000000000" pitchFamily="2" charset="2"/>
              </a:rPr>
              <a:t>A</a:t>
            </a:r>
            <a:r>
              <a:rPr lang="en-US" dirty="0" smtClean="0">
                <a:sym typeface="Wingdings" panose="05000000000000000000" pitchFamily="2" charset="2"/>
              </a:rPr>
              <a:t>=50°C, but with a heat sink for which </a:t>
            </a:r>
            <a:r>
              <a:rPr lang="el-GR" dirty="0" smtClean="0"/>
              <a:t>θ</a:t>
            </a:r>
            <a:r>
              <a:rPr lang="en-US" baseline="-25000" dirty="0" smtClean="0">
                <a:sym typeface="Wingdings" panose="05000000000000000000" pitchFamily="2" charset="2"/>
              </a:rPr>
              <a:t>CS</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0,5°C/W and </a:t>
            </a:r>
            <a:r>
              <a:rPr lang="el-GR" dirty="0" smtClean="0"/>
              <a:t>θ</a:t>
            </a:r>
            <a:r>
              <a:rPr lang="en-US" baseline="-25000" dirty="0" smtClean="0"/>
              <a:t>S</a:t>
            </a:r>
            <a:r>
              <a:rPr lang="en-US" baseline="-25000" dirty="0" smtClean="0">
                <a:sym typeface="Wingdings" panose="05000000000000000000" pitchFamily="2" charset="2"/>
              </a:rPr>
              <a:t>A </a:t>
            </a:r>
            <a:r>
              <a:rPr lang="en-US" dirty="0">
                <a:sym typeface="Wingdings" panose="05000000000000000000" pitchFamily="2" charset="2"/>
              </a:rPr>
              <a:t>= </a:t>
            </a:r>
            <a:r>
              <a:rPr lang="en-US" dirty="0" smtClean="0">
                <a:sym typeface="Wingdings" panose="05000000000000000000" pitchFamily="2" charset="2"/>
              </a:rPr>
              <a:t>4°C/W. Find T</a:t>
            </a:r>
            <a:r>
              <a:rPr lang="en-US" baseline="-25000" dirty="0" smtClean="0">
                <a:sym typeface="Wingdings" panose="05000000000000000000" pitchFamily="2" charset="2"/>
              </a:rPr>
              <a:t>C</a:t>
            </a:r>
            <a:r>
              <a:rPr lang="en-US" dirty="0" smtClean="0">
                <a:sym typeface="Wingdings" panose="05000000000000000000" pitchFamily="2" charset="2"/>
              </a:rPr>
              <a:t> and T</a:t>
            </a:r>
            <a:r>
              <a:rPr lang="en-US" baseline="-25000" dirty="0" smtClean="0">
                <a:sym typeface="Wingdings" panose="05000000000000000000" pitchFamily="2" charset="2"/>
              </a:rPr>
              <a:t>S</a:t>
            </a:r>
          </a:p>
          <a:p>
            <a:r>
              <a:rPr lang="en-US" dirty="0" smtClean="0">
                <a:sym typeface="Wingdings" panose="05000000000000000000" pitchFamily="2" charset="2"/>
              </a:rPr>
              <a:t>Find the max power that can be dissipated safely if an “infinite heat sink” is used at T</a:t>
            </a:r>
            <a:r>
              <a:rPr lang="en-US" baseline="-25000" dirty="0" smtClean="0">
                <a:sym typeface="Wingdings" panose="05000000000000000000" pitchFamily="2" charset="2"/>
              </a:rPr>
              <a:t>A</a:t>
            </a:r>
            <a:r>
              <a:rPr lang="en-US" dirty="0" smtClean="0">
                <a:sym typeface="Wingdings" panose="05000000000000000000" pitchFamily="2" charset="2"/>
              </a:rPr>
              <a:t>=50°C</a:t>
            </a:r>
            <a:endParaRPr lang="en-US" dirty="0" smtClean="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27</a:t>
            </a:fld>
            <a:endParaRPr lang="fr-BE" dirty="0"/>
          </a:p>
        </p:txBody>
      </p:sp>
      <p:sp>
        <p:nvSpPr>
          <p:cNvPr id="6" name="Titre 5"/>
          <p:cNvSpPr>
            <a:spLocks noGrp="1"/>
          </p:cNvSpPr>
          <p:nvPr>
            <p:ph type="title"/>
          </p:nvPr>
        </p:nvSpPr>
        <p:spPr/>
        <p:txBody>
          <a:bodyPr/>
          <a:lstStyle/>
          <a:p>
            <a:r>
              <a:rPr lang="en-US" dirty="0"/>
              <a:t>Thermal </a:t>
            </a:r>
            <a:r>
              <a:rPr lang="en-US" dirty="0" smtClean="0"/>
              <a:t>resistance - EX</a:t>
            </a:r>
            <a:endParaRPr lang="en-US" dirty="0"/>
          </a:p>
        </p:txBody>
      </p:sp>
      <p:sp>
        <p:nvSpPr>
          <p:cNvPr id="7" name="Rectangle 6"/>
          <p:cNvSpPr/>
          <p:nvPr/>
        </p:nvSpPr>
        <p:spPr>
          <a:xfrm>
            <a:off x="0" y="0"/>
            <a:ext cx="9144000" cy="51435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84915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r>
              <a:rPr lang="en-US" dirty="0" smtClean="0"/>
              <a:t>Delivers signal to the load</a:t>
            </a:r>
          </a:p>
          <a:p>
            <a:pPr lvl="1"/>
            <a:r>
              <a:rPr lang="en-US" dirty="0" smtClean="0"/>
              <a:t>Small output impedance</a:t>
            </a:r>
          </a:p>
          <a:p>
            <a:r>
              <a:rPr lang="en-US" dirty="0" smtClean="0"/>
              <a:t>Small-signal approximation must be used with care</a:t>
            </a:r>
          </a:p>
          <a:p>
            <a:r>
              <a:rPr lang="en-US" dirty="0" smtClean="0"/>
              <a:t>Linearity is important</a:t>
            </a:r>
          </a:p>
          <a:p>
            <a:pPr lvl="1"/>
            <a:r>
              <a:rPr lang="en-US" dirty="0" smtClean="0"/>
              <a:t>THD (Total Harmonic Distortion) ~ 0,1% for Hi-Fi audio PA</a:t>
            </a:r>
          </a:p>
          <a:p>
            <a:r>
              <a:rPr lang="en-US" dirty="0" smtClean="0"/>
              <a:t>Efficient</a:t>
            </a:r>
          </a:p>
          <a:p>
            <a:pPr lvl="1"/>
            <a:r>
              <a:rPr lang="en-US" dirty="0" smtClean="0"/>
              <a:t>Dissipated power in the output transistors must be low (junction temperature proportional to </a:t>
            </a:r>
            <a:r>
              <a:rPr lang="en-US" dirty="0" err="1" smtClean="0"/>
              <a:t>P</a:t>
            </a:r>
            <a:r>
              <a:rPr lang="en-US" baseline="-25000" dirty="0" err="1" smtClean="0"/>
              <a:t>diss</a:t>
            </a:r>
            <a:r>
              <a:rPr lang="en-US" dirty="0" smtClean="0"/>
              <a:t>)</a:t>
            </a:r>
          </a:p>
          <a:p>
            <a:pPr lvl="1"/>
            <a:r>
              <a:rPr lang="el-GR" dirty="0" smtClean="0"/>
              <a:t>η</a:t>
            </a:r>
            <a:r>
              <a:rPr lang="en-US" dirty="0" smtClean="0"/>
              <a:t> = P</a:t>
            </a:r>
            <a:r>
              <a:rPr lang="en-US" baseline="-25000" dirty="0" smtClean="0"/>
              <a:t>delivered to the load </a:t>
            </a:r>
            <a:r>
              <a:rPr lang="en-US" dirty="0" smtClean="0"/>
              <a:t>/ P</a:t>
            </a:r>
            <a:r>
              <a:rPr lang="en-US" baseline="-25000" dirty="0" smtClean="0"/>
              <a:t>delivered from the supplies</a:t>
            </a:r>
          </a:p>
          <a:p>
            <a:pPr lvl="1"/>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a:t>
            </a:fld>
            <a:endParaRPr lang="fr-BE" dirty="0"/>
          </a:p>
        </p:txBody>
      </p:sp>
      <p:sp>
        <p:nvSpPr>
          <p:cNvPr id="6" name="Titre 5"/>
          <p:cNvSpPr>
            <a:spLocks noGrp="1"/>
          </p:cNvSpPr>
          <p:nvPr>
            <p:ph type="title"/>
          </p:nvPr>
        </p:nvSpPr>
        <p:spPr/>
        <p:txBody>
          <a:bodyPr/>
          <a:lstStyle/>
          <a:p>
            <a:r>
              <a:rPr lang="en-US" dirty="0" smtClean="0"/>
              <a:t>Output stages and PA - introduction</a:t>
            </a:r>
            <a:endParaRPr lang="en-US" dirty="0"/>
          </a:p>
        </p:txBody>
      </p:sp>
    </p:spTree>
    <p:custDataLst>
      <p:tags r:id="rId1"/>
    </p:custDataLst>
    <p:extLst>
      <p:ext uri="{BB962C8B-B14F-4D97-AF65-F5344CB8AC3E}">
        <p14:creationId xmlns:p14="http://schemas.microsoft.com/office/powerpoint/2010/main" val="297100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Introduction</a:t>
            </a:r>
          </a:p>
          <a:p>
            <a:r>
              <a:rPr lang="en-US" b="1" dirty="0" smtClean="0"/>
              <a:t>Emitter Follower</a:t>
            </a:r>
          </a:p>
          <a:p>
            <a:r>
              <a:rPr lang="en-US" dirty="0" smtClean="0"/>
              <a:t>Class of operation</a:t>
            </a:r>
          </a:p>
          <a:p>
            <a:r>
              <a:rPr lang="en-US" dirty="0" smtClean="0"/>
              <a:t>Thermal considerations</a:t>
            </a:r>
          </a:p>
          <a:p>
            <a:endParaRPr lang="en-US" b="1" dirty="0" smtClean="0"/>
          </a:p>
          <a:p>
            <a:endParaRPr lang="en-US" dirty="0" smtClean="0"/>
          </a:p>
          <a:p>
            <a:endParaRPr lang="en-US" b="1" dirty="0" smtClean="0"/>
          </a:p>
        </p:txBody>
      </p:sp>
      <p:sp>
        <p:nvSpPr>
          <p:cNvPr id="3" name="Espace réservé du texte 2"/>
          <p:cNvSpPr>
            <a:spLocks noGrp="1"/>
          </p:cNvSpPr>
          <p:nvPr>
            <p:ph type="body" idx="13"/>
          </p:nvPr>
        </p:nvSpPr>
        <p:spPr/>
        <p:txBody>
          <a:bodyPr>
            <a:normAutofit fontScale="92500"/>
          </a:bodyPr>
          <a:lstStyle/>
          <a:p>
            <a:r>
              <a:rPr lang="en-US" dirty="0" smtClean="0"/>
              <a:t>Output stages and Power Amplifiers</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a:t>
            </a:fld>
            <a:endParaRPr lang="fr-BE" dirty="0"/>
          </a:p>
        </p:txBody>
      </p:sp>
      <p:sp>
        <p:nvSpPr>
          <p:cNvPr id="8" name="Titre 7"/>
          <p:cNvSpPr>
            <a:spLocks noGrp="1"/>
          </p:cNvSpPr>
          <p:nvPr>
            <p:ph type="title"/>
          </p:nvPr>
        </p:nvSpPr>
        <p:spPr/>
        <p:txBody>
          <a:bodyPr/>
          <a:lstStyle/>
          <a:p>
            <a:endParaRPr lang="fr-FR"/>
          </a:p>
        </p:txBody>
      </p:sp>
      <p:sp>
        <p:nvSpPr>
          <p:cNvPr id="7" name="Rectangle 6"/>
          <p:cNvSpPr/>
          <p:nvPr/>
        </p:nvSpPr>
        <p:spPr>
          <a:xfrm>
            <a:off x="0" y="0"/>
            <a:ext cx="9144000" cy="5143500"/>
          </a:xfrm>
          <a:prstGeom prst="rect">
            <a:avLst/>
          </a:prstGeom>
          <a:solidFill>
            <a:srgbClr val="B7232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4076909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3" y="987574"/>
            <a:ext cx="5688632" cy="3607049"/>
          </a:xfrm>
        </p:spPr>
        <p:txBody>
          <a:bodyPr/>
          <a:lstStyle/>
          <a:p>
            <a:r>
              <a:rPr lang="en-US" dirty="0" err="1" smtClean="0"/>
              <a:t>i</a:t>
            </a:r>
            <a:r>
              <a:rPr lang="en-US" baseline="-25000" dirty="0" err="1" smtClean="0"/>
              <a:t>E</a:t>
            </a:r>
            <a:r>
              <a:rPr lang="en-US" dirty="0" smtClean="0"/>
              <a:t> = I + I</a:t>
            </a:r>
            <a:r>
              <a:rPr lang="en-US" baseline="-25000" dirty="0" smtClean="0"/>
              <a:t>L</a:t>
            </a:r>
          </a:p>
          <a:p>
            <a:r>
              <a:rPr lang="en-US" dirty="0" smtClean="0"/>
              <a:t>I must be greater than the largest negative I</a:t>
            </a:r>
            <a:r>
              <a:rPr lang="en-US" baseline="-25000" dirty="0" smtClean="0"/>
              <a:t>L</a:t>
            </a:r>
            <a:r>
              <a:rPr lang="en-US" dirty="0" smtClean="0"/>
              <a:t> to ensure Q1 always operates in active-mode</a:t>
            </a:r>
          </a:p>
          <a:p>
            <a:r>
              <a:rPr lang="en-US" dirty="0" smtClean="0"/>
              <a:t>Class A</a:t>
            </a:r>
          </a:p>
          <a:p>
            <a:r>
              <a:rPr lang="en-US" dirty="0" smtClean="0"/>
              <a:t>V</a:t>
            </a:r>
            <a:r>
              <a:rPr lang="en-US" baseline="-25000" dirty="0" smtClean="0"/>
              <a:t>O</a:t>
            </a:r>
            <a:r>
              <a:rPr lang="en-US" dirty="0" smtClean="0"/>
              <a:t> = V</a:t>
            </a:r>
            <a:r>
              <a:rPr lang="en-US" baseline="-25000" dirty="0" smtClean="0"/>
              <a:t>I</a:t>
            </a:r>
            <a:r>
              <a:rPr lang="en-US" dirty="0" smtClean="0"/>
              <a:t> – V</a:t>
            </a:r>
            <a:r>
              <a:rPr lang="en-US" baseline="-25000" dirty="0" smtClean="0"/>
              <a:t>BE1</a:t>
            </a:r>
          </a:p>
          <a:p>
            <a:r>
              <a:rPr lang="en-US" dirty="0" smtClean="0"/>
              <a:t>V</a:t>
            </a:r>
            <a:r>
              <a:rPr lang="en-US" baseline="-25000" dirty="0" smtClean="0"/>
              <a:t>0max</a:t>
            </a:r>
            <a:r>
              <a:rPr lang="en-US" dirty="0" smtClean="0"/>
              <a:t> = V</a:t>
            </a:r>
            <a:r>
              <a:rPr lang="en-US" baseline="-25000" dirty="0" smtClean="0"/>
              <a:t>CC</a:t>
            </a:r>
            <a:r>
              <a:rPr lang="en-US" dirty="0" smtClean="0"/>
              <a:t> – V</a:t>
            </a:r>
            <a:r>
              <a:rPr lang="en-US" baseline="-25000" dirty="0" smtClean="0"/>
              <a:t>CEsatQ1</a:t>
            </a:r>
          </a:p>
          <a:p>
            <a:r>
              <a:rPr lang="en-US" dirty="0" smtClean="0"/>
              <a:t>V</a:t>
            </a:r>
            <a:r>
              <a:rPr lang="en-US" baseline="-25000" dirty="0" smtClean="0"/>
              <a:t>0min</a:t>
            </a:r>
            <a:r>
              <a:rPr lang="en-US" dirty="0" smtClean="0"/>
              <a:t> = -IR</a:t>
            </a:r>
            <a:r>
              <a:rPr lang="en-US" baseline="-25000" dirty="0" smtClean="0"/>
              <a:t>L</a:t>
            </a:r>
            <a:r>
              <a:rPr lang="en-US" dirty="0" smtClean="0"/>
              <a:t> (Q</a:t>
            </a:r>
            <a:r>
              <a:rPr lang="en-US" baseline="-25000" dirty="0" smtClean="0"/>
              <a:t>1</a:t>
            </a:r>
            <a:r>
              <a:rPr lang="en-US" dirty="0" smtClean="0"/>
              <a:t> is off)</a:t>
            </a:r>
          </a:p>
          <a:p>
            <a:r>
              <a:rPr lang="en-US" dirty="0" smtClean="0"/>
              <a:t>Or </a:t>
            </a:r>
            <a:r>
              <a:rPr lang="en-US" dirty="0" err="1" smtClean="0"/>
              <a:t>V</a:t>
            </a:r>
            <a:r>
              <a:rPr lang="en-US" baseline="-25000" dirty="0" err="1" smtClean="0"/>
              <a:t>omin</a:t>
            </a:r>
            <a:r>
              <a:rPr lang="en-US" dirty="0" smtClean="0"/>
              <a:t> = –V</a:t>
            </a:r>
            <a:r>
              <a:rPr lang="en-US" baseline="-25000" dirty="0" smtClean="0"/>
              <a:t>CC</a:t>
            </a:r>
            <a:r>
              <a:rPr lang="en-US" dirty="0" smtClean="0"/>
              <a:t> + V</a:t>
            </a:r>
            <a:r>
              <a:rPr lang="en-US" baseline="-25000" dirty="0" smtClean="0"/>
              <a:t>CEsatQ2</a:t>
            </a:r>
            <a:r>
              <a:rPr lang="en-US" dirty="0" smtClean="0"/>
              <a:t> (Q</a:t>
            </a:r>
            <a:r>
              <a:rPr lang="en-US" baseline="-25000" dirty="0" smtClean="0"/>
              <a:t>2</a:t>
            </a:r>
            <a:r>
              <a:rPr lang="en-US" dirty="0" smtClean="0"/>
              <a:t> saturates)</a:t>
            </a:r>
          </a:p>
          <a:p>
            <a:pPr lvl="1"/>
            <a:r>
              <a:rPr lang="en-US" dirty="0" smtClean="0"/>
              <a:t>if I&gt;|-</a:t>
            </a:r>
            <a:r>
              <a:rPr lang="en-US" dirty="0"/>
              <a:t> V</a:t>
            </a:r>
            <a:r>
              <a:rPr lang="en-US" baseline="-25000" dirty="0"/>
              <a:t>CC</a:t>
            </a:r>
            <a:r>
              <a:rPr lang="en-US" dirty="0"/>
              <a:t> + V</a:t>
            </a:r>
            <a:r>
              <a:rPr lang="en-US" baseline="-25000" dirty="0"/>
              <a:t>CEsatQ2</a:t>
            </a:r>
            <a:r>
              <a:rPr lang="en-US" dirty="0"/>
              <a:t> </a:t>
            </a:r>
            <a:r>
              <a:rPr lang="en-US" dirty="0" smtClean="0"/>
              <a:t>| / R</a:t>
            </a:r>
            <a:r>
              <a:rPr lang="en-US" baseline="-25000" dirty="0" smtClean="0"/>
              <a:t>L</a:t>
            </a:r>
            <a:r>
              <a:rPr lang="en-US" dirty="0" smtClean="0"/>
              <a:t>)</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a:t>
            </a:fld>
            <a:endParaRPr lang="fr-BE" dirty="0"/>
          </a:p>
        </p:txBody>
      </p:sp>
      <p:sp>
        <p:nvSpPr>
          <p:cNvPr id="6" name="Titre 5"/>
          <p:cNvSpPr>
            <a:spLocks noGrp="1"/>
          </p:cNvSpPr>
          <p:nvPr>
            <p:ph type="title"/>
          </p:nvPr>
        </p:nvSpPr>
        <p:spPr/>
        <p:txBody>
          <a:bodyPr/>
          <a:lstStyle/>
          <a:p>
            <a:r>
              <a:rPr lang="en-US" dirty="0" smtClean="0"/>
              <a:t>Emitter follower</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5992"/>
            <a:ext cx="2504683" cy="2548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499741"/>
            <a:ext cx="3368896" cy="224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163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3" y="987574"/>
            <a:ext cx="5832647" cy="3607049"/>
          </a:xfrm>
        </p:spPr>
        <p:txBody>
          <a:bodyPr>
            <a:normAutofit lnSpcReduction="10000"/>
          </a:bodyPr>
          <a:lstStyle/>
          <a:p>
            <a:r>
              <a:rPr lang="en-US" dirty="0" smtClean="0"/>
              <a:t>For this amp, V</a:t>
            </a:r>
            <a:r>
              <a:rPr lang="en-US" baseline="-25000" dirty="0" smtClean="0"/>
              <a:t>CC</a:t>
            </a:r>
            <a:r>
              <a:rPr lang="en-US" dirty="0" smtClean="0"/>
              <a:t>=15V, </a:t>
            </a:r>
            <a:r>
              <a:rPr lang="en-US" dirty="0" err="1" smtClean="0"/>
              <a:t>V</a:t>
            </a:r>
            <a:r>
              <a:rPr lang="en-US" baseline="-25000" dirty="0" err="1" smtClean="0"/>
              <a:t>CEsat</a:t>
            </a:r>
            <a:r>
              <a:rPr lang="en-US" dirty="0" smtClean="0"/>
              <a:t> = 0,2V, V</a:t>
            </a:r>
            <a:r>
              <a:rPr lang="en-US" baseline="-25000" dirty="0" smtClean="0"/>
              <a:t>BE</a:t>
            </a:r>
            <a:r>
              <a:rPr lang="en-US" dirty="0" smtClean="0"/>
              <a:t> = 0,7V, </a:t>
            </a:r>
            <a:r>
              <a:rPr lang="el-GR" dirty="0" smtClean="0"/>
              <a:t>β</a:t>
            </a:r>
            <a:r>
              <a:rPr lang="fr-FR" dirty="0" smtClean="0"/>
              <a:t> </a:t>
            </a:r>
            <a:r>
              <a:rPr lang="en-US" dirty="0" smtClean="0"/>
              <a:t>is very high</a:t>
            </a:r>
            <a:r>
              <a:rPr lang="fr-FR" dirty="0" smtClean="0"/>
              <a:t>. </a:t>
            </a:r>
            <a:r>
              <a:rPr lang="en-US" dirty="0" smtClean="0"/>
              <a:t>Find R to establish a bias current sufficiently large to allow the largest possible output swing for R</a:t>
            </a:r>
            <a:r>
              <a:rPr lang="en-US" baseline="-25000" dirty="0" smtClean="0"/>
              <a:t>L</a:t>
            </a:r>
            <a:r>
              <a:rPr lang="en-US" dirty="0" smtClean="0"/>
              <a:t> = 1k</a:t>
            </a:r>
            <a:r>
              <a:rPr lang="el-GR" dirty="0" smtClean="0"/>
              <a:t>Ω</a:t>
            </a:r>
            <a:r>
              <a:rPr lang="fr-FR" dirty="0" smtClean="0"/>
              <a:t> (Q3 </a:t>
            </a:r>
            <a:r>
              <a:rPr lang="fr-FR" dirty="0" err="1" smtClean="0"/>
              <a:t>is</a:t>
            </a:r>
            <a:r>
              <a:rPr lang="fr-FR" dirty="0" smtClean="0"/>
              <a:t> a </a:t>
            </a:r>
            <a:r>
              <a:rPr lang="fr-FR" dirty="0" err="1" smtClean="0"/>
              <a:t>current</a:t>
            </a:r>
            <a:r>
              <a:rPr lang="fr-FR" dirty="0" smtClean="0"/>
              <a:t> </a:t>
            </a:r>
            <a:r>
              <a:rPr lang="fr-FR" dirty="0" err="1" smtClean="0"/>
              <a:t>mirror</a:t>
            </a:r>
            <a:r>
              <a:rPr lang="fr-FR" dirty="0" smtClean="0"/>
              <a:t>). </a:t>
            </a:r>
            <a:r>
              <a:rPr lang="en-US" dirty="0" smtClean="0"/>
              <a:t>Determine the resulting output signal swing and the min and max emitter currents for Q</a:t>
            </a:r>
            <a:r>
              <a:rPr lang="en-US" baseline="-25000" dirty="0" smtClean="0"/>
              <a:t>1</a:t>
            </a:r>
          </a:p>
          <a:p>
            <a:r>
              <a:rPr lang="en-US" dirty="0" smtClean="0"/>
              <a:t>For this amp, I = 14,8mA, consider the case in which V</a:t>
            </a:r>
            <a:r>
              <a:rPr lang="en-US" baseline="-25000" dirty="0" smtClean="0"/>
              <a:t>0</a:t>
            </a:r>
            <a:r>
              <a:rPr lang="en-US" dirty="0" smtClean="0"/>
              <a:t> is limited to the range -10V to +10V (V</a:t>
            </a:r>
            <a:r>
              <a:rPr lang="en-US" baseline="-25000" dirty="0" smtClean="0"/>
              <a:t>BEQ1</a:t>
            </a:r>
            <a:r>
              <a:rPr lang="en-US" dirty="0" smtClean="0"/>
              <a:t>=0,6V @ I</a:t>
            </a:r>
            <a:r>
              <a:rPr lang="en-US" baseline="-25000" dirty="0" smtClean="0"/>
              <a:t>EQ1</a:t>
            </a:r>
            <a:r>
              <a:rPr lang="en-US" dirty="0" smtClean="0"/>
              <a:t> = 1mA, </a:t>
            </a:r>
            <a:r>
              <a:rPr lang="el-GR" dirty="0" smtClean="0"/>
              <a:t>α</a:t>
            </a:r>
            <a:r>
              <a:rPr lang="fr-FR" dirty="0" smtClean="0"/>
              <a:t> = 1</a:t>
            </a:r>
            <a:r>
              <a:rPr lang="en-US" dirty="0" smtClean="0"/>
              <a:t>). Find V</a:t>
            </a:r>
            <a:r>
              <a:rPr lang="en-US" baseline="-25000" dirty="0" smtClean="0"/>
              <a:t>I</a:t>
            </a:r>
            <a:r>
              <a:rPr lang="en-US" dirty="0" smtClean="0"/>
              <a:t> corresponding to V</a:t>
            </a:r>
            <a:r>
              <a:rPr lang="en-US" baseline="-25000" dirty="0" smtClean="0"/>
              <a:t>0</a:t>
            </a:r>
            <a:r>
              <a:rPr lang="en-US" dirty="0" smtClean="0"/>
              <a:t> = -10, 0 and +10V. At each of these points, use small-signal analysis to determine the gain V</a:t>
            </a:r>
            <a:r>
              <a:rPr lang="en-US" baseline="-25000" dirty="0" smtClean="0"/>
              <a:t>O</a:t>
            </a:r>
            <a:r>
              <a:rPr lang="en-US" dirty="0" smtClean="0"/>
              <a:t>/V</a:t>
            </a:r>
            <a:r>
              <a:rPr lang="en-US" baseline="-25000" dirty="0" smtClean="0"/>
              <a:t>I</a:t>
            </a:r>
            <a:r>
              <a:rPr lang="en-US" dirty="0" smtClean="0"/>
              <a:t>. </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6</a:t>
            </a:fld>
            <a:endParaRPr lang="fr-BE" dirty="0"/>
          </a:p>
        </p:txBody>
      </p:sp>
      <p:sp>
        <p:nvSpPr>
          <p:cNvPr id="6" name="Titre 5"/>
          <p:cNvSpPr>
            <a:spLocks noGrp="1"/>
          </p:cNvSpPr>
          <p:nvPr>
            <p:ph type="title"/>
          </p:nvPr>
        </p:nvSpPr>
        <p:spPr/>
        <p:txBody>
          <a:bodyPr/>
          <a:lstStyle/>
          <a:p>
            <a:r>
              <a:rPr lang="en-US" dirty="0" smtClean="0"/>
              <a:t>Emitter follower - ex</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904" y="987574"/>
            <a:ext cx="3078632" cy="313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4000" cy="51435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7</a:t>
            </a:fld>
            <a:endParaRPr lang="fr-BE" dirty="0"/>
          </a:p>
        </p:txBody>
      </p:sp>
      <p:sp>
        <p:nvSpPr>
          <p:cNvPr id="6" name="Titre 5"/>
          <p:cNvSpPr>
            <a:spLocks noGrp="1"/>
          </p:cNvSpPr>
          <p:nvPr>
            <p:ph type="title"/>
          </p:nvPr>
        </p:nvSpPr>
        <p:spPr/>
        <p:txBody>
          <a:bodyPr/>
          <a:lstStyle/>
          <a:p>
            <a:r>
              <a:rPr lang="en-US" dirty="0"/>
              <a:t>Emitter </a:t>
            </a:r>
            <a:r>
              <a:rPr lang="en-US" dirty="0" smtClean="0"/>
              <a:t>follower - Waveforms</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511" y="1203598"/>
            <a:ext cx="3078632" cy="313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8122" y="1275018"/>
            <a:ext cx="2258758" cy="1503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203598"/>
            <a:ext cx="1944216" cy="1646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075806"/>
            <a:ext cx="2164634"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3026167"/>
            <a:ext cx="2217114" cy="149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6393727" y="913965"/>
            <a:ext cx="1800200" cy="369332"/>
          </a:xfrm>
          <a:prstGeom prst="rect">
            <a:avLst/>
          </a:prstGeom>
          <a:noFill/>
        </p:spPr>
        <p:txBody>
          <a:bodyPr wrap="square" rtlCol="0">
            <a:spAutoFit/>
          </a:bodyPr>
          <a:lstStyle/>
          <a:p>
            <a:r>
              <a:rPr lang="en-US" dirty="0">
                <a:solidFill>
                  <a:srgbClr val="B72321"/>
                </a:solidFill>
              </a:rPr>
              <a:t>R</a:t>
            </a:r>
            <a:r>
              <a:rPr lang="en-US" baseline="-25000" dirty="0">
                <a:solidFill>
                  <a:srgbClr val="B72321"/>
                </a:solidFill>
              </a:rPr>
              <a:t>L</a:t>
            </a:r>
            <a:r>
              <a:rPr lang="en-US" dirty="0">
                <a:solidFill>
                  <a:srgbClr val="B72321"/>
                </a:solidFill>
              </a:rPr>
              <a:t> = V</a:t>
            </a:r>
            <a:r>
              <a:rPr lang="en-US" baseline="-25000" dirty="0">
                <a:solidFill>
                  <a:srgbClr val="B72321"/>
                </a:solidFill>
              </a:rPr>
              <a:t>CC</a:t>
            </a:r>
            <a:r>
              <a:rPr lang="en-US" dirty="0">
                <a:solidFill>
                  <a:srgbClr val="B72321"/>
                </a:solidFill>
              </a:rPr>
              <a:t>/I</a:t>
            </a:r>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059582"/>
            <a:ext cx="5400599" cy="3607049"/>
          </a:xfrm>
        </p:spPr>
        <p:txBody>
          <a:bodyPr/>
          <a:lstStyle/>
          <a:p>
            <a:r>
              <a:rPr lang="en-US" dirty="0" smtClean="0"/>
              <a:t>For this amp, V</a:t>
            </a:r>
            <a:r>
              <a:rPr lang="en-US" baseline="-25000" dirty="0" smtClean="0"/>
              <a:t>CC</a:t>
            </a:r>
            <a:r>
              <a:rPr lang="en-US" dirty="0" smtClean="0"/>
              <a:t>=10V, I=100mA, and R</a:t>
            </a:r>
            <a:r>
              <a:rPr lang="en-US" baseline="-25000" dirty="0" smtClean="0"/>
              <a:t>L</a:t>
            </a:r>
            <a:r>
              <a:rPr lang="en-US" dirty="0" smtClean="0"/>
              <a:t>=100</a:t>
            </a:r>
            <a:r>
              <a:rPr lang="el-GR" dirty="0" smtClean="0"/>
              <a:t>Ω</a:t>
            </a:r>
            <a:r>
              <a:rPr lang="fr-FR" dirty="0" smtClean="0"/>
              <a:t>.</a:t>
            </a:r>
          </a:p>
          <a:p>
            <a:r>
              <a:rPr lang="en-US" dirty="0" smtClean="0"/>
              <a:t>Find the power dissipated in Q1 and Q2 under quiescent conditions (V</a:t>
            </a:r>
            <a:r>
              <a:rPr lang="en-US" baseline="-25000" dirty="0" smtClean="0"/>
              <a:t>0</a:t>
            </a:r>
            <a:r>
              <a:rPr lang="en-US" dirty="0" smtClean="0"/>
              <a:t>=0V)</a:t>
            </a:r>
          </a:p>
          <a:p>
            <a:r>
              <a:rPr lang="en-US" dirty="0" smtClean="0"/>
              <a:t>For a sinusoidal output voltage of maximum possible amplitude (neglecting </a:t>
            </a:r>
            <a:r>
              <a:rPr lang="en-US" dirty="0" err="1" smtClean="0"/>
              <a:t>V</a:t>
            </a:r>
            <a:r>
              <a:rPr lang="en-US" baseline="-25000" dirty="0" err="1" smtClean="0"/>
              <a:t>CEsat</a:t>
            </a:r>
            <a:r>
              <a:rPr lang="en-US" dirty="0" smtClean="0"/>
              <a:t>), find the average power dissipation in Q1 and Q2. Find the load power. (Hint : sketch the waveforms)</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8</a:t>
            </a:fld>
            <a:endParaRPr lang="fr-BE" dirty="0"/>
          </a:p>
        </p:txBody>
      </p:sp>
      <p:sp>
        <p:nvSpPr>
          <p:cNvPr id="6" name="Titre 5"/>
          <p:cNvSpPr>
            <a:spLocks noGrp="1"/>
          </p:cNvSpPr>
          <p:nvPr>
            <p:ph type="title"/>
          </p:nvPr>
        </p:nvSpPr>
        <p:spPr/>
        <p:txBody>
          <a:bodyPr/>
          <a:lstStyle/>
          <a:p>
            <a:r>
              <a:rPr lang="en-US" dirty="0" smtClean="0"/>
              <a:t>Emitter Follower - Ex</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699541"/>
            <a:ext cx="3183862" cy="323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4000" cy="51435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70163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987574"/>
            <a:ext cx="6768751" cy="3607049"/>
          </a:xfrm>
        </p:spPr>
        <p:txBody>
          <a:bodyPr/>
          <a:lstStyle/>
          <a:p>
            <a:pPr marL="342831" lvl="1" indent="-342831">
              <a:buFont typeface="Arial" pitchFamily="34" charset="0"/>
              <a:buChar char="•"/>
            </a:pPr>
            <a:r>
              <a:rPr lang="el-GR" dirty="0"/>
              <a:t>η</a:t>
            </a:r>
            <a:r>
              <a:rPr lang="en-US" dirty="0"/>
              <a:t> = P</a:t>
            </a:r>
            <a:r>
              <a:rPr lang="en-US" baseline="-25000" dirty="0"/>
              <a:t>delivered to the load </a:t>
            </a:r>
            <a:r>
              <a:rPr lang="en-US" dirty="0"/>
              <a:t>/ P</a:t>
            </a:r>
            <a:r>
              <a:rPr lang="en-US" baseline="-25000" dirty="0"/>
              <a:t>delivered from the </a:t>
            </a:r>
            <a:r>
              <a:rPr lang="en-US" baseline="-25000" dirty="0" smtClean="0"/>
              <a:t>supplies </a:t>
            </a:r>
            <a:r>
              <a:rPr lang="en-US" dirty="0" smtClean="0"/>
              <a:t>(average values !)</a:t>
            </a:r>
            <a:endParaRPr lang="en-US" dirty="0"/>
          </a:p>
          <a:p>
            <a:r>
              <a:rPr lang="en-US" dirty="0" smtClean="0"/>
              <a:t>P</a:t>
            </a:r>
            <a:r>
              <a:rPr lang="en-US" baseline="-25000" dirty="0" smtClean="0"/>
              <a:t>L</a:t>
            </a:r>
            <a:r>
              <a:rPr lang="en-US" dirty="0" smtClean="0"/>
              <a:t> = V</a:t>
            </a:r>
            <a:r>
              <a:rPr lang="en-US" baseline="-25000" dirty="0" smtClean="0"/>
              <a:t>0rms</a:t>
            </a:r>
            <a:r>
              <a:rPr lang="en-US" dirty="0" smtClean="0"/>
              <a:t>²/R</a:t>
            </a:r>
            <a:r>
              <a:rPr lang="en-US" baseline="-25000" dirty="0" smtClean="0"/>
              <a:t>L</a:t>
            </a:r>
            <a:r>
              <a:rPr lang="en-US" dirty="0" smtClean="0"/>
              <a:t> = 0,5 V</a:t>
            </a:r>
            <a:r>
              <a:rPr lang="en-US" baseline="-25000" dirty="0" smtClean="0"/>
              <a:t>0pk</a:t>
            </a:r>
            <a:r>
              <a:rPr lang="en-US" dirty="0" smtClean="0"/>
              <a:t>²/R</a:t>
            </a:r>
            <a:r>
              <a:rPr lang="en-US" baseline="-25000" dirty="0" smtClean="0"/>
              <a:t>L </a:t>
            </a:r>
            <a:r>
              <a:rPr lang="en-US" dirty="0" smtClean="0"/>
              <a:t>= 0,5</a:t>
            </a:r>
            <a:r>
              <a:rPr lang="en-US" baseline="-25000" dirty="0" smtClean="0"/>
              <a:t> </a:t>
            </a:r>
            <a:r>
              <a:rPr lang="en-US" dirty="0" smtClean="0"/>
              <a:t>V</a:t>
            </a:r>
            <a:r>
              <a:rPr lang="en-US" baseline="-25000" dirty="0" smtClean="0"/>
              <a:t>CC</a:t>
            </a:r>
            <a:r>
              <a:rPr lang="en-US" dirty="0" smtClean="0"/>
              <a:t>²/R</a:t>
            </a:r>
            <a:r>
              <a:rPr lang="en-US" baseline="-25000" dirty="0" smtClean="0"/>
              <a:t>L </a:t>
            </a:r>
            <a:r>
              <a:rPr lang="en-US" dirty="0" smtClean="0"/>
              <a:t>= 0,5 V</a:t>
            </a:r>
            <a:r>
              <a:rPr lang="en-US" baseline="-25000" dirty="0" smtClean="0"/>
              <a:t>CC </a:t>
            </a:r>
            <a:r>
              <a:rPr lang="en-US" dirty="0" smtClean="0"/>
              <a:t>I</a:t>
            </a:r>
          </a:p>
          <a:p>
            <a:r>
              <a:rPr lang="en-US" dirty="0" smtClean="0"/>
              <a:t>P</a:t>
            </a:r>
            <a:r>
              <a:rPr lang="en-US" baseline="-25000" dirty="0" smtClean="0"/>
              <a:t>delivered </a:t>
            </a:r>
            <a:r>
              <a:rPr lang="en-US" dirty="0" smtClean="0"/>
              <a:t>= P</a:t>
            </a:r>
            <a:r>
              <a:rPr lang="en-US" baseline="-25000" dirty="0" smtClean="0"/>
              <a:t>VCC</a:t>
            </a:r>
            <a:r>
              <a:rPr lang="en-US" dirty="0" smtClean="0"/>
              <a:t> + P</a:t>
            </a:r>
            <a:r>
              <a:rPr lang="en-US" baseline="-25000" dirty="0" smtClean="0"/>
              <a:t>-VCC </a:t>
            </a:r>
            <a:r>
              <a:rPr lang="en-US" dirty="0" smtClean="0"/>
              <a:t>= V</a:t>
            </a:r>
            <a:r>
              <a:rPr lang="en-US" baseline="-25000" dirty="0" smtClean="0"/>
              <a:t>CC</a:t>
            </a:r>
            <a:r>
              <a:rPr lang="en-US" dirty="0" smtClean="0"/>
              <a:t> I</a:t>
            </a:r>
            <a:r>
              <a:rPr lang="en-US" baseline="-25000" dirty="0" smtClean="0"/>
              <a:t>EQ1</a:t>
            </a:r>
            <a:r>
              <a:rPr lang="en-US" dirty="0" smtClean="0"/>
              <a:t> + (-V</a:t>
            </a:r>
            <a:r>
              <a:rPr lang="en-US" baseline="-25000" dirty="0" smtClean="0"/>
              <a:t>CC</a:t>
            </a:r>
            <a:r>
              <a:rPr lang="en-US" dirty="0" smtClean="0"/>
              <a:t>) I</a:t>
            </a:r>
            <a:r>
              <a:rPr lang="en-US" baseline="-25000" dirty="0" smtClean="0"/>
              <a:t>EQ2</a:t>
            </a:r>
            <a:endParaRPr lang="en-US" dirty="0" smtClean="0"/>
          </a:p>
          <a:p>
            <a:pPr marL="0" indent="0">
              <a:buNone/>
            </a:pPr>
            <a:r>
              <a:rPr lang="en-US" dirty="0"/>
              <a:t>	</a:t>
            </a:r>
            <a:r>
              <a:rPr lang="en-US" dirty="0" smtClean="0"/>
              <a:t>    = V</a:t>
            </a:r>
            <a:r>
              <a:rPr lang="en-US" baseline="-25000" dirty="0" smtClean="0"/>
              <a:t>CC</a:t>
            </a:r>
            <a:r>
              <a:rPr lang="en-US" dirty="0" smtClean="0"/>
              <a:t> I + (-V</a:t>
            </a:r>
            <a:r>
              <a:rPr lang="en-US" baseline="-25000" dirty="0" smtClean="0"/>
              <a:t>CC</a:t>
            </a:r>
            <a:r>
              <a:rPr lang="en-US" dirty="0" smtClean="0"/>
              <a:t>) (-I)</a:t>
            </a:r>
          </a:p>
          <a:p>
            <a:pPr marL="0" indent="0">
              <a:buNone/>
            </a:pPr>
            <a:r>
              <a:rPr lang="en-US" dirty="0"/>
              <a:t>	 </a:t>
            </a:r>
            <a:r>
              <a:rPr lang="en-US" dirty="0" smtClean="0"/>
              <a:t>   = 2 V</a:t>
            </a:r>
            <a:r>
              <a:rPr lang="en-US" baseline="-25000" dirty="0" smtClean="0"/>
              <a:t>CC</a:t>
            </a:r>
            <a:r>
              <a:rPr lang="en-US" dirty="0" smtClean="0"/>
              <a:t> I</a:t>
            </a:r>
          </a:p>
          <a:p>
            <a:r>
              <a:rPr lang="el-GR" dirty="0"/>
              <a:t>η</a:t>
            </a:r>
            <a:r>
              <a:rPr lang="en-US" dirty="0"/>
              <a:t> </a:t>
            </a:r>
            <a:r>
              <a:rPr lang="en-US" dirty="0" smtClean="0"/>
              <a:t>= V</a:t>
            </a:r>
            <a:r>
              <a:rPr lang="en-US" baseline="-25000" dirty="0" smtClean="0"/>
              <a:t>0pk</a:t>
            </a:r>
            <a:r>
              <a:rPr lang="en-US" dirty="0" smtClean="0"/>
              <a:t>²/(4V</a:t>
            </a:r>
            <a:r>
              <a:rPr lang="en-US" baseline="-25000" dirty="0" smtClean="0"/>
              <a:t>CC</a:t>
            </a:r>
            <a:r>
              <a:rPr lang="en-US" dirty="0" smtClean="0"/>
              <a:t>R</a:t>
            </a:r>
            <a:r>
              <a:rPr lang="en-US" baseline="-25000" dirty="0" smtClean="0"/>
              <a:t>L</a:t>
            </a:r>
            <a:r>
              <a:rPr lang="en-US" dirty="0" smtClean="0"/>
              <a:t>I)</a:t>
            </a:r>
          </a:p>
          <a:p>
            <a:pPr marL="0" indent="0">
              <a:buNone/>
            </a:pPr>
            <a:r>
              <a:rPr lang="en-US" dirty="0" smtClean="0"/>
              <a:t>       =  25% (best case)</a:t>
            </a:r>
          </a:p>
          <a:p>
            <a:pPr marL="0" indent="0">
              <a:buNone/>
            </a:pP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9</a:t>
            </a:fld>
            <a:endParaRPr lang="fr-BE" dirty="0"/>
          </a:p>
        </p:txBody>
      </p:sp>
      <p:sp>
        <p:nvSpPr>
          <p:cNvPr id="6" name="Titre 5"/>
          <p:cNvSpPr>
            <a:spLocks noGrp="1"/>
          </p:cNvSpPr>
          <p:nvPr>
            <p:ph type="title"/>
          </p:nvPr>
        </p:nvSpPr>
        <p:spPr/>
        <p:txBody>
          <a:bodyPr/>
          <a:lstStyle/>
          <a:p>
            <a:r>
              <a:rPr lang="en-US" dirty="0"/>
              <a:t>Emitter follower - </a:t>
            </a:r>
            <a:r>
              <a:rPr lang="en-US" dirty="0" smtClean="0"/>
              <a:t>Efficiency</a:t>
            </a:r>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571750"/>
            <a:ext cx="2016224" cy="1707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0"/>
            <a:ext cx="2088232" cy="212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5364088" y="195486"/>
            <a:ext cx="1800200" cy="369332"/>
          </a:xfrm>
          <a:prstGeom prst="rect">
            <a:avLst/>
          </a:prstGeom>
          <a:noFill/>
        </p:spPr>
        <p:txBody>
          <a:bodyPr wrap="square" rtlCol="0">
            <a:spAutoFit/>
          </a:bodyPr>
          <a:lstStyle/>
          <a:p>
            <a:r>
              <a:rPr lang="en-US" dirty="0">
                <a:solidFill>
                  <a:srgbClr val="B72321"/>
                </a:solidFill>
              </a:rPr>
              <a:t>R</a:t>
            </a:r>
            <a:r>
              <a:rPr lang="en-US" baseline="-25000" dirty="0">
                <a:solidFill>
                  <a:srgbClr val="B72321"/>
                </a:solidFill>
              </a:rPr>
              <a:t>L</a:t>
            </a:r>
            <a:r>
              <a:rPr lang="en-US" dirty="0">
                <a:solidFill>
                  <a:srgbClr val="B72321"/>
                </a:solidFill>
              </a:rPr>
              <a:t> = V</a:t>
            </a:r>
            <a:r>
              <a:rPr lang="en-US" baseline="-25000" dirty="0">
                <a:solidFill>
                  <a:srgbClr val="B72321"/>
                </a:solidFill>
              </a:rPr>
              <a:t>CC</a:t>
            </a:r>
            <a:r>
              <a:rPr lang="en-US" dirty="0">
                <a:solidFill>
                  <a:srgbClr val="B72321"/>
                </a:solidFill>
              </a:rPr>
              <a:t>/I</a:t>
            </a:r>
          </a:p>
        </p:txBody>
      </p:sp>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2879023"/>
            <a:ext cx="2245717" cy="14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16307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da39a3ee5e6b4bd3255bfef95601890afd879"/>
  <p:tag name="ARS_PPT_DBNAME" val="CCIA_lesson[20170824143303849].mdb"/>
</p:tagLst>
</file>

<file path=ppt/tags/tag1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xml><?xml version="1.0" encoding="utf-8"?>
<p:tagLst xmlns:a="http://schemas.openxmlformats.org/drawingml/2006/main" xmlns:r="http://schemas.openxmlformats.org/officeDocument/2006/relationships" xmlns:p="http://schemas.openxmlformats.org/presentationml/2006/main">
  <p:tag name="ARS_SLIDETITLE_AUTOSET" val="0"/>
</p:tagLst>
</file>

<file path=ppt/tags/tag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heme/theme1.xml><?xml version="1.0" encoding="utf-8"?>
<a:theme xmlns:a="http://schemas.openxmlformats.org/drawingml/2006/main" name="Modèle - ISEN Lill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sen">
      <a:majorFont>
        <a:latin typeface="Verdana"/>
        <a:ea typeface=""/>
        <a:cs typeface=""/>
      </a:majorFont>
      <a:minorFont>
        <a:latin typeface="Verdana"/>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 ISEN Lille</Template>
  <TotalTime>6203</TotalTime>
  <Words>1660</Words>
  <Application>Microsoft Office PowerPoint</Application>
  <PresentationFormat>Affichage à l'écran (16:9)</PresentationFormat>
  <Paragraphs>201</Paragraphs>
  <Slides>27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Verdana</vt:lpstr>
      <vt:lpstr>Wingdings</vt:lpstr>
      <vt:lpstr>Modèle - ISEN Lille</vt:lpstr>
      <vt:lpstr>2018 Semester#1 Analog Circuits Design AFL axel.flament@YNCREA.fr</vt:lpstr>
      <vt:lpstr>Présentation PowerPoint</vt:lpstr>
      <vt:lpstr>Output stages and PA - introduction</vt:lpstr>
      <vt:lpstr>Présentation PowerPoint</vt:lpstr>
      <vt:lpstr>Emitter follower</vt:lpstr>
      <vt:lpstr>Emitter follower - ex</vt:lpstr>
      <vt:lpstr>Emitter follower - Waveforms</vt:lpstr>
      <vt:lpstr>Emitter Follower - Ex</vt:lpstr>
      <vt:lpstr>Emitter follower - Efficiency</vt:lpstr>
      <vt:lpstr>Emitter follower - EX</vt:lpstr>
      <vt:lpstr>Présentation PowerPoint</vt:lpstr>
      <vt:lpstr>Issue</vt:lpstr>
      <vt:lpstr>Class of operation</vt:lpstr>
      <vt:lpstr>Class B PA</vt:lpstr>
      <vt:lpstr>Class B PA</vt:lpstr>
      <vt:lpstr>Class B efficiency</vt:lpstr>
      <vt:lpstr>Class B – Power dissipated by transistors</vt:lpstr>
      <vt:lpstr>Class B - ex</vt:lpstr>
      <vt:lpstr>Class B - ex</vt:lpstr>
      <vt:lpstr>Class AB</vt:lpstr>
      <vt:lpstr>Generating VBB</vt:lpstr>
      <vt:lpstr>VBE multiplier - ex</vt:lpstr>
      <vt:lpstr>Présentation PowerPoint</vt:lpstr>
      <vt:lpstr>Thermal considerations – power BJT</vt:lpstr>
      <vt:lpstr>Thermal considerations – Ex</vt:lpstr>
      <vt:lpstr>Thermal resistance</vt:lpstr>
      <vt:lpstr>Thermal resistance - EX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dc:creator>
  <cp:lastModifiedBy>Axel FLAMENT (ISEN)</cp:lastModifiedBy>
  <cp:revision>289</cp:revision>
  <cp:lastPrinted>2016-06-01T08:27:24Z</cp:lastPrinted>
  <dcterms:created xsi:type="dcterms:W3CDTF">2016-05-19T14:06:05Z</dcterms:created>
  <dcterms:modified xsi:type="dcterms:W3CDTF">2018-09-12T13:59:53Z</dcterms:modified>
</cp:coreProperties>
</file>