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70" r:id="rId3"/>
    <p:sldId id="258" r:id="rId4"/>
    <p:sldId id="263" r:id="rId5"/>
    <p:sldId id="257" r:id="rId6"/>
    <p:sldId id="322" r:id="rId7"/>
    <p:sldId id="323" r:id="rId8"/>
    <p:sldId id="316" r:id="rId9"/>
    <p:sldId id="324" r:id="rId10"/>
    <p:sldId id="259" r:id="rId11"/>
    <p:sldId id="315" r:id="rId12"/>
    <p:sldId id="325" r:id="rId13"/>
    <p:sldId id="318" r:id="rId14"/>
    <p:sldId id="327" r:id="rId15"/>
    <p:sldId id="301" r:id="rId16"/>
    <p:sldId id="313" r:id="rId17"/>
    <p:sldId id="304" r:id="rId18"/>
    <p:sldId id="305" r:id="rId19"/>
    <p:sldId id="306" r:id="rId20"/>
    <p:sldId id="328" r:id="rId21"/>
    <p:sldId id="27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培欽" initials="徐培欽" lastIdx="1" clrIdx="0">
    <p:extLst>
      <p:ext uri="{19B8F6BF-5375-455C-9EA6-DF929625EA0E}">
        <p15:presenceInfo xmlns:p15="http://schemas.microsoft.com/office/powerpoint/2012/main" userId="徐培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  <a:srgbClr val="00CFCC"/>
    <a:srgbClr val="000000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57912-2D00-41CA-A3AA-72524466DD9D}">
  <a:tblStyle styleId="{F7857912-2D00-41CA-A3AA-72524466D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70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694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2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7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09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8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68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573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06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88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61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0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320511" y="1726717"/>
            <a:ext cx="8502977" cy="812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區塊鏈交易系統  </a:t>
            </a:r>
            <a:r>
              <a:rPr lang="en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ShopP2P</a:t>
            </a:r>
            <a:endParaRPr sz="36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95892" y="3475684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388439" y="586240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67456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6702F9B6-A4A9-48DB-BDB3-0E88A5DC6D92}"/>
              </a:ext>
            </a:extLst>
          </p:cNvPr>
          <p:cNvSpPr txBox="1">
            <a:spLocks/>
          </p:cNvSpPr>
          <p:nvPr/>
        </p:nvSpPr>
        <p:spPr>
          <a:xfrm>
            <a:off x="7318016" y="4427961"/>
            <a:ext cx="1467765" cy="71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zh-TW" sz="16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2021/05/21</a:t>
            </a:r>
            <a:endParaRPr lang="zh-TW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Google Shape;434;p25">
            <a:extLst>
              <a:ext uri="{FF2B5EF4-FFF2-40B4-BE49-F238E27FC236}">
                <a16:creationId xmlns:a16="http://schemas.microsoft.com/office/drawing/2014/main" id="{479AF595-D5E9-435A-AF2C-C1FC96BCC941}"/>
              </a:ext>
            </a:extLst>
          </p:cNvPr>
          <p:cNvSpPr txBox="1">
            <a:spLocks/>
          </p:cNvSpPr>
          <p:nvPr/>
        </p:nvSpPr>
        <p:spPr>
          <a:xfrm>
            <a:off x="2361214" y="2440295"/>
            <a:ext cx="5373304" cy="6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250000"/>
              </a:lnSpc>
            </a:pPr>
            <a:r>
              <a:rPr lang="zh-TW" altLang="en-US" sz="1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－以智能合約及星際檔案系統實現的去中心化交易系統</a:t>
            </a:r>
            <a:endParaRPr lang="zh-TW" altLang="zh-TW" sz="1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2322094"/>
            <a:ext cx="3690516" cy="98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使用</a:t>
            </a:r>
            <a:r>
              <a:rPr lang="zh-TW" altLang="en-US" sz="2400" dirty="0">
                <a:solidFill>
                  <a:schemeClr val="accent2"/>
                </a:solidFill>
              </a:rPr>
              <a:t>乙太坊</a:t>
            </a:r>
            <a:r>
              <a:rPr lang="zh-TW" altLang="en-US" sz="2400" dirty="0"/>
              <a:t>的</a:t>
            </a:r>
            <a:r>
              <a:rPr lang="zh-TW" altLang="en-US" sz="2400" dirty="0">
                <a:solidFill>
                  <a:schemeClr val="accent6"/>
                </a:solidFill>
              </a:rPr>
              <a:t>智能合約</a:t>
            </a:r>
            <a:endParaRPr lang="en-US" altLang="zh-TW" sz="2400" dirty="0">
              <a:solidFill>
                <a:schemeClr val="accent6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區塊鏈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A0E76B1-8BBE-4F53-BD18-C7E878D9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74" y="1623771"/>
            <a:ext cx="2072844" cy="20728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星際檔案系統- 維基百科，自由的百科全書">
            <a:extLst>
              <a:ext uri="{FF2B5EF4-FFF2-40B4-BE49-F238E27FC236}">
                <a16:creationId xmlns:a16="http://schemas.microsoft.com/office/drawing/2014/main" id="{3B04E4B4-FBEB-4C1E-B91E-A932990C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12" y="551927"/>
            <a:ext cx="875095" cy="87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06;p28">
            <a:extLst>
              <a:ext uri="{FF2B5EF4-FFF2-40B4-BE49-F238E27FC236}">
                <a16:creationId xmlns:a16="http://schemas.microsoft.com/office/drawing/2014/main" id="{4926D9E1-3DA3-42F5-8DC4-432A37388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6256" y="3678772"/>
            <a:ext cx="2781601" cy="60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2"/>
                </a:solidFill>
              </a:rPr>
              <a:t>持久</a:t>
            </a:r>
            <a:r>
              <a:rPr lang="zh-TW" altLang="en-US" sz="2400" dirty="0">
                <a:solidFill>
                  <a:schemeClr val="accent6"/>
                </a:solidFill>
              </a:rPr>
              <a:t>分散式</a:t>
            </a:r>
            <a:r>
              <a:rPr lang="zh-TW" altLang="en-US" sz="2400" dirty="0">
                <a:solidFill>
                  <a:schemeClr val="bg1"/>
                </a:solidFill>
              </a:rPr>
              <a:t>儲存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4" name="Google Shape;507;p28">
            <a:extLst>
              <a:ext uri="{FF2B5EF4-FFF2-40B4-BE49-F238E27FC236}">
                <a16:creationId xmlns:a16="http://schemas.microsoft.com/office/drawing/2014/main" id="{D0D763EC-DD90-487A-A55B-01F9B4400068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zh-TW" altLang="en-US" dirty="0"/>
              <a:t>星際檔案系統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4253B8A-3868-4378-976D-183107B2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44" y="1537397"/>
            <a:ext cx="2016027" cy="180960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34807BE-48E6-4DC5-ACB5-13C400607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17" y="1537397"/>
            <a:ext cx="2016027" cy="1809608"/>
          </a:xfrm>
          <a:prstGeom prst="rect">
            <a:avLst/>
          </a:prstGeom>
        </p:spPr>
      </p:pic>
      <p:sp>
        <p:nvSpPr>
          <p:cNvPr id="26" name="Google Shape;506;p28">
            <a:extLst>
              <a:ext uri="{FF2B5EF4-FFF2-40B4-BE49-F238E27FC236}">
                <a16:creationId xmlns:a16="http://schemas.microsoft.com/office/drawing/2014/main" id="{2D9F44E7-9B5A-4887-BB9C-F085E9735929}"/>
              </a:ext>
            </a:extLst>
          </p:cNvPr>
          <p:cNvSpPr txBox="1">
            <a:spLocks/>
          </p:cNvSpPr>
          <p:nvPr/>
        </p:nvSpPr>
        <p:spPr>
          <a:xfrm>
            <a:off x="1327131" y="3678772"/>
            <a:ext cx="2781601" cy="60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傳統中心化儲存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6A00A4-621C-4C05-A8AE-501F58FB6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10"/>
          <a:stretch/>
        </p:blipFill>
        <p:spPr>
          <a:xfrm>
            <a:off x="2218639" y="331149"/>
            <a:ext cx="6149476" cy="4371611"/>
          </a:xfrm>
          <a:prstGeom prst="rect">
            <a:avLst/>
          </a:prstGeom>
        </p:spPr>
      </p:pic>
      <p:pic>
        <p:nvPicPr>
          <p:cNvPr id="3076" name="Picture 4" descr="以太坊JavaScript 庫：web3.js 與ethers.js 比較（第一部分） - 鏈聞ChainNews">
            <a:extLst>
              <a:ext uri="{FF2B5EF4-FFF2-40B4-BE49-F238E27FC236}">
                <a16:creationId xmlns:a16="http://schemas.microsoft.com/office/drawing/2014/main" id="{574695D4-906C-4071-B7FE-D05B360E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23" y="2516955"/>
            <a:ext cx="1480973" cy="11170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CFCC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507;p28">
            <a:extLst>
              <a:ext uri="{FF2B5EF4-FFF2-40B4-BE49-F238E27FC236}">
                <a16:creationId xmlns:a16="http://schemas.microsoft.com/office/drawing/2014/main" id="{66E30A11-047A-42B6-937D-DE270A2327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資料串接</a:t>
            </a:r>
            <a:endParaRPr dirty="0"/>
          </a:p>
        </p:txBody>
      </p:sp>
      <p:pic>
        <p:nvPicPr>
          <p:cNvPr id="3" name="圖片 2" descr="一張含有 文字, 橙色, 裝置 的圖片&#10;&#10;自動產生的描述">
            <a:extLst>
              <a:ext uri="{FF2B5EF4-FFF2-40B4-BE49-F238E27FC236}">
                <a16:creationId xmlns:a16="http://schemas.microsoft.com/office/drawing/2014/main" id="{96B9C3BF-3722-4FCD-BC62-3357EAF90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7" b="97783" l="1906" r="99307">
                        <a14:foregroundMark x1="53726" y1="8257" x2="41421" y2="12691"/>
                        <a14:foregroundMark x1="41421" y1="12691" x2="26170" y2="48089"/>
                        <a14:foregroundMark x1="26170" y1="48089" x2="60572" y2="76835"/>
                        <a14:foregroundMark x1="60572" y1="76835" x2="80936" y2="69648"/>
                        <a14:foregroundMark x1="80936" y1="69648" x2="86655" y2="52599"/>
                        <a14:foregroundMark x1="87088" y1="19878" x2="58492" y2="12768"/>
                        <a14:foregroundMark x1="58492" y1="12768" x2="50693" y2="2829"/>
                        <a14:foregroundMark x1="50693" y1="2829" x2="5459" y2="25459"/>
                        <a14:foregroundMark x1="5459" y1="25459" x2="7886" y2="63914"/>
                        <a14:foregroundMark x1="7886" y1="63914" x2="16291" y2="78517"/>
                        <a14:foregroundMark x1="16291" y1="78517" x2="40641" y2="90520"/>
                        <a14:foregroundMark x1="40641" y1="90520" x2="56586" y2="88532"/>
                        <a14:foregroundMark x1="56586" y1="88532" x2="92721" y2="66743"/>
                        <a14:foregroundMark x1="87608" y1="20872" x2="95494" y2="32875"/>
                        <a14:foregroundMark x1="97140" y1="25535" x2="96620" y2="53593"/>
                        <a14:foregroundMark x1="99307" y1="31881" x2="96967" y2="49924"/>
                        <a14:foregroundMark x1="98614" y1="49924" x2="98787" y2="65826"/>
                        <a14:foregroundMark x1="98700" y1="66820" x2="97747" y2="73930"/>
                        <a14:foregroundMark x1="96447" y1="73777" x2="52080" y2="97477"/>
                        <a14:foregroundMark x1="52080" y1="97477" x2="9359" y2="79358"/>
                        <a14:foregroundMark x1="9359" y1="79358" x2="2773" y2="73700"/>
                        <a14:foregroundMark x1="59099" y1="90520" x2="47834" y2="95489"/>
                        <a14:foregroundMark x1="48787" y1="97859" x2="52773" y2="94419"/>
                        <a14:foregroundMark x1="49653" y1="92202" x2="37955" y2="83945"/>
                        <a14:foregroundMark x1="37955" y1="83945" x2="37955" y2="83945"/>
                        <a14:foregroundMark x1="46880" y1="97706" x2="39948" y2="93731"/>
                        <a14:foregroundMark x1="2080" y1="73318" x2="1993" y2="27141"/>
                        <a14:foregroundMark x1="1993" y1="27141" x2="49653" y2="2599"/>
                        <a14:foregroundMark x1="52166" y1="2217" x2="81976" y2="18043"/>
                        <a14:foregroundMark x1="89601" y1="24618" x2="93414" y2="547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1670" y="883536"/>
            <a:ext cx="1356930" cy="15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64210" y="1992475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交易系統介紹 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338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5532CE-8414-44DC-8C91-E81CB1203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3"/>
          <a:stretch/>
        </p:blipFill>
        <p:spPr>
          <a:xfrm>
            <a:off x="2681925" y="664590"/>
            <a:ext cx="4468305" cy="4219848"/>
          </a:xfrm>
          <a:prstGeom prst="rect">
            <a:avLst/>
          </a:prstGeom>
        </p:spPr>
      </p:pic>
      <p:sp>
        <p:nvSpPr>
          <p:cNvPr id="13" name="Google Shape;600;p30">
            <a:extLst>
              <a:ext uri="{FF2B5EF4-FFF2-40B4-BE49-F238E27FC236}">
                <a16:creationId xmlns:a16="http://schemas.microsoft.com/office/drawing/2014/main" id="{47D920C2-896B-43D4-90A0-28EC5459CEE9}"/>
              </a:ext>
            </a:extLst>
          </p:cNvPr>
          <p:cNvSpPr txBox="1">
            <a:spLocks/>
          </p:cNvSpPr>
          <p:nvPr/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zh-TW" altLang="en-US" dirty="0"/>
              <a:t>交易流程圖</a:t>
            </a:r>
          </a:p>
        </p:txBody>
      </p:sp>
    </p:spTree>
    <p:extLst>
      <p:ext uri="{BB962C8B-B14F-4D97-AF65-F5344CB8AC3E}">
        <p14:creationId xmlns:p14="http://schemas.microsoft.com/office/powerpoint/2010/main" val="151087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endParaRPr sz="3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35CB34-11A1-49AE-8803-7A5A4508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65" y="1829801"/>
            <a:ext cx="1628470" cy="1628470"/>
          </a:xfrm>
          <a:prstGeom prst="rect">
            <a:avLst/>
          </a:prstGeom>
        </p:spPr>
      </p:pic>
      <p:sp>
        <p:nvSpPr>
          <p:cNvPr id="12" name="Google Shape;600;p30">
            <a:extLst>
              <a:ext uri="{FF2B5EF4-FFF2-40B4-BE49-F238E27FC236}">
                <a16:creationId xmlns:a16="http://schemas.microsoft.com/office/drawing/2014/main" id="{E632A952-2F9F-4810-9DC7-ED8CBBB031CD}"/>
              </a:ext>
            </a:extLst>
          </p:cNvPr>
          <p:cNvSpPr txBox="1">
            <a:spLocks/>
          </p:cNvSpPr>
          <p:nvPr/>
        </p:nvSpPr>
        <p:spPr>
          <a:xfrm>
            <a:off x="3398694" y="3592279"/>
            <a:ext cx="234661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售價 </a:t>
            </a:r>
            <a:r>
              <a:rPr lang="en-US" altLang="zh-TW" sz="2800" dirty="0"/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ETH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495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2169104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5510526" y="2062423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16" name="Google Shape;600;p30">
            <a:extLst>
              <a:ext uri="{FF2B5EF4-FFF2-40B4-BE49-F238E27FC236}">
                <a16:creationId xmlns:a16="http://schemas.microsoft.com/office/drawing/2014/main" id="{2AFC2900-A7DB-47FA-A860-3A5EABEEA0C8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</a:t>
            </a:r>
          </a:p>
        </p:txBody>
      </p:sp>
      <p:sp>
        <p:nvSpPr>
          <p:cNvPr id="17" name="Google Shape;600;p30">
            <a:extLst>
              <a:ext uri="{FF2B5EF4-FFF2-40B4-BE49-F238E27FC236}">
                <a16:creationId xmlns:a16="http://schemas.microsoft.com/office/drawing/2014/main" id="{4FDDCFDF-8E60-4586-B432-CBC398223597}"/>
              </a:ext>
            </a:extLst>
          </p:cNvPr>
          <p:cNvSpPr txBox="1">
            <a:spLocks/>
          </p:cNvSpPr>
          <p:nvPr/>
        </p:nvSpPr>
        <p:spPr>
          <a:xfrm>
            <a:off x="6924121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</a:t>
            </a:r>
          </a:p>
        </p:txBody>
      </p:sp>
      <p:sp>
        <p:nvSpPr>
          <p:cNvPr id="18" name="Google Shape;600;p30">
            <a:extLst>
              <a:ext uri="{FF2B5EF4-FFF2-40B4-BE49-F238E27FC236}">
                <a16:creationId xmlns:a16="http://schemas.microsoft.com/office/drawing/2014/main" id="{05C09E71-885C-4E1A-B8AA-FA4A7C375B30}"/>
              </a:ext>
            </a:extLst>
          </p:cNvPr>
          <p:cNvSpPr txBox="1">
            <a:spLocks/>
          </p:cNvSpPr>
          <p:nvPr/>
        </p:nvSpPr>
        <p:spPr>
          <a:xfrm>
            <a:off x="3582701" y="3230329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智能合約</a:t>
            </a:r>
          </a:p>
        </p:txBody>
      </p:sp>
    </p:spTree>
    <p:extLst>
      <p:ext uri="{BB962C8B-B14F-4D97-AF65-F5344CB8AC3E}">
        <p14:creationId xmlns:p14="http://schemas.microsoft.com/office/powerpoint/2010/main" val="46186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#1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30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2169104" y="2071675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買家好評</a:t>
            </a:r>
          </a:p>
        </p:txBody>
      </p:sp>
    </p:spTree>
    <p:extLst>
      <p:ext uri="{BB962C8B-B14F-4D97-AF65-F5344CB8AC3E}">
        <p14:creationId xmlns:p14="http://schemas.microsoft.com/office/powerpoint/2010/main" val="145197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#2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2169104" y="2071675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30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買家差評</a:t>
            </a:r>
          </a:p>
        </p:txBody>
      </p:sp>
      <p:sp>
        <p:nvSpPr>
          <p:cNvPr id="9" name="Google Shape;600;p30">
            <a:extLst>
              <a:ext uri="{FF2B5EF4-FFF2-40B4-BE49-F238E27FC236}">
                <a16:creationId xmlns:a16="http://schemas.microsoft.com/office/drawing/2014/main" id="{F97BAF64-7C2E-487C-B135-C1AD0D4639F3}"/>
              </a:ext>
            </a:extLst>
          </p:cNvPr>
          <p:cNvSpPr txBox="1">
            <a:spLocks/>
          </p:cNvSpPr>
          <p:nvPr/>
        </p:nvSpPr>
        <p:spPr>
          <a:xfrm>
            <a:off x="6924121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賣家好評</a:t>
            </a:r>
          </a:p>
        </p:txBody>
      </p:sp>
    </p:spTree>
    <p:extLst>
      <p:ext uri="{BB962C8B-B14F-4D97-AF65-F5344CB8AC3E}">
        <p14:creationId xmlns:p14="http://schemas.microsoft.com/office/powerpoint/2010/main" val="386064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#3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7"/>
            <a:ext cx="1978598" cy="8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買家差評</a:t>
            </a:r>
            <a:endParaRPr lang="en-US" altLang="zh-TW" sz="2800" dirty="0"/>
          </a:p>
          <a:p>
            <a:pPr algn="ctr"/>
            <a:r>
              <a:rPr lang="zh-TW" altLang="en-US" sz="1600" dirty="0"/>
              <a:t>歷史評價</a:t>
            </a:r>
            <a:r>
              <a:rPr lang="zh-TW" altLang="en-US" sz="1600" b="1" dirty="0">
                <a:solidFill>
                  <a:schemeClr val="accent2"/>
                </a:solidFill>
              </a:rPr>
              <a:t>低於</a:t>
            </a:r>
            <a:r>
              <a:rPr lang="zh-TW" altLang="en-US" sz="1600" dirty="0"/>
              <a:t>標準</a:t>
            </a:r>
            <a:endParaRPr lang="en-US" altLang="zh-TW" sz="1600" dirty="0"/>
          </a:p>
        </p:txBody>
      </p:sp>
      <p:sp>
        <p:nvSpPr>
          <p:cNvPr id="10" name="Google Shape;600;p30">
            <a:extLst>
              <a:ext uri="{FF2B5EF4-FFF2-40B4-BE49-F238E27FC236}">
                <a16:creationId xmlns:a16="http://schemas.microsoft.com/office/drawing/2014/main" id="{5E3CA600-C2C0-4B79-8EC9-01DB3B8198BB}"/>
              </a:ext>
            </a:extLst>
          </p:cNvPr>
          <p:cNvSpPr txBox="1">
            <a:spLocks/>
          </p:cNvSpPr>
          <p:nvPr/>
        </p:nvSpPr>
        <p:spPr>
          <a:xfrm>
            <a:off x="6924121" y="3227185"/>
            <a:ext cx="1978598" cy="8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賣家差評</a:t>
            </a:r>
            <a:endParaRPr lang="en-US" altLang="zh-TW" sz="2800" dirty="0"/>
          </a:p>
          <a:p>
            <a:pPr algn="ctr"/>
            <a:r>
              <a:rPr lang="zh-TW" altLang="en-US" sz="1600" dirty="0"/>
              <a:t>歷史評價高於標準</a:t>
            </a:r>
            <a:endParaRPr lang="en-US" altLang="zh-TW" sz="16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332100D-EA17-4E3A-842A-F1D825F05551}"/>
              </a:ext>
            </a:extLst>
          </p:cNvPr>
          <p:cNvSpPr/>
          <p:nvPr/>
        </p:nvSpPr>
        <p:spPr>
          <a:xfrm>
            <a:off x="4015728" y="1484721"/>
            <a:ext cx="1112544" cy="45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49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Google Shape;1118;p39"/>
          <p:cNvPicPr preferRelativeResize="0"/>
          <p:nvPr/>
        </p:nvPicPr>
        <p:blipFill rotWithShape="1">
          <a:blip r:embed="rId3"/>
          <a:srcRect l="4" t="6270" r="-4" b="36546"/>
          <a:stretch/>
        </p:blipFill>
        <p:spPr>
          <a:xfrm>
            <a:off x="4545800" y="2883100"/>
            <a:ext cx="2546500" cy="14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9"/>
          <p:cNvPicPr preferRelativeResize="0"/>
          <p:nvPr/>
        </p:nvPicPr>
        <p:blipFill>
          <a:blip r:embed="rId4"/>
          <a:srcRect t="21834" b="21834"/>
          <a:stretch/>
        </p:blipFill>
        <p:spPr>
          <a:xfrm>
            <a:off x="2035300" y="1451200"/>
            <a:ext cx="2510395" cy="143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39"/>
          <p:cNvSpPr/>
          <p:nvPr/>
        </p:nvSpPr>
        <p:spPr>
          <a:xfrm>
            <a:off x="4545798" y="2883100"/>
            <a:ext cx="2546400" cy="1431900"/>
          </a:xfrm>
          <a:prstGeom prst="rect">
            <a:avLst/>
          </a:prstGeom>
          <a:solidFill>
            <a:srgbClr val="FF9973">
              <a:alpha val="46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2035300" y="1451115"/>
            <a:ext cx="2510400" cy="1431900"/>
          </a:xfrm>
          <a:prstGeom prst="rect">
            <a:avLst/>
          </a:prstGeom>
          <a:solidFill>
            <a:srgbClr val="00CFCC">
              <a:alpha val="35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組員介紹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洪廷鈞</a:t>
            </a:r>
            <a:endParaRPr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/>
              <a:t>資工四</a:t>
            </a:r>
            <a:endParaRPr lang="en-US" altLang="zh-TW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/>
              <a:t>410625023</a:t>
            </a:r>
            <a:endParaRPr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徐培欽</a:t>
            </a:r>
            <a:endParaRPr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財金四</a:t>
            </a:r>
            <a:endParaRPr lang="en-US" altLang="zh-TW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410636016</a:t>
            </a: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提升信用評價權重的方式</a:t>
            </a:r>
            <a:endParaRPr sz="3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3B64FD-5456-4E9B-826F-7A155770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19" y="1621366"/>
            <a:ext cx="2390961" cy="23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333651" y="2009996"/>
            <a:ext cx="4476698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交易系統介紹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7537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系統設計架構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研究動機與背景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64210" y="1992475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研究動機與背景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6549A86-B6FA-4A78-AF33-7002924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5" y="1821053"/>
            <a:ext cx="1856578" cy="18565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80A911-3C75-493D-8524-095B41BE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326" y="1797487"/>
            <a:ext cx="1856579" cy="1856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6549A86-B6FA-4A78-AF33-7002924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5" y="1821053"/>
            <a:ext cx="1856578" cy="1856578"/>
          </a:xfrm>
          <a:prstGeom prst="rect">
            <a:avLst/>
          </a:prstGeom>
        </p:spPr>
      </p:pic>
      <p:sp>
        <p:nvSpPr>
          <p:cNvPr id="4" name="Google Shape;600;p30">
            <a:extLst>
              <a:ext uri="{FF2B5EF4-FFF2-40B4-BE49-F238E27FC236}">
                <a16:creationId xmlns:a16="http://schemas.microsoft.com/office/drawing/2014/main" id="{AD60FD55-2C63-4E58-B64B-4F5A1FE8F032}"/>
              </a:ext>
            </a:extLst>
          </p:cNvPr>
          <p:cNvSpPr txBox="1">
            <a:spLocks/>
          </p:cNvSpPr>
          <p:nvPr/>
        </p:nvSpPr>
        <p:spPr>
          <a:xfrm>
            <a:off x="4862964" y="1503095"/>
            <a:ext cx="1900041" cy="2492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000" dirty="0">
                <a:solidFill>
                  <a:schemeClr val="bg1"/>
                </a:solidFill>
              </a:rPr>
              <a:t>訂單資訊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個人姓名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電話號碼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居住地址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付款資訊</a:t>
            </a:r>
          </a:p>
        </p:txBody>
      </p:sp>
    </p:spTree>
    <p:extLst>
      <p:ext uri="{BB962C8B-B14F-4D97-AF65-F5344CB8AC3E}">
        <p14:creationId xmlns:p14="http://schemas.microsoft.com/office/powerpoint/2010/main" val="403568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80A911-3C75-493D-8524-095B41BE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26" y="1797487"/>
            <a:ext cx="1856579" cy="18565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64A8F3-F2DD-4A46-8D29-19D41BC6D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701"/>
          <a:stretch/>
        </p:blipFill>
        <p:spPr>
          <a:xfrm>
            <a:off x="1028698" y="1003693"/>
            <a:ext cx="3866770" cy="11456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99A97B-9215-43D3-AE20-0D2517354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5" r="930"/>
          <a:stretch/>
        </p:blipFill>
        <p:spPr>
          <a:xfrm>
            <a:off x="1023981" y="2200101"/>
            <a:ext cx="3865540" cy="10513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943B80-769E-4210-B98F-5CA950657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81" y="3302241"/>
            <a:ext cx="3865540" cy="10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0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214540" y="2025469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系統設計架構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2129440" y="1901569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2181490" y="2155219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257599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671990" y="2986669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424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6A00A4-621C-4C05-A8AE-501F58FB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36" y="380857"/>
            <a:ext cx="4770126" cy="43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178</Words>
  <Application>Microsoft Office PowerPoint</Application>
  <PresentationFormat>如螢幕大小 (16:9)</PresentationFormat>
  <Paragraphs>61</Paragraphs>
  <Slides>21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Advent Pro SemiBold</vt:lpstr>
      <vt:lpstr>Fira Sans Condensed Medium</vt:lpstr>
      <vt:lpstr>Fira Sans Extra Condensed Medium</vt:lpstr>
      <vt:lpstr>Livvic Light</vt:lpstr>
      <vt:lpstr>Maven Pro</vt:lpstr>
      <vt:lpstr>Nunito Light</vt:lpstr>
      <vt:lpstr>Share Tech</vt:lpstr>
      <vt:lpstr>微軟正黑體</vt:lpstr>
      <vt:lpstr>Arial</vt:lpstr>
      <vt:lpstr>Data Science Consulting by Slidesgo</vt:lpstr>
      <vt:lpstr>區塊鏈交易系統  ShopP2P</vt:lpstr>
      <vt:lpstr>組員介紹</vt:lpstr>
      <vt:lpstr>交易系統介紹</vt:lpstr>
      <vt:lpstr>研究動機與背景</vt:lpstr>
      <vt:lpstr>PowerPoint 簡報</vt:lpstr>
      <vt:lpstr>PowerPoint 簡報</vt:lpstr>
      <vt:lpstr>PowerPoint 簡報</vt:lpstr>
      <vt:lpstr>系統設計架構</vt:lpstr>
      <vt:lpstr>PowerPoint 簡報</vt:lpstr>
      <vt:lpstr>區塊鏈</vt:lpstr>
      <vt:lpstr>PowerPoint 簡報</vt:lpstr>
      <vt:lpstr>資料串接</vt:lpstr>
      <vt:lpstr>交易系統介紹 </vt:lpstr>
      <vt:lpstr>PowerPoint 簡報</vt:lpstr>
      <vt:lpstr>信用評價對比系統 </vt:lpstr>
      <vt:lpstr>信用評價對比系統 </vt:lpstr>
      <vt:lpstr>信用評價對比系統 Case #1</vt:lpstr>
      <vt:lpstr>信用評價對比系統 Case #2</vt:lpstr>
      <vt:lpstr>信用評價對比系統 Case #3</vt:lpstr>
      <vt:lpstr>提升信用評價權重的方式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billy hsu</dc:creator>
  <cp:lastModifiedBy>徐培欽</cp:lastModifiedBy>
  <cp:revision>37</cp:revision>
  <dcterms:modified xsi:type="dcterms:W3CDTF">2021-05-21T06:27:08Z</dcterms:modified>
</cp:coreProperties>
</file>