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3"/>
  </p:notesMasterIdLst>
  <p:sldIdLst>
    <p:sldId id="256" r:id="rId2"/>
    <p:sldId id="270" r:id="rId3"/>
    <p:sldId id="258" r:id="rId4"/>
    <p:sldId id="263" r:id="rId5"/>
    <p:sldId id="257" r:id="rId6"/>
    <p:sldId id="322" r:id="rId7"/>
    <p:sldId id="323" r:id="rId8"/>
    <p:sldId id="316" r:id="rId9"/>
    <p:sldId id="324" r:id="rId10"/>
    <p:sldId id="259" r:id="rId11"/>
    <p:sldId id="315" r:id="rId12"/>
    <p:sldId id="325" r:id="rId13"/>
    <p:sldId id="318" r:id="rId14"/>
    <p:sldId id="327" r:id="rId15"/>
    <p:sldId id="301" r:id="rId16"/>
    <p:sldId id="313" r:id="rId17"/>
    <p:sldId id="304" r:id="rId18"/>
    <p:sldId id="305" r:id="rId19"/>
    <p:sldId id="306" r:id="rId20"/>
    <p:sldId id="328" r:id="rId21"/>
    <p:sldId id="27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培欽" initials="徐培欽" lastIdx="1" clrIdx="0">
    <p:extLst>
      <p:ext uri="{19B8F6BF-5375-455C-9EA6-DF929625EA0E}">
        <p15:presenceInfo xmlns:p15="http://schemas.microsoft.com/office/powerpoint/2012/main" userId="徐培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73"/>
    <a:srgbClr val="00CFCC"/>
    <a:srgbClr val="000000"/>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857912-2D00-41CA-A3AA-72524466DD9D}">
  <a:tblStyle styleId="{F7857912-2D00-41CA-A3AA-72524466DD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各位評審好，我們這組的題目是：區塊鏈交易系統 </a:t>
            </a:r>
            <a:r>
              <a:rPr lang="en-US" altLang="zh-TW" dirty="0"/>
              <a:t>- ShopP2P</a:t>
            </a:r>
            <a:r>
              <a:rPr lang="zh-TW" altLang="en-US" dirty="0"/>
              <a:t>。是以智能合約及星際檔案系統實現的一個去中心化交易系統。</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TW" altLang="en-US" dirty="0"/>
              <a:t>區塊鏈擁有非常多的優點，像是去中心化，讓我們系統不用像過去交易需要透過中心的機構；匿名性，整個交易只會記錄下你的錢包地址；不可竄改，保護整個系統的安全；公開透明，讓使用者可以看到所有發生的交易。</a:t>
            </a:r>
            <a:endParaRPr lang="en-US" altLang="zh-TW" dirty="0"/>
          </a:p>
          <a:p>
            <a:pPr marL="171450" lvl="0" indent="-171450" algn="l" rtl="0">
              <a:spcBef>
                <a:spcPts val="0"/>
              </a:spcBef>
              <a:spcAft>
                <a:spcPts val="0"/>
              </a:spcAft>
            </a:pPr>
            <a:r>
              <a:rPr lang="zh-TW" altLang="en-US" dirty="0"/>
              <a:t>我們透過事先自行撰寫好的以太坊智能合約，每當條件完成時，就會自動執行交易，以確保交易系統能自動運作。</a:t>
            </a:r>
            <a:endParaRPr lang="en-US" altLang="zh-TW" dirty="0"/>
          </a:p>
          <a:p>
            <a:pPr marL="171450" lvl="0" indent="-171450" algn="l" rtl="0">
              <a:spcBef>
                <a:spcPts val="0"/>
              </a:spcBef>
              <a:spcAft>
                <a:spcPts val="0"/>
              </a:spcAft>
            </a:pPr>
            <a:r>
              <a:rPr lang="zh-TW" altLang="en-US" dirty="0"/>
              <a:t>區塊鏈技術大部分都是運用在資訊驗證、金融服務等，目前國內幾乎沒有聽到有關區塊鏈的交易平台，如果上網查跟電商平台有關的區塊鏈案例，大多也是只驗證商品製作過程，像是生產履歷系統等。所以，我們透過區塊鏈技術解決購物上個人隱私的問題是非常新的想法。</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為什麼我們要透過星際檔案系統儲存資料呢？區塊鏈的儲存空間其實非常小，如果硬要將一個很大的檔案存到區塊鏈上，將會導致區塊鏈空間被大幅占用，並且拖累到整個鏈的驗證速度，為了解決檔案儲存的問題，很多人會選擇將檔案放到傳統中心化伺服器儲存，但將檔案放到中心化儲存空間，其實就跟我們要的去中心化概念有所衝突。</a:t>
            </a:r>
            <a:endParaRPr lang="en-US" altLang="zh-TW" dirty="0"/>
          </a:p>
          <a:p>
            <a:r>
              <a:rPr lang="zh-TW" altLang="en-US" dirty="0"/>
              <a:t>將資料放在傳統中心化伺服器，雖然可以讓使用者正常存取資料，但這些資料存在一定的風險，有可能被人惡意竄改，或是整個伺服器直接被關掉。我們透過星際檔案系統</a:t>
            </a:r>
            <a:r>
              <a:rPr lang="en-US" altLang="zh-TW" dirty="0"/>
              <a:t>IPFS</a:t>
            </a:r>
            <a:r>
              <a:rPr lang="zh-TW" altLang="en-US" dirty="0"/>
              <a:t>，就可以解決這些問題。</a:t>
            </a:r>
            <a:endParaRPr lang="en-US" altLang="zh-TW" dirty="0"/>
          </a:p>
          <a:p>
            <a:r>
              <a:rPr lang="en-US" altLang="zh-TW" dirty="0"/>
              <a:t>IPFS</a:t>
            </a:r>
            <a:r>
              <a:rPr lang="zh-TW" altLang="en-US" dirty="0"/>
              <a:t>是一個持久且分散式儲存共用檔案的系統，它會將檔案放到多個網路節點中，同時這些檔案都會得到一個經過加密不可竄改的雜湊值</a:t>
            </a:r>
            <a:r>
              <a:rPr lang="en-US" altLang="zh-TW" dirty="0"/>
              <a:t>Hash</a:t>
            </a:r>
            <a:r>
              <a:rPr lang="zh-TW" altLang="en-US" dirty="0"/>
              <a:t>，只要透過驗證</a:t>
            </a:r>
            <a:r>
              <a:rPr lang="en-US" altLang="zh-TW" dirty="0"/>
              <a:t>Hash</a:t>
            </a:r>
            <a:r>
              <a:rPr lang="zh-TW" altLang="en-US" dirty="0"/>
              <a:t>值，就能確保檔案沒有經過他人惡意竄改。</a:t>
            </a:r>
            <a:r>
              <a:rPr lang="en-US" altLang="zh-TW" dirty="0"/>
              <a:t>IPFS</a:t>
            </a:r>
            <a:r>
              <a:rPr lang="zh-TW" altLang="en-US" dirty="0"/>
              <a:t>透過多個網路節點組成一個非常龐大的儲存空間。</a:t>
            </a:r>
            <a:endParaRPr lang="en-US" altLang="zh-TW" dirty="0"/>
          </a:p>
          <a:p>
            <a:r>
              <a:rPr lang="zh-TW" altLang="en-US" dirty="0"/>
              <a:t>我們圖中粉紅色的點就是有檔案的節點，使用者則是沒有塗上顏色的圈圈。在傳統中心化儲存模式下，使用者要向一個中心機構存取檔案，只要使用者過多，就會占滿整個網路，而</a:t>
            </a:r>
            <a:r>
              <a:rPr lang="en-US" altLang="zh-TW" dirty="0"/>
              <a:t>IPFS</a:t>
            </a:r>
            <a:r>
              <a:rPr lang="zh-TW" altLang="en-US" dirty="0"/>
              <a:t>透過將檔案分散式儲存，使用者只需要找離他最近的網路節點，就可以取得資料，這能加速資料存取效率，也使得網路不容易塞車。</a:t>
            </a:r>
            <a:endParaRPr lang="en-US" altLang="zh-TW" dirty="0"/>
          </a:p>
        </p:txBody>
      </p:sp>
    </p:spTree>
    <p:extLst>
      <p:ext uri="{BB962C8B-B14F-4D97-AF65-F5344CB8AC3E}">
        <p14:creationId xmlns:p14="http://schemas.microsoft.com/office/powerpoint/2010/main" val="181820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系統主要分成三個部分，網頁、智能合約及星際檔案系統。這三個部分都是非常獨立的，是如何讓它們能夠資料串接最終完成這個系統呢？</a:t>
            </a:r>
            <a:endParaRPr lang="en-US" altLang="zh-TW" dirty="0"/>
          </a:p>
          <a:p>
            <a:r>
              <a:rPr lang="zh-TW" altLang="en-US" dirty="0"/>
              <a:t>我們透過兩個模組去進行串接</a:t>
            </a:r>
            <a:r>
              <a:rPr lang="en-US" altLang="zh-TW" dirty="0"/>
              <a:t>Ethers.js</a:t>
            </a:r>
            <a:r>
              <a:rPr lang="zh-TW" altLang="en-US" dirty="0"/>
              <a:t>和</a:t>
            </a:r>
            <a:r>
              <a:rPr lang="en-US" altLang="zh-TW" dirty="0" err="1"/>
              <a:t>js</a:t>
            </a:r>
            <a:r>
              <a:rPr lang="en-US" altLang="zh-TW" dirty="0"/>
              <a:t>-IPFS</a:t>
            </a:r>
            <a:r>
              <a:rPr lang="zh-TW" altLang="en-US" dirty="0"/>
              <a:t>。這套</a:t>
            </a:r>
            <a:r>
              <a:rPr lang="en-US" altLang="zh-TW" dirty="0"/>
              <a:t>ShopP2P</a:t>
            </a:r>
            <a:r>
              <a:rPr lang="zh-TW" altLang="en-US" dirty="0"/>
              <a:t>系統運用到非常多的技術，能夠實現資料串接，也是花費了我們非常大的心力去進行研究。技術難度方面，因為應用這麼多技術去實現一個完整的交易平台，他的難度是非常夠的。</a:t>
            </a:r>
          </a:p>
        </p:txBody>
      </p:sp>
    </p:spTree>
    <p:extLst>
      <p:ext uri="{BB962C8B-B14F-4D97-AF65-F5344CB8AC3E}">
        <p14:creationId xmlns:p14="http://schemas.microsoft.com/office/powerpoint/2010/main" val="302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來介紹交易系統吧</a:t>
            </a:r>
            <a:endParaRPr dirty="0"/>
          </a:p>
        </p:txBody>
      </p:sp>
    </p:spTree>
    <p:extLst>
      <p:ext uri="{BB962C8B-B14F-4D97-AF65-F5344CB8AC3E}">
        <p14:creationId xmlns:p14="http://schemas.microsoft.com/office/powerpoint/2010/main" val="114270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TW" altLang="en-US" dirty="0"/>
              <a:t>這是交易流程圖，整個流程非常直覺，分成賣家、買家、智能合約及平台四個部分。</a:t>
            </a:r>
            <a:endParaRPr lang="en-US" altLang="zh-TW" dirty="0"/>
          </a:p>
          <a:p>
            <a:pPr marL="171450" lvl="0" indent="-171450" algn="l" rtl="0">
              <a:spcBef>
                <a:spcPts val="0"/>
              </a:spcBef>
              <a:spcAft>
                <a:spcPts val="0"/>
              </a:spcAft>
            </a:pPr>
            <a:r>
              <a:rPr lang="en-US" altLang="zh-TW" dirty="0"/>
              <a:t>(</a:t>
            </a:r>
            <a:r>
              <a:rPr lang="zh-TW" altLang="en-US" dirty="0"/>
              <a:t>看圖</a:t>
            </a:r>
            <a:r>
              <a:rPr lang="en-US" altLang="zh-TW" dirty="0"/>
              <a:t>)</a:t>
            </a:r>
          </a:p>
          <a:p>
            <a:pPr marL="171450" lvl="0" indent="-171450" algn="l" rtl="0">
              <a:spcBef>
                <a:spcPts val="0"/>
              </a:spcBef>
              <a:spcAft>
                <a:spcPts val="0"/>
              </a:spcAft>
            </a:pPr>
            <a:r>
              <a:rPr lang="zh-TW" altLang="en-US" dirty="0"/>
              <a:t>我們來說說</a:t>
            </a:r>
            <a:r>
              <a:rPr lang="en-US" altLang="zh-TW" dirty="0"/>
              <a:t>9.</a:t>
            </a:r>
            <a:r>
              <a:rPr lang="zh-TW" altLang="en-US" dirty="0"/>
              <a:t>返還押金和</a:t>
            </a:r>
            <a:r>
              <a:rPr lang="en-US" altLang="zh-TW" dirty="0"/>
              <a:t>10.</a:t>
            </a:r>
            <a:r>
              <a:rPr lang="zh-TW" altLang="en-US" dirty="0"/>
              <a:t>收取懲罰金的情況。</a:t>
            </a:r>
            <a:endParaRPr dirty="0"/>
          </a:p>
        </p:txBody>
      </p:sp>
    </p:spTree>
    <p:extLst>
      <p:ext uri="{BB962C8B-B14F-4D97-AF65-F5344CB8AC3E}">
        <p14:creationId xmlns:p14="http://schemas.microsoft.com/office/powerpoint/2010/main" val="922694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假設一個商品售價為</a:t>
            </a:r>
            <a:r>
              <a:rPr lang="en-US" altLang="zh-TW" dirty="0"/>
              <a:t>10</a:t>
            </a:r>
            <a:r>
              <a:rPr lang="zh-TW" altLang="en-US" dirty="0"/>
              <a:t>以太幣</a:t>
            </a:r>
            <a:endParaRPr dirty="0"/>
          </a:p>
        </p:txBody>
      </p:sp>
    </p:spTree>
    <p:extLst>
      <p:ext uri="{BB962C8B-B14F-4D97-AF65-F5344CB8AC3E}">
        <p14:creationId xmlns:p14="http://schemas.microsoft.com/office/powerpoint/2010/main" val="447026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一開始賣家需要支付售價兩倍的押金給智能合約上架商品</a:t>
            </a:r>
            <a:r>
              <a:rPr lang="en-US" altLang="zh-TW" dirty="0"/>
              <a:t>(</a:t>
            </a:r>
            <a:r>
              <a:rPr lang="zh-TW" altLang="en-US" dirty="0"/>
              <a:t>點</a:t>
            </a:r>
            <a:r>
              <a:rPr lang="en-US" altLang="zh-TW" dirty="0"/>
              <a:t>)</a:t>
            </a:r>
            <a:r>
              <a:rPr lang="zh-TW" altLang="en-US" dirty="0"/>
              <a:t>，買家如果要購買則需要支付售價兩倍押金給智能合約下單</a:t>
            </a:r>
            <a:r>
              <a:rPr lang="en-US" altLang="zh-TW" dirty="0"/>
              <a:t>(</a:t>
            </a:r>
            <a:r>
              <a:rPr lang="zh-TW" altLang="en-US" dirty="0"/>
              <a:t>點</a:t>
            </a:r>
            <a:r>
              <a:rPr lang="en-US" altLang="zh-TW" dirty="0"/>
              <a:t>)</a:t>
            </a:r>
            <a:r>
              <a:rPr lang="zh-TW" altLang="en-US" dirty="0"/>
              <a:t>。</a:t>
            </a:r>
            <a:endParaRPr dirty="0"/>
          </a:p>
        </p:txBody>
      </p:sp>
    </p:spTree>
    <p:extLst>
      <p:ext uri="{BB962C8B-B14F-4D97-AF65-F5344CB8AC3E}">
        <p14:creationId xmlns:p14="http://schemas.microsoft.com/office/powerpoint/2010/main" val="218657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如果買家正常收到商品後，可以給好評，如此一來智能合約會將商品的</a:t>
            </a:r>
            <a:r>
              <a:rPr lang="en-US" altLang="zh-TW" dirty="0"/>
              <a:t>10</a:t>
            </a:r>
            <a:r>
              <a:rPr lang="zh-TW" altLang="en-US" dirty="0"/>
              <a:t>以太幣就會連同當初的</a:t>
            </a:r>
            <a:r>
              <a:rPr lang="en-US" altLang="zh-TW" dirty="0"/>
              <a:t>20</a:t>
            </a:r>
            <a:r>
              <a:rPr lang="zh-TW" altLang="en-US" dirty="0"/>
              <a:t>以太幣押金變成</a:t>
            </a:r>
            <a:r>
              <a:rPr lang="en-US" altLang="zh-TW" dirty="0"/>
              <a:t>30</a:t>
            </a:r>
            <a:r>
              <a:rPr lang="zh-TW" altLang="en-US" dirty="0"/>
              <a:t>轉到賣家帳戶</a:t>
            </a:r>
            <a:r>
              <a:rPr lang="en-US" altLang="zh-TW" dirty="0"/>
              <a:t>(</a:t>
            </a:r>
            <a:r>
              <a:rPr lang="zh-TW" altLang="en-US" dirty="0"/>
              <a:t>點</a:t>
            </a:r>
            <a:r>
              <a:rPr lang="en-US" altLang="zh-TW" dirty="0"/>
              <a:t>)</a:t>
            </a:r>
            <a:r>
              <a:rPr lang="zh-TW" altLang="en-US" dirty="0"/>
              <a:t>，剩的</a:t>
            </a:r>
            <a:r>
              <a:rPr lang="en-US" altLang="zh-TW" dirty="0"/>
              <a:t>10</a:t>
            </a:r>
            <a:r>
              <a:rPr lang="zh-TW" altLang="en-US" dirty="0"/>
              <a:t>以太幣轉到買家帳戶</a:t>
            </a:r>
            <a:r>
              <a:rPr lang="en-US" altLang="zh-TW" dirty="0"/>
              <a:t>(</a:t>
            </a:r>
            <a:r>
              <a:rPr lang="zh-TW" altLang="en-US" dirty="0"/>
              <a:t>點</a:t>
            </a:r>
            <a:r>
              <a:rPr lang="en-US" altLang="zh-TW" dirty="0"/>
              <a:t>)</a:t>
            </a:r>
            <a:r>
              <a:rPr lang="zh-TW" altLang="en-US" dirty="0"/>
              <a:t>。</a:t>
            </a:r>
            <a:endParaRPr dirty="0"/>
          </a:p>
        </p:txBody>
      </p:sp>
    </p:spTree>
    <p:extLst>
      <p:ext uri="{BB962C8B-B14F-4D97-AF65-F5344CB8AC3E}">
        <p14:creationId xmlns:p14="http://schemas.microsoft.com/office/powerpoint/2010/main" val="14480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如果買家沒收到商品或商品有問題，可以給予差評，則智能合約會把商品的</a:t>
            </a:r>
            <a:r>
              <a:rPr lang="en-US" altLang="zh-TW" dirty="0"/>
              <a:t>10</a:t>
            </a:r>
            <a:r>
              <a:rPr lang="zh-TW" altLang="en-US" dirty="0"/>
              <a:t>以太幣連同</a:t>
            </a:r>
            <a:r>
              <a:rPr lang="en-US" altLang="zh-TW" dirty="0"/>
              <a:t>20</a:t>
            </a:r>
            <a:r>
              <a:rPr lang="zh-TW" altLang="en-US" dirty="0"/>
              <a:t>以太幣押金變成</a:t>
            </a:r>
            <a:r>
              <a:rPr lang="en-US" altLang="zh-TW" dirty="0"/>
              <a:t>30</a:t>
            </a:r>
            <a:r>
              <a:rPr lang="zh-TW" altLang="en-US" dirty="0"/>
              <a:t>轉到買家帳戶</a:t>
            </a:r>
            <a:r>
              <a:rPr lang="en-US" altLang="zh-TW" dirty="0"/>
              <a:t>(</a:t>
            </a:r>
            <a:r>
              <a:rPr lang="zh-TW" altLang="en-US" dirty="0"/>
              <a:t>點</a:t>
            </a:r>
            <a:r>
              <a:rPr lang="en-US" altLang="zh-TW" dirty="0"/>
              <a:t>)</a:t>
            </a:r>
            <a:r>
              <a:rPr lang="zh-TW" altLang="en-US" dirty="0"/>
              <a:t>，剩的</a:t>
            </a:r>
            <a:r>
              <a:rPr lang="en-US" altLang="zh-TW" dirty="0"/>
              <a:t>10</a:t>
            </a:r>
            <a:r>
              <a:rPr lang="zh-TW" altLang="en-US" dirty="0"/>
              <a:t>以太幣轉到賣家帳戶</a:t>
            </a:r>
            <a:r>
              <a:rPr lang="en-US" altLang="zh-TW" dirty="0"/>
              <a:t>(</a:t>
            </a:r>
            <a:r>
              <a:rPr lang="zh-TW" altLang="en-US" dirty="0"/>
              <a:t>點</a:t>
            </a:r>
            <a:r>
              <a:rPr lang="en-US" altLang="zh-TW" dirty="0"/>
              <a:t>)</a:t>
            </a:r>
            <a:r>
              <a:rPr lang="zh-TW" altLang="en-US" dirty="0"/>
              <a:t>。</a:t>
            </a:r>
            <a:endParaRPr dirty="0"/>
          </a:p>
        </p:txBody>
      </p:sp>
    </p:spTree>
    <p:extLst>
      <p:ext uri="{BB962C8B-B14F-4D97-AF65-F5344CB8AC3E}">
        <p14:creationId xmlns:p14="http://schemas.microsoft.com/office/powerpoint/2010/main" val="686081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Case3</a:t>
            </a:r>
            <a:r>
              <a:rPr lang="zh-TW" altLang="en-US" dirty="0"/>
              <a:t>是雙方都給對方差評，彼此認為對方有問題，那智能合約就會從歷史評價和標準評價去進行判斷，歷史評價低於標準評價者，就會被沒收押金</a:t>
            </a:r>
            <a:r>
              <a:rPr lang="en-US" altLang="zh-TW" dirty="0"/>
              <a:t>(</a:t>
            </a:r>
            <a:r>
              <a:rPr lang="zh-TW" altLang="en-US" dirty="0"/>
              <a:t>點</a:t>
            </a:r>
            <a:r>
              <a:rPr lang="en-US" altLang="zh-TW" dirty="0"/>
              <a:t>)</a:t>
            </a:r>
            <a:r>
              <a:rPr lang="zh-TW" altLang="en-US" dirty="0"/>
              <a:t>，作為懲罰金；高於標準評價者則收到押金</a:t>
            </a:r>
            <a:r>
              <a:rPr lang="en-US" altLang="zh-TW" dirty="0"/>
              <a:t>(</a:t>
            </a:r>
            <a:r>
              <a:rPr lang="zh-TW" altLang="en-US" dirty="0"/>
              <a:t>點</a:t>
            </a:r>
            <a:r>
              <a:rPr lang="en-US" altLang="zh-TW" dirty="0"/>
              <a:t>)</a:t>
            </a:r>
            <a:r>
              <a:rPr lang="zh-TW" altLang="en-US" dirty="0"/>
              <a:t>。</a:t>
            </a:r>
            <a:endParaRPr lang="en-US" altLang="zh-TW" dirty="0"/>
          </a:p>
          <a:p>
            <a:pPr marL="171450" lvl="0" indent="-171450" algn="l" rtl="0">
              <a:spcBef>
                <a:spcPts val="0"/>
              </a:spcBef>
              <a:spcAft>
                <a:spcPts val="0"/>
              </a:spcAft>
            </a:pPr>
            <a:r>
              <a:rPr lang="zh-TW" altLang="en-US" dirty="0"/>
              <a:t>歷史評價是個人過去交易的信用總和出的數值，標準評價則是系統設置好的，一開始都是</a:t>
            </a:r>
            <a:r>
              <a:rPr lang="en-US" altLang="zh-TW" dirty="0"/>
              <a:t>50</a:t>
            </a:r>
            <a:r>
              <a:rPr lang="zh-TW" altLang="en-US" dirty="0"/>
              <a:t>，如果一直出現</a:t>
            </a:r>
            <a:r>
              <a:rPr lang="en-US" altLang="zh-TW" dirty="0"/>
              <a:t>Case3</a:t>
            </a:r>
            <a:r>
              <a:rPr lang="zh-TW" altLang="en-US" dirty="0"/>
              <a:t>雙方給差評的情況，那系統就會慢慢地把你個人的標準評價逐漸升高，督促你未來與他人交易時更加保持誠信。</a:t>
            </a:r>
            <a:endParaRPr dirty="0"/>
          </a:p>
        </p:txBody>
      </p:sp>
    </p:spTree>
    <p:extLst>
      <p:ext uri="{BB962C8B-B14F-4D97-AF65-F5344CB8AC3E}">
        <p14:creationId xmlns:p14="http://schemas.microsoft.com/office/powerpoint/2010/main" val="107068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組有兩位成員，分別來自不同科系，算是一個跨領域的合作，所以我們一起發想出這個資訊工程和商業合作的題目，在製作過程每當遇到一個問題時，我們也經常透過不同的角度去解析問題，最終順利完成這個系統。</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TW" altLang="en-US" dirty="0"/>
              <a:t>其實區塊鏈的帳戶非常容易創建，這就會存在一個人擁有多重帳號的問題，我們希望透過發行信用代幣的方式去解決多重帳號問題，同時增加</a:t>
            </a:r>
            <a:r>
              <a:rPr lang="en-US" altLang="zh-TW" dirty="0"/>
              <a:t>IPFS</a:t>
            </a:r>
            <a:r>
              <a:rPr lang="zh-TW" altLang="en-US" dirty="0"/>
              <a:t>的網路節點。</a:t>
            </a:r>
            <a:endParaRPr lang="en-US" altLang="zh-TW" dirty="0"/>
          </a:p>
          <a:p>
            <a:pPr marL="171450" lvl="0" indent="-171450" algn="l" rtl="0">
              <a:spcBef>
                <a:spcPts val="0"/>
              </a:spcBef>
              <a:spcAft>
                <a:spcPts val="0"/>
              </a:spcAft>
            </a:pPr>
            <a:r>
              <a:rPr lang="zh-TW" altLang="en-US" dirty="0"/>
              <a:t>挖礦是指我們透過在智能合約建立一個未來某一時間的隨機函數，只要現實世界的時間一到那個隨機函數，使用者就可以跟合約進行互動，只要成功互動的使用者，就可以得到信用代幣。</a:t>
            </a:r>
            <a:endParaRPr lang="en-US" altLang="zh-TW" dirty="0"/>
          </a:p>
          <a:p>
            <a:pPr marL="171450" lvl="0" indent="-171450" algn="l" rtl="0">
              <a:spcBef>
                <a:spcPts val="0"/>
              </a:spcBef>
              <a:spcAft>
                <a:spcPts val="0"/>
              </a:spcAft>
            </a:pPr>
            <a:r>
              <a:rPr lang="zh-TW" altLang="en-US" dirty="0"/>
              <a:t>為什麼這可以解決多重帳號的問題呢？我們認為如果限制使用者只能在一段小時間去跟合約互動，使用者就很難開多個帳號去跟合約互動。而且隨著越多使用者用這個系統，也能間接使</a:t>
            </a:r>
            <a:r>
              <a:rPr lang="en-US" altLang="zh-TW" dirty="0"/>
              <a:t>IPFS</a:t>
            </a:r>
            <a:r>
              <a:rPr lang="zh-TW" altLang="en-US" dirty="0"/>
              <a:t>網路節點增加，如此一來就能讓這個系統的節點儲存更加安全。</a:t>
            </a:r>
            <a:endParaRPr lang="en-US" altLang="zh-TW" dirty="0"/>
          </a:p>
          <a:p>
            <a:pPr marL="171450" lvl="0" indent="-171450" algn="l" rtl="0">
              <a:spcBef>
                <a:spcPts val="0"/>
              </a:spcBef>
              <a:spcAft>
                <a:spcPts val="0"/>
              </a:spcAft>
            </a:pPr>
            <a:r>
              <a:rPr lang="zh-TW" altLang="en-US" dirty="0"/>
              <a:t>使用者拿到信用代幣有什麼好處呢？當使用者得到越多信用代幣，就可以轉換成擁有更多額度的信用評價權重，就是未來在額度內給別人評價時會更具有</a:t>
            </a:r>
            <a:r>
              <a:rPr lang="zh-TW" altLang="en-US"/>
              <a:t>影響力，而系統</a:t>
            </a:r>
            <a:r>
              <a:rPr lang="zh-TW" altLang="en-US" dirty="0"/>
              <a:t>目前設定的</a:t>
            </a:r>
            <a:r>
              <a:rPr lang="zh-TW" altLang="en-US"/>
              <a:t>影響力是放大</a:t>
            </a:r>
            <a:r>
              <a:rPr lang="en-US" altLang="zh-TW"/>
              <a:t>1000</a:t>
            </a:r>
            <a:r>
              <a:rPr lang="zh-TW" altLang="en-US" dirty="0"/>
              <a:t>倍。</a:t>
            </a:r>
            <a:endParaRPr dirty="0"/>
          </a:p>
        </p:txBody>
      </p:sp>
    </p:spTree>
    <p:extLst>
      <p:ext uri="{BB962C8B-B14F-4D97-AF65-F5344CB8AC3E}">
        <p14:creationId xmlns:p14="http://schemas.microsoft.com/office/powerpoint/2010/main" val="2430573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a:t>
            </a:r>
            <a:r>
              <a:rPr lang="en-US" dirty="0"/>
              <a:t>Demo</a:t>
            </a:r>
            <a:r>
              <a:rPr lang="zh-TW" altLang="en-US" dirty="0"/>
              <a:t>結束後，講總結）</a:t>
            </a:r>
            <a:endParaRPr lang="en-US" altLang="zh-TW" dirty="0"/>
          </a:p>
          <a:p>
            <a:pPr marL="171450" lvl="0" indent="-171450" algn="l" rtl="0">
              <a:spcBef>
                <a:spcPts val="0"/>
              </a:spcBef>
              <a:spcAft>
                <a:spcPts val="0"/>
              </a:spcAft>
            </a:pPr>
            <a:r>
              <a:rPr lang="zh-TW" altLang="en-US" dirty="0"/>
              <a:t>當今電商平台擁有非常嚴重的個人隱私問題，我們這組充分利用了區塊鏈的特性去建置了這套非常便利且安全的去中心化交易系統，進而解決那些個人隱私問題，降低使用者資料被不法集團利用的機會，是非常具有未來實用價值的。</a:t>
            </a:r>
            <a:endParaRPr lang="en-US" altLang="zh-TW" dirty="0"/>
          </a:p>
          <a:p>
            <a:pPr marL="171450" lvl="0" indent="-171450" algn="l" rtl="0">
              <a:spcBef>
                <a:spcPts val="0"/>
              </a:spcBef>
              <a:spcAft>
                <a:spcPts val="0"/>
              </a:spcAft>
            </a:pPr>
            <a:r>
              <a:rPr lang="zh-TW" altLang="en-US" dirty="0"/>
              <a:t>不過還有一些地方可以去改進，像是目前以太坊遇到的</a:t>
            </a:r>
            <a:r>
              <a:rPr lang="zh-TW" altLang="en-US"/>
              <a:t>處理手續費高，</a:t>
            </a:r>
            <a:r>
              <a:rPr lang="zh-TW" altLang="en-US" dirty="0"/>
              <a:t>虛擬貨幣</a:t>
            </a:r>
            <a:r>
              <a:rPr lang="zh-TW" altLang="en-US"/>
              <a:t>價值波動大</a:t>
            </a:r>
            <a:r>
              <a:rPr lang="zh-TW" altLang="en-US" dirty="0"/>
              <a:t>，又或是有沒有更好的預防多重帳號手段，這些是未來值得去探討的議題，我們這組的報告到這邊為止，謝謝大家！</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今天會從 研究動機與背景 開始介紹，再來是 系統設計架構，最後講 交易系統介紹。</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當今電商平台大多存在這兩個因素所造成的嚴重問題，這兩個因素分別是個人資訊及不法份子</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電商平台其實儲存了大量的使用者個人資訊，像是訂單資訊、個人姓名、電話號碼、居住地址及付款資訊等等，這是很多人經常沒有注意到的事情</a:t>
            </a:r>
            <a:endParaRPr dirty="0"/>
          </a:p>
        </p:txBody>
      </p:sp>
    </p:spTree>
    <p:extLst>
      <p:ext uri="{BB962C8B-B14F-4D97-AF65-F5344CB8AC3E}">
        <p14:creationId xmlns:p14="http://schemas.microsoft.com/office/powerpoint/2010/main" val="242006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TW" altLang="en-US" dirty="0"/>
              <a:t>只要上網搜尋個資外洩，就能找到非常多的相關新聞。最常見的詐騙就是客服說員工設定錯誤，導致變成分期付款，需要消費者到</a:t>
            </a:r>
            <a:r>
              <a:rPr lang="en-US" altLang="zh-TW" dirty="0"/>
              <a:t>ATM</a:t>
            </a:r>
            <a:r>
              <a:rPr lang="zh-TW" altLang="en-US" dirty="0"/>
              <a:t>解除。</a:t>
            </a:r>
            <a:endParaRPr lang="en-US" altLang="zh-TW" dirty="0"/>
          </a:p>
          <a:p>
            <a:pPr marL="171450" lvl="0" indent="-171450" algn="l" rtl="0">
              <a:spcBef>
                <a:spcPts val="0"/>
              </a:spcBef>
              <a:spcAft>
                <a:spcPts val="0"/>
              </a:spcAft>
            </a:pPr>
            <a:r>
              <a:rPr lang="zh-TW" altLang="en-US" dirty="0"/>
              <a:t>那些受騙的消費者，為什麼會被騙，就是因為詐諞集團詳細地掌握了你所有的購物資訊，讓你誤以為是真的客服，這些資訊到底是從哪邊外洩的呢？</a:t>
            </a:r>
            <a:endParaRPr lang="en-US" altLang="zh-TW" dirty="0"/>
          </a:p>
          <a:p>
            <a:pPr marL="171450" lvl="0" indent="-171450" algn="l" rtl="0">
              <a:spcBef>
                <a:spcPts val="0"/>
              </a:spcBef>
              <a:spcAft>
                <a:spcPts val="0"/>
              </a:spcAft>
            </a:pPr>
            <a:r>
              <a:rPr lang="zh-TW" altLang="en-US" dirty="0"/>
              <a:t>有時候我們去逛購物平台時，會在首頁公告看到「本公司客服絕對不會主動打電話給消費者，一般人可能看就覺得，好我知道了，但敏銳一點的人就會知道，這個電商平台曾發生過資料外洩的案件，導致他們有消費者收到詐騙電話。</a:t>
            </a:r>
            <a:endParaRPr lang="en-US" altLang="zh-TW" dirty="0"/>
          </a:p>
          <a:p>
            <a:pPr marL="171450" lvl="0" indent="-171450" algn="l" rtl="0">
              <a:spcBef>
                <a:spcPts val="0"/>
              </a:spcBef>
              <a:spcAft>
                <a:spcPts val="0"/>
              </a:spcAft>
            </a:pPr>
            <a:r>
              <a:rPr lang="zh-TW" altLang="en-US" dirty="0"/>
              <a:t>這就是我和廷鈞希望能夠解決的問題。</a:t>
            </a:r>
            <a:endParaRPr lang="en-US" altLang="zh-TW" dirty="0"/>
          </a:p>
        </p:txBody>
      </p:sp>
    </p:spTree>
    <p:extLst>
      <p:ext uri="{BB962C8B-B14F-4D97-AF65-F5344CB8AC3E}">
        <p14:creationId xmlns:p14="http://schemas.microsoft.com/office/powerpoint/2010/main" val="223188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接著我們介紹系統設計架構</a:t>
            </a:r>
            <a:endParaRPr dirty="0"/>
          </a:p>
        </p:txBody>
      </p:sp>
    </p:spTree>
    <p:extLst>
      <p:ext uri="{BB962C8B-B14F-4D97-AF65-F5344CB8AC3E}">
        <p14:creationId xmlns:p14="http://schemas.microsoft.com/office/powerpoint/2010/main" val="152661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這是整個系統的架構圖，我們建立了一個非常便利的網頁方便使用者利用這套系統，使用者在網頁上的動作是透過錢包去跟區塊鏈的智能合約互動，而所有的系統資料都是儲存在星際檔案系統上，而不是傳統的中心化伺服器中。</a:t>
            </a:r>
          </a:p>
        </p:txBody>
      </p:sp>
    </p:spTree>
    <p:extLst>
      <p:ext uri="{BB962C8B-B14F-4D97-AF65-F5344CB8AC3E}">
        <p14:creationId xmlns:p14="http://schemas.microsoft.com/office/powerpoint/2010/main" val="144452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0" r:id="rId6"/>
    <p:sldLayoutId id="2147483663"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320511" y="1726717"/>
            <a:ext cx="8502977" cy="812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b="1" dirty="0">
                <a:solidFill>
                  <a:schemeClr val="accent3"/>
                </a:solidFill>
                <a:latin typeface="微軟正黑體" panose="020B0604030504040204" pitchFamily="34" charset="-120"/>
                <a:ea typeface="微軟正黑體" panose="020B0604030504040204" pitchFamily="34" charset="-120"/>
              </a:rPr>
              <a:t>區塊鏈交易系統  </a:t>
            </a:r>
            <a:r>
              <a:rPr lang="en" altLang="zh-TW" sz="3600" b="1" dirty="0">
                <a:solidFill>
                  <a:schemeClr val="accent2"/>
                </a:solidFill>
                <a:latin typeface="微軟正黑體" panose="020B0604030504040204" pitchFamily="34" charset="-120"/>
                <a:ea typeface="微軟正黑體" panose="020B0604030504040204" pitchFamily="34" charset="-120"/>
              </a:rPr>
              <a:t>ShopP2P</a:t>
            </a:r>
            <a:endParaRPr sz="3600" b="1"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95892" y="347568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7388439" y="586240"/>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67456"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434;p25">
            <a:extLst>
              <a:ext uri="{FF2B5EF4-FFF2-40B4-BE49-F238E27FC236}">
                <a16:creationId xmlns:a16="http://schemas.microsoft.com/office/drawing/2014/main" id="{479AF595-D5E9-435A-AF2C-C1FC96BCC941}"/>
              </a:ext>
            </a:extLst>
          </p:cNvPr>
          <p:cNvSpPr txBox="1">
            <a:spLocks/>
          </p:cNvSpPr>
          <p:nvPr/>
        </p:nvSpPr>
        <p:spPr>
          <a:xfrm>
            <a:off x="2361214" y="2440295"/>
            <a:ext cx="5373304" cy="660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a:lnSpc>
                <a:spcPct val="250000"/>
              </a:lnSpc>
            </a:pP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－以智能合約及星際檔案系統實現的去中心化交易系統</a:t>
            </a:r>
            <a:endParaRPr lang="zh-TW"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4" y="2322094"/>
            <a:ext cx="3690516" cy="9829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2400" dirty="0"/>
              <a:t>使用</a:t>
            </a:r>
            <a:r>
              <a:rPr lang="zh-TW" altLang="en-US" sz="2400" dirty="0">
                <a:solidFill>
                  <a:schemeClr val="accent2"/>
                </a:solidFill>
              </a:rPr>
              <a:t>乙太坊</a:t>
            </a:r>
            <a:r>
              <a:rPr lang="zh-TW" altLang="en-US" sz="2400" dirty="0"/>
              <a:t>的</a:t>
            </a:r>
            <a:r>
              <a:rPr lang="zh-TW" altLang="en-US" sz="2400" dirty="0">
                <a:solidFill>
                  <a:schemeClr val="accent6"/>
                </a:solidFill>
              </a:rPr>
              <a:t>智能合約</a:t>
            </a:r>
            <a:endParaRPr lang="en-US" altLang="zh-TW" sz="2400" dirty="0">
              <a:solidFill>
                <a:schemeClr val="accent6"/>
              </a:solidFill>
            </a:endParaRP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區塊鏈</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圖片 2">
            <a:extLst>
              <a:ext uri="{FF2B5EF4-FFF2-40B4-BE49-F238E27FC236}">
                <a16:creationId xmlns:a16="http://schemas.microsoft.com/office/drawing/2014/main" id="{FA0E76B1-8BBE-4F53-BD18-C7E878D90AB0}"/>
              </a:ext>
            </a:extLst>
          </p:cNvPr>
          <p:cNvPicPr>
            <a:picLocks noChangeAspect="1"/>
          </p:cNvPicPr>
          <p:nvPr/>
        </p:nvPicPr>
        <p:blipFill>
          <a:blip r:embed="rId3"/>
          <a:stretch>
            <a:fillRect/>
          </a:stretch>
        </p:blipFill>
        <p:spPr>
          <a:xfrm>
            <a:off x="5354174" y="1623771"/>
            <a:ext cx="2072844" cy="20728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星際檔案系統- 維基百科，自由的百科全書">
            <a:extLst>
              <a:ext uri="{FF2B5EF4-FFF2-40B4-BE49-F238E27FC236}">
                <a16:creationId xmlns:a16="http://schemas.microsoft.com/office/drawing/2014/main" id="{3B04E4B4-FBEB-4C1E-B91E-A932990CF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512" y="551927"/>
            <a:ext cx="875095" cy="875095"/>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506;p28">
            <a:extLst>
              <a:ext uri="{FF2B5EF4-FFF2-40B4-BE49-F238E27FC236}">
                <a16:creationId xmlns:a16="http://schemas.microsoft.com/office/drawing/2014/main" id="{4926D9E1-3DA3-42F5-8DC4-432A37388E2B}"/>
              </a:ext>
            </a:extLst>
          </p:cNvPr>
          <p:cNvSpPr txBox="1">
            <a:spLocks noGrp="1"/>
          </p:cNvSpPr>
          <p:nvPr>
            <p:ph type="body" idx="1"/>
          </p:nvPr>
        </p:nvSpPr>
        <p:spPr>
          <a:xfrm>
            <a:off x="4816256" y="3678772"/>
            <a:ext cx="2781601" cy="6047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ltLang="en-US" sz="2400" dirty="0">
                <a:solidFill>
                  <a:schemeClr val="accent2"/>
                </a:solidFill>
              </a:rPr>
              <a:t>持久</a:t>
            </a:r>
            <a:r>
              <a:rPr lang="zh-TW" altLang="en-US" sz="2400" dirty="0">
                <a:solidFill>
                  <a:schemeClr val="accent6"/>
                </a:solidFill>
              </a:rPr>
              <a:t>分散式</a:t>
            </a:r>
            <a:r>
              <a:rPr lang="zh-TW" altLang="en-US" sz="2400" dirty="0">
                <a:solidFill>
                  <a:schemeClr val="bg1"/>
                </a:solidFill>
              </a:rPr>
              <a:t>儲存</a:t>
            </a:r>
            <a:endParaRPr lang="en-US" altLang="zh-TW" sz="2400" dirty="0">
              <a:solidFill>
                <a:schemeClr val="bg1"/>
              </a:solidFill>
            </a:endParaRPr>
          </a:p>
        </p:txBody>
      </p:sp>
      <p:sp>
        <p:nvSpPr>
          <p:cNvPr id="14" name="Google Shape;507;p28">
            <a:extLst>
              <a:ext uri="{FF2B5EF4-FFF2-40B4-BE49-F238E27FC236}">
                <a16:creationId xmlns:a16="http://schemas.microsoft.com/office/drawing/2014/main" id="{D0D763EC-DD90-487A-A55B-01F9B4400068}"/>
              </a:ext>
            </a:extLst>
          </p:cNvPr>
          <p:cNvSpPr txBox="1">
            <a:spLocks/>
          </p:cNvSpPr>
          <p:nvPr/>
        </p:nvSpPr>
        <p:spPr>
          <a:xfrm>
            <a:off x="618825" y="411675"/>
            <a:ext cx="2686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zh-TW" altLang="en-US" dirty="0"/>
              <a:t>星際檔案系統</a:t>
            </a:r>
          </a:p>
        </p:txBody>
      </p:sp>
      <p:pic>
        <p:nvPicPr>
          <p:cNvPr id="22" name="圖片 21">
            <a:extLst>
              <a:ext uri="{FF2B5EF4-FFF2-40B4-BE49-F238E27FC236}">
                <a16:creationId xmlns:a16="http://schemas.microsoft.com/office/drawing/2014/main" id="{A4253B8A-3868-4378-976D-183107B2ACCF}"/>
              </a:ext>
            </a:extLst>
          </p:cNvPr>
          <p:cNvPicPr>
            <a:picLocks noChangeAspect="1"/>
          </p:cNvPicPr>
          <p:nvPr/>
        </p:nvPicPr>
        <p:blipFill>
          <a:blip r:embed="rId4"/>
          <a:stretch>
            <a:fillRect/>
          </a:stretch>
        </p:blipFill>
        <p:spPr>
          <a:xfrm>
            <a:off x="5199044" y="1537397"/>
            <a:ext cx="2016027" cy="1809608"/>
          </a:xfrm>
          <a:prstGeom prst="rect">
            <a:avLst/>
          </a:prstGeom>
        </p:spPr>
      </p:pic>
      <p:pic>
        <p:nvPicPr>
          <p:cNvPr id="24" name="圖片 23">
            <a:extLst>
              <a:ext uri="{FF2B5EF4-FFF2-40B4-BE49-F238E27FC236}">
                <a16:creationId xmlns:a16="http://schemas.microsoft.com/office/drawing/2014/main" id="{734807BE-48E6-4DC5-ACB5-13C400607C3E}"/>
              </a:ext>
            </a:extLst>
          </p:cNvPr>
          <p:cNvPicPr>
            <a:picLocks noChangeAspect="1"/>
          </p:cNvPicPr>
          <p:nvPr/>
        </p:nvPicPr>
        <p:blipFill>
          <a:blip r:embed="rId5"/>
          <a:stretch>
            <a:fillRect/>
          </a:stretch>
        </p:blipFill>
        <p:spPr>
          <a:xfrm>
            <a:off x="1709917" y="1537397"/>
            <a:ext cx="2016027" cy="1809608"/>
          </a:xfrm>
          <a:prstGeom prst="rect">
            <a:avLst/>
          </a:prstGeom>
        </p:spPr>
      </p:pic>
      <p:sp>
        <p:nvSpPr>
          <p:cNvPr id="26" name="Google Shape;506;p28">
            <a:extLst>
              <a:ext uri="{FF2B5EF4-FFF2-40B4-BE49-F238E27FC236}">
                <a16:creationId xmlns:a16="http://schemas.microsoft.com/office/drawing/2014/main" id="{2D9F44E7-9B5A-4887-BB9C-F085E9735929}"/>
              </a:ext>
            </a:extLst>
          </p:cNvPr>
          <p:cNvSpPr txBox="1">
            <a:spLocks/>
          </p:cNvSpPr>
          <p:nvPr/>
        </p:nvSpPr>
        <p:spPr>
          <a:xfrm>
            <a:off x="1327131" y="3678772"/>
            <a:ext cx="2781601" cy="6047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buFont typeface="Maven Pro"/>
              <a:buNone/>
            </a:pPr>
            <a:r>
              <a:rPr lang="zh-TW" altLang="en-US" sz="2400" dirty="0">
                <a:solidFill>
                  <a:schemeClr val="bg1"/>
                </a:solidFill>
              </a:rPr>
              <a:t>傳統中心化儲存</a:t>
            </a:r>
            <a:endParaRPr lang="en-US" altLang="zh-TW" sz="2400" dirty="0">
              <a:solidFill>
                <a:schemeClr val="bg1"/>
              </a:solidFill>
            </a:endParaRPr>
          </a:p>
        </p:txBody>
      </p:sp>
    </p:spTree>
    <p:extLst>
      <p:ext uri="{BB962C8B-B14F-4D97-AF65-F5344CB8AC3E}">
        <p14:creationId xmlns:p14="http://schemas.microsoft.com/office/powerpoint/2010/main" val="284636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26A00A4-621C-4C05-A8AE-501F58FB6ABF}"/>
              </a:ext>
            </a:extLst>
          </p:cNvPr>
          <p:cNvPicPr>
            <a:picLocks noChangeAspect="1"/>
          </p:cNvPicPr>
          <p:nvPr/>
        </p:nvPicPr>
        <p:blipFill rotWithShape="1">
          <a:blip r:embed="rId3"/>
          <a:srcRect t="22610"/>
          <a:stretch/>
        </p:blipFill>
        <p:spPr>
          <a:xfrm>
            <a:off x="2218639" y="331149"/>
            <a:ext cx="6149476" cy="4371611"/>
          </a:xfrm>
          <a:prstGeom prst="rect">
            <a:avLst/>
          </a:prstGeom>
        </p:spPr>
      </p:pic>
      <p:pic>
        <p:nvPicPr>
          <p:cNvPr id="3076" name="Picture 4" descr="以太坊JavaScript 庫：web3.js 與ethers.js 比較（第一部分） - 鏈聞ChainNews">
            <a:extLst>
              <a:ext uri="{FF2B5EF4-FFF2-40B4-BE49-F238E27FC236}">
                <a16:creationId xmlns:a16="http://schemas.microsoft.com/office/drawing/2014/main" id="{574695D4-906C-4071-B7FE-D05B360E4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023" y="2516955"/>
            <a:ext cx="1480973" cy="1117077"/>
          </a:xfrm>
          <a:prstGeom prst="snip2DiagRect">
            <a:avLst/>
          </a:prstGeom>
          <a:solidFill>
            <a:srgbClr val="FFFFFF">
              <a:shade val="85000"/>
            </a:srgbClr>
          </a:solidFill>
          <a:ln w="88900" cap="sq">
            <a:solidFill>
              <a:srgbClr val="00CFCC"/>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Google Shape;507;p28">
            <a:extLst>
              <a:ext uri="{FF2B5EF4-FFF2-40B4-BE49-F238E27FC236}">
                <a16:creationId xmlns:a16="http://schemas.microsoft.com/office/drawing/2014/main" id="{66E30A11-047A-42B6-937D-DE270A2327C6}"/>
              </a:ext>
            </a:extLst>
          </p:cNvPr>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資料串接</a:t>
            </a:r>
            <a:endParaRPr dirty="0"/>
          </a:p>
        </p:txBody>
      </p:sp>
      <p:pic>
        <p:nvPicPr>
          <p:cNvPr id="3" name="圖片 2" descr="一張含有 文字, 橙色, 裝置 的圖片&#10;&#10;自動產生的描述">
            <a:extLst>
              <a:ext uri="{FF2B5EF4-FFF2-40B4-BE49-F238E27FC236}">
                <a16:creationId xmlns:a16="http://schemas.microsoft.com/office/drawing/2014/main" id="{96B9C3BF-3722-4FCD-BC62-3357EAF904C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217" b="97783" l="1906" r="99307">
                        <a14:foregroundMark x1="53726" y1="8257" x2="41421" y2="12691"/>
                        <a14:foregroundMark x1="41421" y1="12691" x2="26170" y2="48089"/>
                        <a14:foregroundMark x1="26170" y1="48089" x2="60572" y2="76835"/>
                        <a14:foregroundMark x1="60572" y1="76835" x2="80936" y2="69648"/>
                        <a14:foregroundMark x1="80936" y1="69648" x2="86655" y2="52599"/>
                        <a14:foregroundMark x1="87088" y1="19878" x2="58492" y2="12768"/>
                        <a14:foregroundMark x1="58492" y1="12768" x2="50693" y2="2829"/>
                        <a14:foregroundMark x1="50693" y1="2829" x2="5459" y2="25459"/>
                        <a14:foregroundMark x1="5459" y1="25459" x2="7886" y2="63914"/>
                        <a14:foregroundMark x1="7886" y1="63914" x2="16291" y2="78517"/>
                        <a14:foregroundMark x1="16291" y1="78517" x2="40641" y2="90520"/>
                        <a14:foregroundMark x1="40641" y1="90520" x2="56586" y2="88532"/>
                        <a14:foregroundMark x1="56586" y1="88532" x2="92721" y2="66743"/>
                        <a14:foregroundMark x1="87608" y1="20872" x2="95494" y2="32875"/>
                        <a14:foregroundMark x1="97140" y1="25535" x2="96620" y2="53593"/>
                        <a14:foregroundMark x1="99307" y1="31881" x2="96967" y2="49924"/>
                        <a14:foregroundMark x1="98614" y1="49924" x2="98787" y2="65826"/>
                        <a14:foregroundMark x1="98700" y1="66820" x2="97747" y2="73930"/>
                        <a14:foregroundMark x1="96447" y1="73777" x2="52080" y2="97477"/>
                        <a14:foregroundMark x1="52080" y1="97477" x2="9359" y2="79358"/>
                        <a14:foregroundMark x1="9359" y1="79358" x2="2773" y2="73700"/>
                        <a14:foregroundMark x1="59099" y1="90520" x2="47834" y2="95489"/>
                        <a14:foregroundMark x1="48787" y1="97859" x2="52773" y2="94419"/>
                        <a14:foregroundMark x1="49653" y1="92202" x2="37955" y2="83945"/>
                        <a14:foregroundMark x1="37955" y1="83945" x2="37955" y2="83945"/>
                        <a14:foregroundMark x1="46880" y1="97706" x2="39948" y2="93731"/>
                        <a14:foregroundMark x1="2080" y1="73318" x2="1993" y2="27141"/>
                        <a14:foregroundMark x1="1993" y1="27141" x2="49653" y2="2599"/>
                        <a14:foregroundMark x1="52166" y1="2217" x2="81976" y2="18043"/>
                        <a14:foregroundMark x1="89601" y1="24618" x2="93414" y2="54740"/>
                      </a14:backgroundRemoval>
                    </a14:imgEffect>
                  </a14:imgLayer>
                </a14:imgProps>
              </a:ext>
            </a:extLst>
          </a:blip>
          <a:stretch>
            <a:fillRect/>
          </a:stretch>
        </p:blipFill>
        <p:spPr>
          <a:xfrm>
            <a:off x="2521670" y="883536"/>
            <a:ext cx="1356930" cy="1538011"/>
          </a:xfrm>
          <a:prstGeom prst="rect">
            <a:avLst/>
          </a:prstGeom>
        </p:spPr>
      </p:pic>
    </p:spTree>
    <p:extLst>
      <p:ext uri="{BB962C8B-B14F-4D97-AF65-F5344CB8AC3E}">
        <p14:creationId xmlns:p14="http://schemas.microsoft.com/office/powerpoint/2010/main" val="92992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64210" y="1992475"/>
            <a:ext cx="450129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4000" dirty="0"/>
              <a:t>交易系統介紹 </a:t>
            </a:r>
            <a:endParaRPr sz="4000" dirty="0"/>
          </a:p>
        </p:txBody>
      </p:sp>
      <p:sp>
        <p:nvSpPr>
          <p:cNvPr id="689" name="Google Shape;689;p32"/>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a:t>
            </a:r>
            <a:r>
              <a:rPr lang="en-US" altLang="zh-TW" dirty="0">
                <a:solidFill>
                  <a:schemeClr val="dk2"/>
                </a:solidFill>
              </a:rPr>
              <a:t>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1338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3" name="Google Shape;600;p30">
            <a:extLst>
              <a:ext uri="{FF2B5EF4-FFF2-40B4-BE49-F238E27FC236}">
                <a16:creationId xmlns:a16="http://schemas.microsoft.com/office/drawing/2014/main" id="{47D920C2-896B-43D4-90A0-28EC5459CEE9}"/>
              </a:ext>
            </a:extLst>
          </p:cNvPr>
          <p:cNvSpPr txBox="1">
            <a:spLocks/>
          </p:cNvSpPr>
          <p:nvPr/>
        </p:nvSpPr>
        <p:spPr>
          <a:xfrm>
            <a:off x="621630" y="411675"/>
            <a:ext cx="5888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zh-TW" altLang="en-US" dirty="0"/>
              <a:t>交易流程圖</a:t>
            </a:r>
          </a:p>
        </p:txBody>
      </p:sp>
      <p:pic>
        <p:nvPicPr>
          <p:cNvPr id="3" name="圖片 2">
            <a:extLst>
              <a:ext uri="{FF2B5EF4-FFF2-40B4-BE49-F238E27FC236}">
                <a16:creationId xmlns:a16="http://schemas.microsoft.com/office/drawing/2014/main" id="{144DC4E7-9B8B-4A21-A859-250358FC2C23}"/>
              </a:ext>
            </a:extLst>
          </p:cNvPr>
          <p:cNvPicPr>
            <a:picLocks noChangeAspect="1"/>
          </p:cNvPicPr>
          <p:nvPr/>
        </p:nvPicPr>
        <p:blipFill rotWithShape="1">
          <a:blip r:embed="rId3"/>
          <a:srcRect t="6550"/>
          <a:stretch/>
        </p:blipFill>
        <p:spPr>
          <a:xfrm>
            <a:off x="2710204" y="664590"/>
            <a:ext cx="4541626" cy="4223208"/>
          </a:xfrm>
          <a:prstGeom prst="rect">
            <a:avLst/>
          </a:prstGeom>
        </p:spPr>
      </p:pic>
    </p:spTree>
    <p:extLst>
      <p:ext uri="{BB962C8B-B14F-4D97-AF65-F5344CB8AC3E}">
        <p14:creationId xmlns:p14="http://schemas.microsoft.com/office/powerpoint/2010/main" val="151087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信用評價對比系統 </a:t>
            </a:r>
            <a:endParaRPr sz="3000" dirty="0"/>
          </a:p>
        </p:txBody>
      </p:sp>
      <p:pic>
        <p:nvPicPr>
          <p:cNvPr id="3" name="圖片 2">
            <a:extLst>
              <a:ext uri="{FF2B5EF4-FFF2-40B4-BE49-F238E27FC236}">
                <a16:creationId xmlns:a16="http://schemas.microsoft.com/office/drawing/2014/main" id="{3735CB34-11A1-49AE-8803-7A5A4508A984}"/>
              </a:ext>
            </a:extLst>
          </p:cNvPr>
          <p:cNvPicPr>
            <a:picLocks noChangeAspect="1"/>
          </p:cNvPicPr>
          <p:nvPr/>
        </p:nvPicPr>
        <p:blipFill>
          <a:blip r:embed="rId3"/>
          <a:stretch>
            <a:fillRect/>
          </a:stretch>
        </p:blipFill>
        <p:spPr>
          <a:xfrm>
            <a:off x="3757765" y="1829801"/>
            <a:ext cx="1628470" cy="1628470"/>
          </a:xfrm>
          <a:prstGeom prst="rect">
            <a:avLst/>
          </a:prstGeom>
        </p:spPr>
      </p:pic>
      <p:sp>
        <p:nvSpPr>
          <p:cNvPr id="12" name="Google Shape;600;p30">
            <a:extLst>
              <a:ext uri="{FF2B5EF4-FFF2-40B4-BE49-F238E27FC236}">
                <a16:creationId xmlns:a16="http://schemas.microsoft.com/office/drawing/2014/main" id="{E632A952-2F9F-4810-9DC7-ED8CBBB031CD}"/>
              </a:ext>
            </a:extLst>
          </p:cNvPr>
          <p:cNvSpPr txBox="1">
            <a:spLocks/>
          </p:cNvSpPr>
          <p:nvPr/>
        </p:nvSpPr>
        <p:spPr>
          <a:xfrm>
            <a:off x="3398694" y="3592279"/>
            <a:ext cx="234661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售價 </a:t>
            </a:r>
            <a:r>
              <a:rPr lang="en-US" altLang="zh-TW" sz="2800" dirty="0"/>
              <a:t>10</a:t>
            </a:r>
            <a:r>
              <a:rPr lang="zh-TW" altLang="en-US" sz="2800" dirty="0"/>
              <a:t> </a:t>
            </a:r>
            <a:r>
              <a:rPr lang="en-US" altLang="zh-TW" sz="2800" dirty="0"/>
              <a:t>ETH</a:t>
            </a:r>
            <a:endParaRPr lang="zh-TW" altLang="en-US" sz="2800" dirty="0"/>
          </a:p>
        </p:txBody>
      </p:sp>
    </p:spTree>
    <p:extLst>
      <p:ext uri="{BB962C8B-B14F-4D97-AF65-F5344CB8AC3E}">
        <p14:creationId xmlns:p14="http://schemas.microsoft.com/office/powerpoint/2010/main" val="235495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信用評價對比系統 </a:t>
            </a:r>
            <a:endParaRPr sz="3000" dirty="0"/>
          </a:p>
        </p:txBody>
      </p:sp>
      <p:pic>
        <p:nvPicPr>
          <p:cNvPr id="21" name="圖片 20">
            <a:extLst>
              <a:ext uri="{FF2B5EF4-FFF2-40B4-BE49-F238E27FC236}">
                <a16:creationId xmlns:a16="http://schemas.microsoft.com/office/drawing/2014/main" id="{910630FB-1C70-48F7-AAF1-69F8F4EB15FE}"/>
              </a:ext>
            </a:extLst>
          </p:cNvPr>
          <p:cNvPicPr>
            <a:picLocks noChangeAspect="1"/>
          </p:cNvPicPr>
          <p:nvPr/>
        </p:nvPicPr>
        <p:blipFill>
          <a:blip r:embed="rId3"/>
          <a:stretch>
            <a:fillRect/>
          </a:stretch>
        </p:blipFill>
        <p:spPr>
          <a:xfrm>
            <a:off x="674306" y="2024729"/>
            <a:ext cx="1112544" cy="1112544"/>
          </a:xfrm>
          <a:prstGeom prst="rect">
            <a:avLst/>
          </a:prstGeom>
        </p:spPr>
      </p:pic>
      <p:pic>
        <p:nvPicPr>
          <p:cNvPr id="23" name="圖片 22">
            <a:extLst>
              <a:ext uri="{FF2B5EF4-FFF2-40B4-BE49-F238E27FC236}">
                <a16:creationId xmlns:a16="http://schemas.microsoft.com/office/drawing/2014/main" id="{AE576B65-6F26-4B41-9ECC-0FAEA333D433}"/>
              </a:ext>
            </a:extLst>
          </p:cNvPr>
          <p:cNvPicPr>
            <a:picLocks noChangeAspect="1"/>
          </p:cNvPicPr>
          <p:nvPr/>
        </p:nvPicPr>
        <p:blipFill>
          <a:blip r:embed="rId4"/>
          <a:stretch>
            <a:fillRect/>
          </a:stretch>
        </p:blipFill>
        <p:spPr>
          <a:xfrm>
            <a:off x="7357149" y="2015478"/>
            <a:ext cx="1112543" cy="1112543"/>
          </a:xfrm>
          <a:prstGeom prst="rect">
            <a:avLst/>
          </a:prstGeom>
        </p:spPr>
      </p:pic>
      <p:sp>
        <p:nvSpPr>
          <p:cNvPr id="3" name="箭號: 向右 2">
            <a:extLst>
              <a:ext uri="{FF2B5EF4-FFF2-40B4-BE49-F238E27FC236}">
                <a16:creationId xmlns:a16="http://schemas.microsoft.com/office/drawing/2014/main" id="{8E312ABD-0904-498A-9231-FF18B7F69CE6}"/>
              </a:ext>
            </a:extLst>
          </p:cNvPr>
          <p:cNvSpPr/>
          <p:nvPr/>
        </p:nvSpPr>
        <p:spPr>
          <a:xfrm>
            <a:off x="2169104" y="2062423"/>
            <a:ext cx="1464369" cy="1018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20 ETH</a:t>
            </a:r>
            <a:endParaRPr lang="zh-TW" altLang="en-US" sz="2000" dirty="0"/>
          </a:p>
        </p:txBody>
      </p:sp>
      <p:sp>
        <p:nvSpPr>
          <p:cNvPr id="6" name="箭號: 向左 5">
            <a:extLst>
              <a:ext uri="{FF2B5EF4-FFF2-40B4-BE49-F238E27FC236}">
                <a16:creationId xmlns:a16="http://schemas.microsoft.com/office/drawing/2014/main" id="{5A5BD169-3E89-427D-A07F-EEA7116A0AD7}"/>
              </a:ext>
            </a:extLst>
          </p:cNvPr>
          <p:cNvSpPr/>
          <p:nvPr/>
        </p:nvSpPr>
        <p:spPr>
          <a:xfrm>
            <a:off x="5510526" y="2062423"/>
            <a:ext cx="1464368" cy="10186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20 ETH</a:t>
            </a:r>
            <a:endParaRPr lang="zh-TW" altLang="en-US" sz="2000" dirty="0"/>
          </a:p>
        </p:txBody>
      </p:sp>
      <p:pic>
        <p:nvPicPr>
          <p:cNvPr id="11" name="圖片 10">
            <a:extLst>
              <a:ext uri="{FF2B5EF4-FFF2-40B4-BE49-F238E27FC236}">
                <a16:creationId xmlns:a16="http://schemas.microsoft.com/office/drawing/2014/main" id="{B9E996DE-9975-4FD7-A9AA-09BD8B822DD9}"/>
              </a:ext>
            </a:extLst>
          </p:cNvPr>
          <p:cNvPicPr>
            <a:picLocks noChangeAspect="1"/>
          </p:cNvPicPr>
          <p:nvPr/>
        </p:nvPicPr>
        <p:blipFill>
          <a:blip r:embed="rId5"/>
          <a:stretch>
            <a:fillRect/>
          </a:stretch>
        </p:blipFill>
        <p:spPr>
          <a:xfrm>
            <a:off x="4015728" y="2024729"/>
            <a:ext cx="1112544" cy="1112544"/>
          </a:xfrm>
          <a:prstGeom prst="rect">
            <a:avLst/>
          </a:prstGeom>
        </p:spPr>
      </p:pic>
      <p:sp>
        <p:nvSpPr>
          <p:cNvPr id="16" name="Google Shape;600;p30">
            <a:extLst>
              <a:ext uri="{FF2B5EF4-FFF2-40B4-BE49-F238E27FC236}">
                <a16:creationId xmlns:a16="http://schemas.microsoft.com/office/drawing/2014/main" id="{2AFC2900-A7DB-47FA-A860-3A5EABEEA0C8}"/>
              </a:ext>
            </a:extLst>
          </p:cNvPr>
          <p:cNvSpPr txBox="1">
            <a:spLocks/>
          </p:cNvSpPr>
          <p:nvPr/>
        </p:nvSpPr>
        <p:spPr>
          <a:xfrm>
            <a:off x="241279" y="3227148"/>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買家</a:t>
            </a:r>
          </a:p>
        </p:txBody>
      </p:sp>
      <p:sp>
        <p:nvSpPr>
          <p:cNvPr id="17" name="Google Shape;600;p30">
            <a:extLst>
              <a:ext uri="{FF2B5EF4-FFF2-40B4-BE49-F238E27FC236}">
                <a16:creationId xmlns:a16="http://schemas.microsoft.com/office/drawing/2014/main" id="{4FDDCFDF-8E60-4586-B432-CBC398223597}"/>
              </a:ext>
            </a:extLst>
          </p:cNvPr>
          <p:cNvSpPr txBox="1">
            <a:spLocks/>
          </p:cNvSpPr>
          <p:nvPr/>
        </p:nvSpPr>
        <p:spPr>
          <a:xfrm>
            <a:off x="6924121" y="3227148"/>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賣家</a:t>
            </a:r>
          </a:p>
        </p:txBody>
      </p:sp>
      <p:sp>
        <p:nvSpPr>
          <p:cNvPr id="18" name="Google Shape;600;p30">
            <a:extLst>
              <a:ext uri="{FF2B5EF4-FFF2-40B4-BE49-F238E27FC236}">
                <a16:creationId xmlns:a16="http://schemas.microsoft.com/office/drawing/2014/main" id="{05C09E71-885C-4E1A-B8AA-FA4A7C375B30}"/>
              </a:ext>
            </a:extLst>
          </p:cNvPr>
          <p:cNvSpPr txBox="1">
            <a:spLocks/>
          </p:cNvSpPr>
          <p:nvPr/>
        </p:nvSpPr>
        <p:spPr>
          <a:xfrm>
            <a:off x="3582701" y="3230329"/>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智能合約</a:t>
            </a:r>
          </a:p>
        </p:txBody>
      </p:sp>
    </p:spTree>
    <p:extLst>
      <p:ext uri="{BB962C8B-B14F-4D97-AF65-F5344CB8AC3E}">
        <p14:creationId xmlns:p14="http://schemas.microsoft.com/office/powerpoint/2010/main" val="46186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29" y="411675"/>
            <a:ext cx="683968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信用評價對比系統 </a:t>
            </a:r>
            <a:r>
              <a:rPr lang="en-US" altLang="zh-TW" sz="3000" dirty="0"/>
              <a:t>Case #1</a:t>
            </a:r>
            <a:endParaRPr sz="3000" dirty="0"/>
          </a:p>
        </p:txBody>
      </p:sp>
      <p:pic>
        <p:nvPicPr>
          <p:cNvPr id="21" name="圖片 20">
            <a:extLst>
              <a:ext uri="{FF2B5EF4-FFF2-40B4-BE49-F238E27FC236}">
                <a16:creationId xmlns:a16="http://schemas.microsoft.com/office/drawing/2014/main" id="{910630FB-1C70-48F7-AAF1-69F8F4EB15FE}"/>
              </a:ext>
            </a:extLst>
          </p:cNvPr>
          <p:cNvPicPr>
            <a:picLocks noChangeAspect="1"/>
          </p:cNvPicPr>
          <p:nvPr/>
        </p:nvPicPr>
        <p:blipFill>
          <a:blip r:embed="rId3"/>
          <a:stretch>
            <a:fillRect/>
          </a:stretch>
        </p:blipFill>
        <p:spPr>
          <a:xfrm>
            <a:off x="674306" y="2024729"/>
            <a:ext cx="1112544" cy="1112544"/>
          </a:xfrm>
          <a:prstGeom prst="rect">
            <a:avLst/>
          </a:prstGeom>
        </p:spPr>
      </p:pic>
      <p:pic>
        <p:nvPicPr>
          <p:cNvPr id="23" name="圖片 22">
            <a:extLst>
              <a:ext uri="{FF2B5EF4-FFF2-40B4-BE49-F238E27FC236}">
                <a16:creationId xmlns:a16="http://schemas.microsoft.com/office/drawing/2014/main" id="{AE576B65-6F26-4B41-9ECC-0FAEA333D433}"/>
              </a:ext>
            </a:extLst>
          </p:cNvPr>
          <p:cNvPicPr>
            <a:picLocks noChangeAspect="1"/>
          </p:cNvPicPr>
          <p:nvPr/>
        </p:nvPicPr>
        <p:blipFill>
          <a:blip r:embed="rId4"/>
          <a:stretch>
            <a:fillRect/>
          </a:stretch>
        </p:blipFill>
        <p:spPr>
          <a:xfrm>
            <a:off x="7357149" y="2015478"/>
            <a:ext cx="1112543" cy="1112543"/>
          </a:xfrm>
          <a:prstGeom prst="rect">
            <a:avLst/>
          </a:prstGeom>
        </p:spPr>
      </p:pic>
      <p:sp>
        <p:nvSpPr>
          <p:cNvPr id="3" name="箭號: 向右 2">
            <a:extLst>
              <a:ext uri="{FF2B5EF4-FFF2-40B4-BE49-F238E27FC236}">
                <a16:creationId xmlns:a16="http://schemas.microsoft.com/office/drawing/2014/main" id="{8E312ABD-0904-498A-9231-FF18B7F69CE6}"/>
              </a:ext>
            </a:extLst>
          </p:cNvPr>
          <p:cNvSpPr/>
          <p:nvPr/>
        </p:nvSpPr>
        <p:spPr>
          <a:xfrm>
            <a:off x="5510527" y="2062423"/>
            <a:ext cx="1464369" cy="1018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30 ETH</a:t>
            </a:r>
            <a:endParaRPr lang="zh-TW" altLang="en-US" sz="2000" dirty="0"/>
          </a:p>
        </p:txBody>
      </p:sp>
      <p:sp>
        <p:nvSpPr>
          <p:cNvPr id="6" name="箭號: 向左 5">
            <a:extLst>
              <a:ext uri="{FF2B5EF4-FFF2-40B4-BE49-F238E27FC236}">
                <a16:creationId xmlns:a16="http://schemas.microsoft.com/office/drawing/2014/main" id="{5A5BD169-3E89-427D-A07F-EEA7116A0AD7}"/>
              </a:ext>
            </a:extLst>
          </p:cNvPr>
          <p:cNvSpPr/>
          <p:nvPr/>
        </p:nvSpPr>
        <p:spPr>
          <a:xfrm>
            <a:off x="2169104" y="2071675"/>
            <a:ext cx="1464368" cy="10186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10 ETH</a:t>
            </a:r>
            <a:endParaRPr lang="zh-TW" altLang="en-US" sz="2000" dirty="0"/>
          </a:p>
        </p:txBody>
      </p:sp>
      <p:pic>
        <p:nvPicPr>
          <p:cNvPr id="11" name="圖片 10">
            <a:extLst>
              <a:ext uri="{FF2B5EF4-FFF2-40B4-BE49-F238E27FC236}">
                <a16:creationId xmlns:a16="http://schemas.microsoft.com/office/drawing/2014/main" id="{B9E996DE-9975-4FD7-A9AA-09BD8B822DD9}"/>
              </a:ext>
            </a:extLst>
          </p:cNvPr>
          <p:cNvPicPr>
            <a:picLocks noChangeAspect="1"/>
          </p:cNvPicPr>
          <p:nvPr/>
        </p:nvPicPr>
        <p:blipFill>
          <a:blip r:embed="rId5"/>
          <a:stretch>
            <a:fillRect/>
          </a:stretch>
        </p:blipFill>
        <p:spPr>
          <a:xfrm>
            <a:off x="4015728" y="2024729"/>
            <a:ext cx="1112544" cy="1112544"/>
          </a:xfrm>
          <a:prstGeom prst="rect">
            <a:avLst/>
          </a:prstGeom>
        </p:spPr>
      </p:pic>
      <p:sp>
        <p:nvSpPr>
          <p:cNvPr id="8" name="Google Shape;600;p30">
            <a:extLst>
              <a:ext uri="{FF2B5EF4-FFF2-40B4-BE49-F238E27FC236}">
                <a16:creationId xmlns:a16="http://schemas.microsoft.com/office/drawing/2014/main" id="{700BF3DB-5BA7-4DFA-B57C-FC0DE8B1BB6A}"/>
              </a:ext>
            </a:extLst>
          </p:cNvPr>
          <p:cNvSpPr txBox="1">
            <a:spLocks/>
          </p:cNvSpPr>
          <p:nvPr/>
        </p:nvSpPr>
        <p:spPr>
          <a:xfrm>
            <a:off x="241279" y="3227148"/>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買家好評</a:t>
            </a:r>
          </a:p>
        </p:txBody>
      </p:sp>
    </p:spTree>
    <p:extLst>
      <p:ext uri="{BB962C8B-B14F-4D97-AF65-F5344CB8AC3E}">
        <p14:creationId xmlns:p14="http://schemas.microsoft.com/office/powerpoint/2010/main" val="145197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29" y="411675"/>
            <a:ext cx="683968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信用評價對比系統 </a:t>
            </a:r>
            <a:r>
              <a:rPr lang="en-US" altLang="zh-TW" sz="3000" dirty="0"/>
              <a:t>Case #2</a:t>
            </a:r>
            <a:endParaRPr sz="3000" dirty="0"/>
          </a:p>
        </p:txBody>
      </p:sp>
      <p:pic>
        <p:nvPicPr>
          <p:cNvPr id="21" name="圖片 20">
            <a:extLst>
              <a:ext uri="{FF2B5EF4-FFF2-40B4-BE49-F238E27FC236}">
                <a16:creationId xmlns:a16="http://schemas.microsoft.com/office/drawing/2014/main" id="{910630FB-1C70-48F7-AAF1-69F8F4EB15FE}"/>
              </a:ext>
            </a:extLst>
          </p:cNvPr>
          <p:cNvPicPr>
            <a:picLocks noChangeAspect="1"/>
          </p:cNvPicPr>
          <p:nvPr/>
        </p:nvPicPr>
        <p:blipFill>
          <a:blip r:embed="rId3"/>
          <a:stretch>
            <a:fillRect/>
          </a:stretch>
        </p:blipFill>
        <p:spPr>
          <a:xfrm>
            <a:off x="674306" y="2024729"/>
            <a:ext cx="1112544" cy="1112544"/>
          </a:xfrm>
          <a:prstGeom prst="rect">
            <a:avLst/>
          </a:prstGeom>
        </p:spPr>
      </p:pic>
      <p:pic>
        <p:nvPicPr>
          <p:cNvPr id="23" name="圖片 22">
            <a:extLst>
              <a:ext uri="{FF2B5EF4-FFF2-40B4-BE49-F238E27FC236}">
                <a16:creationId xmlns:a16="http://schemas.microsoft.com/office/drawing/2014/main" id="{AE576B65-6F26-4B41-9ECC-0FAEA333D433}"/>
              </a:ext>
            </a:extLst>
          </p:cNvPr>
          <p:cNvPicPr>
            <a:picLocks noChangeAspect="1"/>
          </p:cNvPicPr>
          <p:nvPr/>
        </p:nvPicPr>
        <p:blipFill>
          <a:blip r:embed="rId4"/>
          <a:stretch>
            <a:fillRect/>
          </a:stretch>
        </p:blipFill>
        <p:spPr>
          <a:xfrm>
            <a:off x="7357149" y="2015478"/>
            <a:ext cx="1112543" cy="1112543"/>
          </a:xfrm>
          <a:prstGeom prst="rect">
            <a:avLst/>
          </a:prstGeom>
        </p:spPr>
      </p:pic>
      <p:sp>
        <p:nvSpPr>
          <p:cNvPr id="3" name="箭號: 向右 2">
            <a:extLst>
              <a:ext uri="{FF2B5EF4-FFF2-40B4-BE49-F238E27FC236}">
                <a16:creationId xmlns:a16="http://schemas.microsoft.com/office/drawing/2014/main" id="{8E312ABD-0904-498A-9231-FF18B7F69CE6}"/>
              </a:ext>
            </a:extLst>
          </p:cNvPr>
          <p:cNvSpPr/>
          <p:nvPr/>
        </p:nvSpPr>
        <p:spPr>
          <a:xfrm>
            <a:off x="5510527" y="2062423"/>
            <a:ext cx="1464369" cy="1018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10 ETH</a:t>
            </a:r>
            <a:endParaRPr lang="zh-TW" altLang="en-US" sz="2000" dirty="0"/>
          </a:p>
        </p:txBody>
      </p:sp>
      <p:sp>
        <p:nvSpPr>
          <p:cNvPr id="6" name="箭號: 向左 5">
            <a:extLst>
              <a:ext uri="{FF2B5EF4-FFF2-40B4-BE49-F238E27FC236}">
                <a16:creationId xmlns:a16="http://schemas.microsoft.com/office/drawing/2014/main" id="{5A5BD169-3E89-427D-A07F-EEA7116A0AD7}"/>
              </a:ext>
            </a:extLst>
          </p:cNvPr>
          <p:cNvSpPr/>
          <p:nvPr/>
        </p:nvSpPr>
        <p:spPr>
          <a:xfrm>
            <a:off x="2169104" y="2071675"/>
            <a:ext cx="1464368" cy="10186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30 ETH</a:t>
            </a:r>
            <a:endParaRPr lang="zh-TW" altLang="en-US" sz="2000" dirty="0"/>
          </a:p>
        </p:txBody>
      </p:sp>
      <p:pic>
        <p:nvPicPr>
          <p:cNvPr id="11" name="圖片 10">
            <a:extLst>
              <a:ext uri="{FF2B5EF4-FFF2-40B4-BE49-F238E27FC236}">
                <a16:creationId xmlns:a16="http://schemas.microsoft.com/office/drawing/2014/main" id="{B9E996DE-9975-4FD7-A9AA-09BD8B822DD9}"/>
              </a:ext>
            </a:extLst>
          </p:cNvPr>
          <p:cNvPicPr>
            <a:picLocks noChangeAspect="1"/>
          </p:cNvPicPr>
          <p:nvPr/>
        </p:nvPicPr>
        <p:blipFill>
          <a:blip r:embed="rId5"/>
          <a:stretch>
            <a:fillRect/>
          </a:stretch>
        </p:blipFill>
        <p:spPr>
          <a:xfrm>
            <a:off x="4015728" y="2024729"/>
            <a:ext cx="1112544" cy="1112544"/>
          </a:xfrm>
          <a:prstGeom prst="rect">
            <a:avLst/>
          </a:prstGeom>
        </p:spPr>
      </p:pic>
      <p:sp>
        <p:nvSpPr>
          <p:cNvPr id="8" name="Google Shape;600;p30">
            <a:extLst>
              <a:ext uri="{FF2B5EF4-FFF2-40B4-BE49-F238E27FC236}">
                <a16:creationId xmlns:a16="http://schemas.microsoft.com/office/drawing/2014/main" id="{700BF3DB-5BA7-4DFA-B57C-FC0DE8B1BB6A}"/>
              </a:ext>
            </a:extLst>
          </p:cNvPr>
          <p:cNvSpPr txBox="1">
            <a:spLocks/>
          </p:cNvSpPr>
          <p:nvPr/>
        </p:nvSpPr>
        <p:spPr>
          <a:xfrm>
            <a:off x="241279" y="3227148"/>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買家差評</a:t>
            </a:r>
          </a:p>
        </p:txBody>
      </p:sp>
      <p:sp>
        <p:nvSpPr>
          <p:cNvPr id="9" name="Google Shape;600;p30">
            <a:extLst>
              <a:ext uri="{FF2B5EF4-FFF2-40B4-BE49-F238E27FC236}">
                <a16:creationId xmlns:a16="http://schemas.microsoft.com/office/drawing/2014/main" id="{F97BAF64-7C2E-487C-B135-C1AD0D4639F3}"/>
              </a:ext>
            </a:extLst>
          </p:cNvPr>
          <p:cNvSpPr txBox="1">
            <a:spLocks/>
          </p:cNvSpPr>
          <p:nvPr/>
        </p:nvSpPr>
        <p:spPr>
          <a:xfrm>
            <a:off x="6924121" y="3227148"/>
            <a:ext cx="19785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賣家好評</a:t>
            </a:r>
          </a:p>
        </p:txBody>
      </p:sp>
    </p:spTree>
    <p:extLst>
      <p:ext uri="{BB962C8B-B14F-4D97-AF65-F5344CB8AC3E}">
        <p14:creationId xmlns:p14="http://schemas.microsoft.com/office/powerpoint/2010/main" val="38606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29" y="411675"/>
            <a:ext cx="683968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信用評價對比系統 </a:t>
            </a:r>
            <a:r>
              <a:rPr lang="en-US" altLang="zh-TW" sz="3000" dirty="0"/>
              <a:t>Case #3</a:t>
            </a:r>
            <a:endParaRPr sz="3000" dirty="0"/>
          </a:p>
        </p:txBody>
      </p:sp>
      <p:pic>
        <p:nvPicPr>
          <p:cNvPr id="21" name="圖片 20">
            <a:extLst>
              <a:ext uri="{FF2B5EF4-FFF2-40B4-BE49-F238E27FC236}">
                <a16:creationId xmlns:a16="http://schemas.microsoft.com/office/drawing/2014/main" id="{910630FB-1C70-48F7-AAF1-69F8F4EB15FE}"/>
              </a:ext>
            </a:extLst>
          </p:cNvPr>
          <p:cNvPicPr>
            <a:picLocks noChangeAspect="1"/>
          </p:cNvPicPr>
          <p:nvPr/>
        </p:nvPicPr>
        <p:blipFill>
          <a:blip r:embed="rId3"/>
          <a:stretch>
            <a:fillRect/>
          </a:stretch>
        </p:blipFill>
        <p:spPr>
          <a:xfrm>
            <a:off x="674306" y="2024729"/>
            <a:ext cx="1112544" cy="1112544"/>
          </a:xfrm>
          <a:prstGeom prst="rect">
            <a:avLst/>
          </a:prstGeom>
        </p:spPr>
      </p:pic>
      <p:pic>
        <p:nvPicPr>
          <p:cNvPr id="23" name="圖片 22">
            <a:extLst>
              <a:ext uri="{FF2B5EF4-FFF2-40B4-BE49-F238E27FC236}">
                <a16:creationId xmlns:a16="http://schemas.microsoft.com/office/drawing/2014/main" id="{AE576B65-6F26-4B41-9ECC-0FAEA333D433}"/>
              </a:ext>
            </a:extLst>
          </p:cNvPr>
          <p:cNvPicPr>
            <a:picLocks noChangeAspect="1"/>
          </p:cNvPicPr>
          <p:nvPr/>
        </p:nvPicPr>
        <p:blipFill>
          <a:blip r:embed="rId4"/>
          <a:stretch>
            <a:fillRect/>
          </a:stretch>
        </p:blipFill>
        <p:spPr>
          <a:xfrm>
            <a:off x="7357149" y="2015478"/>
            <a:ext cx="1112543" cy="1112543"/>
          </a:xfrm>
          <a:prstGeom prst="rect">
            <a:avLst/>
          </a:prstGeom>
        </p:spPr>
      </p:pic>
      <p:sp>
        <p:nvSpPr>
          <p:cNvPr id="3" name="箭號: 向右 2">
            <a:extLst>
              <a:ext uri="{FF2B5EF4-FFF2-40B4-BE49-F238E27FC236}">
                <a16:creationId xmlns:a16="http://schemas.microsoft.com/office/drawing/2014/main" id="{8E312ABD-0904-498A-9231-FF18B7F69CE6}"/>
              </a:ext>
            </a:extLst>
          </p:cNvPr>
          <p:cNvSpPr/>
          <p:nvPr/>
        </p:nvSpPr>
        <p:spPr>
          <a:xfrm>
            <a:off x="5510527" y="2062423"/>
            <a:ext cx="1464369" cy="1018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20 ETH</a:t>
            </a:r>
            <a:endParaRPr lang="zh-TW" altLang="en-US" sz="2000" dirty="0"/>
          </a:p>
        </p:txBody>
      </p:sp>
      <p:pic>
        <p:nvPicPr>
          <p:cNvPr id="11" name="圖片 10">
            <a:extLst>
              <a:ext uri="{FF2B5EF4-FFF2-40B4-BE49-F238E27FC236}">
                <a16:creationId xmlns:a16="http://schemas.microsoft.com/office/drawing/2014/main" id="{B9E996DE-9975-4FD7-A9AA-09BD8B822DD9}"/>
              </a:ext>
            </a:extLst>
          </p:cNvPr>
          <p:cNvPicPr>
            <a:picLocks noChangeAspect="1"/>
          </p:cNvPicPr>
          <p:nvPr/>
        </p:nvPicPr>
        <p:blipFill>
          <a:blip r:embed="rId5"/>
          <a:stretch>
            <a:fillRect/>
          </a:stretch>
        </p:blipFill>
        <p:spPr>
          <a:xfrm>
            <a:off x="4015728" y="2024729"/>
            <a:ext cx="1112544" cy="1112544"/>
          </a:xfrm>
          <a:prstGeom prst="rect">
            <a:avLst/>
          </a:prstGeom>
        </p:spPr>
      </p:pic>
      <p:sp>
        <p:nvSpPr>
          <p:cNvPr id="8" name="Google Shape;600;p30">
            <a:extLst>
              <a:ext uri="{FF2B5EF4-FFF2-40B4-BE49-F238E27FC236}">
                <a16:creationId xmlns:a16="http://schemas.microsoft.com/office/drawing/2014/main" id="{700BF3DB-5BA7-4DFA-B57C-FC0DE8B1BB6A}"/>
              </a:ext>
            </a:extLst>
          </p:cNvPr>
          <p:cNvSpPr txBox="1">
            <a:spLocks/>
          </p:cNvSpPr>
          <p:nvPr/>
        </p:nvSpPr>
        <p:spPr>
          <a:xfrm>
            <a:off x="241279" y="3227147"/>
            <a:ext cx="1978598" cy="8216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買家差評</a:t>
            </a:r>
            <a:endParaRPr lang="en-US" altLang="zh-TW" sz="2800" dirty="0"/>
          </a:p>
          <a:p>
            <a:pPr algn="ctr"/>
            <a:r>
              <a:rPr lang="zh-TW" altLang="en-US" sz="1600" dirty="0"/>
              <a:t>歷史評價</a:t>
            </a:r>
            <a:r>
              <a:rPr lang="zh-TW" altLang="en-US" sz="1600" b="1" dirty="0">
                <a:solidFill>
                  <a:schemeClr val="accent2"/>
                </a:solidFill>
              </a:rPr>
              <a:t>低於</a:t>
            </a:r>
            <a:r>
              <a:rPr lang="zh-TW" altLang="en-US" sz="1600" dirty="0"/>
              <a:t>標準</a:t>
            </a:r>
            <a:endParaRPr lang="en-US" altLang="zh-TW" sz="1600" dirty="0"/>
          </a:p>
        </p:txBody>
      </p:sp>
      <p:sp>
        <p:nvSpPr>
          <p:cNvPr id="10" name="Google Shape;600;p30">
            <a:extLst>
              <a:ext uri="{FF2B5EF4-FFF2-40B4-BE49-F238E27FC236}">
                <a16:creationId xmlns:a16="http://schemas.microsoft.com/office/drawing/2014/main" id="{5E3CA600-C2C0-4B79-8EC9-01DB3B8198BB}"/>
              </a:ext>
            </a:extLst>
          </p:cNvPr>
          <p:cNvSpPr txBox="1">
            <a:spLocks/>
          </p:cNvSpPr>
          <p:nvPr/>
        </p:nvSpPr>
        <p:spPr>
          <a:xfrm>
            <a:off x="6924121" y="3227185"/>
            <a:ext cx="1978598" cy="8216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zh-TW" altLang="en-US" sz="2800" dirty="0"/>
              <a:t>賣家差評</a:t>
            </a:r>
            <a:endParaRPr lang="en-US" altLang="zh-TW" sz="2800" dirty="0"/>
          </a:p>
          <a:p>
            <a:pPr algn="ctr"/>
            <a:r>
              <a:rPr lang="zh-TW" altLang="en-US" sz="1600" dirty="0"/>
              <a:t>歷史評價高於標準</a:t>
            </a:r>
            <a:endParaRPr lang="en-US" altLang="zh-TW" sz="1600" dirty="0"/>
          </a:p>
        </p:txBody>
      </p:sp>
      <p:sp>
        <p:nvSpPr>
          <p:cNvPr id="12" name="矩形: 圓角 11">
            <a:extLst>
              <a:ext uri="{FF2B5EF4-FFF2-40B4-BE49-F238E27FC236}">
                <a16:creationId xmlns:a16="http://schemas.microsoft.com/office/drawing/2014/main" id="{9332100D-EA17-4E3A-842A-F1D825F05551}"/>
              </a:ext>
            </a:extLst>
          </p:cNvPr>
          <p:cNvSpPr/>
          <p:nvPr/>
        </p:nvSpPr>
        <p:spPr>
          <a:xfrm>
            <a:off x="4015728" y="1484721"/>
            <a:ext cx="1112544" cy="452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20 ETH</a:t>
            </a:r>
            <a:endParaRPr lang="zh-TW" altLang="en-US" sz="2000" dirty="0"/>
          </a:p>
        </p:txBody>
      </p:sp>
    </p:spTree>
    <p:extLst>
      <p:ext uri="{BB962C8B-B14F-4D97-AF65-F5344CB8AC3E}">
        <p14:creationId xmlns:p14="http://schemas.microsoft.com/office/powerpoint/2010/main" val="26749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pic>
        <p:nvPicPr>
          <p:cNvPr id="1118" name="Google Shape;1118;p39"/>
          <p:cNvPicPr preferRelativeResize="0"/>
          <p:nvPr/>
        </p:nvPicPr>
        <p:blipFill rotWithShape="1">
          <a:blip r:embed="rId3"/>
          <a:srcRect l="4" t="6270" r="-4" b="36546"/>
          <a:stretch/>
        </p:blipFill>
        <p:spPr>
          <a:xfrm>
            <a:off x="4545800" y="2883100"/>
            <a:ext cx="2546500" cy="1431900"/>
          </a:xfrm>
          <a:prstGeom prst="rect">
            <a:avLst/>
          </a:prstGeom>
          <a:noFill/>
          <a:ln>
            <a:noFill/>
          </a:ln>
        </p:spPr>
      </p:pic>
      <p:pic>
        <p:nvPicPr>
          <p:cNvPr id="1119" name="Google Shape;1119;p39"/>
          <p:cNvPicPr preferRelativeResize="0"/>
          <p:nvPr/>
        </p:nvPicPr>
        <p:blipFill>
          <a:blip r:embed="rId4"/>
          <a:srcRect t="21834" b="21834"/>
          <a:stretch/>
        </p:blipFill>
        <p:spPr>
          <a:xfrm>
            <a:off x="2035300" y="1451200"/>
            <a:ext cx="2510395" cy="1431897"/>
          </a:xfrm>
          <a:prstGeom prst="rect">
            <a:avLst/>
          </a:prstGeom>
          <a:noFill/>
          <a:ln>
            <a:noFill/>
          </a:ln>
        </p:spPr>
      </p:pic>
      <p:sp>
        <p:nvSpPr>
          <p:cNvPr id="1120" name="Google Shape;1120;p39"/>
          <p:cNvSpPr/>
          <p:nvPr/>
        </p:nvSpPr>
        <p:spPr>
          <a:xfrm>
            <a:off x="4545798" y="2883100"/>
            <a:ext cx="2546400" cy="1431900"/>
          </a:xfrm>
          <a:prstGeom prst="rect">
            <a:avLst/>
          </a:prstGeom>
          <a:solidFill>
            <a:srgbClr val="FF9973">
              <a:alpha val="46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035300" y="1451115"/>
            <a:ext cx="2510400" cy="1431900"/>
          </a:xfrm>
          <a:prstGeom prst="rect">
            <a:avLst/>
          </a:prstGeom>
          <a:solidFill>
            <a:srgbClr val="00CFCC">
              <a:alpha val="35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latin typeface="微軟正黑體" panose="020B0604030504040204" pitchFamily="34" charset="-120"/>
                <a:ea typeface="微軟正黑體" panose="020B0604030504040204" pitchFamily="34" charset="-120"/>
              </a:rPr>
              <a:t>組員介紹</a:t>
            </a:r>
            <a:endParaRPr sz="3000" dirty="0">
              <a:latin typeface="微軟正黑體" panose="020B0604030504040204" pitchFamily="34" charset="-120"/>
              <a:ea typeface="微軟正黑體" panose="020B0604030504040204" pitchFamily="34" charset="-120"/>
            </a:endParaRPr>
          </a:p>
        </p:txBody>
      </p:sp>
      <p:sp>
        <p:nvSpPr>
          <p:cNvPr id="1123" name="Google Shape;1123;p39"/>
          <p:cNvSpPr txBox="1">
            <a:spLocks noGrp="1"/>
          </p:cNvSpPr>
          <p:nvPr>
            <p:ph type="ctrTitle"/>
          </p:nvPr>
        </p:nvSpPr>
        <p:spPr>
          <a:xfrm>
            <a:off x="4696481" y="1365079"/>
            <a:ext cx="26556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洪廷鈞</a:t>
            </a:r>
            <a:endParaRPr dirty="0"/>
          </a:p>
        </p:txBody>
      </p:sp>
      <p:sp>
        <p:nvSpPr>
          <p:cNvPr id="1124" name="Google Shape;1124;p39"/>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600" dirty="0"/>
              <a:t>資工四</a:t>
            </a:r>
            <a:endParaRPr lang="en-US" altLang="zh-TW" sz="1600" dirty="0"/>
          </a:p>
          <a:p>
            <a:pPr marL="0" lvl="0" indent="0" algn="l" rtl="0">
              <a:spcBef>
                <a:spcPts val="0"/>
              </a:spcBef>
              <a:spcAft>
                <a:spcPts val="0"/>
              </a:spcAft>
              <a:buNone/>
            </a:pPr>
            <a:r>
              <a:rPr lang="en-US" altLang="zh-TW" sz="1600" dirty="0"/>
              <a:t>410625023</a:t>
            </a:r>
            <a:endParaRPr dirty="0"/>
          </a:p>
        </p:txBody>
      </p:sp>
      <p:sp>
        <p:nvSpPr>
          <p:cNvPr id="1125" name="Google Shape;1125;p39"/>
          <p:cNvSpPr txBox="1">
            <a:spLocks noGrp="1"/>
          </p:cNvSpPr>
          <p:nvPr>
            <p:ph type="ctrTitle" idx="2"/>
          </p:nvPr>
        </p:nvSpPr>
        <p:spPr>
          <a:xfrm>
            <a:off x="1900150" y="3127942"/>
            <a:ext cx="24729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TW" altLang="en-US" dirty="0"/>
              <a:t>徐培欽</a:t>
            </a:r>
            <a:endParaRPr dirty="0"/>
          </a:p>
        </p:txBody>
      </p:sp>
      <p:sp>
        <p:nvSpPr>
          <p:cNvPr id="1126" name="Google Shape;1126;p39"/>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TW" altLang="en-US" dirty="0"/>
              <a:t>財金四</a:t>
            </a:r>
            <a:endParaRPr lang="en-US" altLang="zh-TW" dirty="0"/>
          </a:p>
          <a:p>
            <a:pPr marL="0" lvl="0" indent="0" algn="r" rtl="0">
              <a:spcBef>
                <a:spcPts val="0"/>
              </a:spcBef>
              <a:spcAft>
                <a:spcPts val="0"/>
              </a:spcAft>
              <a:buNone/>
            </a:pPr>
            <a:r>
              <a:rPr lang="en-US" altLang="zh-TW" dirty="0"/>
              <a:t>410636016</a:t>
            </a:r>
            <a:endParaRPr dirty="0"/>
          </a:p>
        </p:txBody>
      </p:sp>
      <p:sp>
        <p:nvSpPr>
          <p:cNvPr id="1127" name="Google Shape;1127;p39"/>
          <p:cNvSpPr/>
          <p:nvPr/>
        </p:nvSpPr>
        <p:spPr>
          <a:xfrm>
            <a:off x="1783325" y="1199225"/>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7092250" y="3891700"/>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29" y="411675"/>
            <a:ext cx="683968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000" dirty="0"/>
              <a:t>信用代幣</a:t>
            </a:r>
            <a:endParaRPr sz="3000" dirty="0"/>
          </a:p>
        </p:txBody>
      </p:sp>
      <p:pic>
        <p:nvPicPr>
          <p:cNvPr id="3" name="圖片 2">
            <a:extLst>
              <a:ext uri="{FF2B5EF4-FFF2-40B4-BE49-F238E27FC236}">
                <a16:creationId xmlns:a16="http://schemas.microsoft.com/office/drawing/2014/main" id="{DB3B64FD-5456-4E9B-826F-7A155770981C}"/>
              </a:ext>
            </a:extLst>
          </p:cNvPr>
          <p:cNvPicPr>
            <a:picLocks noChangeAspect="1"/>
          </p:cNvPicPr>
          <p:nvPr/>
        </p:nvPicPr>
        <p:blipFill>
          <a:blip r:embed="rId3"/>
          <a:stretch>
            <a:fillRect/>
          </a:stretch>
        </p:blipFill>
        <p:spPr>
          <a:xfrm>
            <a:off x="902446" y="1753443"/>
            <a:ext cx="1498804" cy="1498804"/>
          </a:xfrm>
          <a:prstGeom prst="rect">
            <a:avLst/>
          </a:prstGeom>
        </p:spPr>
      </p:pic>
      <p:pic>
        <p:nvPicPr>
          <p:cNvPr id="4" name="Picture 2" descr="星際檔案系統- 維基百科，自由的百科全書">
            <a:extLst>
              <a:ext uri="{FF2B5EF4-FFF2-40B4-BE49-F238E27FC236}">
                <a16:creationId xmlns:a16="http://schemas.microsoft.com/office/drawing/2014/main" id="{9489262D-57E9-43CF-B90D-15E028FAE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2750" y="1753443"/>
            <a:ext cx="1498804" cy="1498804"/>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450626AC-CE3E-4AFF-B6B1-E842099D1897}"/>
              </a:ext>
            </a:extLst>
          </p:cNvPr>
          <p:cNvPicPr>
            <a:picLocks noChangeAspect="1"/>
          </p:cNvPicPr>
          <p:nvPr/>
        </p:nvPicPr>
        <p:blipFill>
          <a:blip r:embed="rId5"/>
          <a:stretch>
            <a:fillRect/>
          </a:stretch>
        </p:blipFill>
        <p:spPr>
          <a:xfrm>
            <a:off x="3822598" y="1753443"/>
            <a:ext cx="1498804" cy="1498804"/>
          </a:xfrm>
          <a:prstGeom prst="rect">
            <a:avLst/>
          </a:prstGeom>
        </p:spPr>
      </p:pic>
      <p:sp>
        <p:nvSpPr>
          <p:cNvPr id="6" name="Google Shape;506;p28">
            <a:extLst>
              <a:ext uri="{FF2B5EF4-FFF2-40B4-BE49-F238E27FC236}">
                <a16:creationId xmlns:a16="http://schemas.microsoft.com/office/drawing/2014/main" id="{B760E88A-A4AB-44CB-8471-EF5700FB5284}"/>
              </a:ext>
            </a:extLst>
          </p:cNvPr>
          <p:cNvSpPr txBox="1">
            <a:spLocks/>
          </p:cNvSpPr>
          <p:nvPr/>
        </p:nvSpPr>
        <p:spPr>
          <a:xfrm>
            <a:off x="800906" y="3535491"/>
            <a:ext cx="1701884" cy="6047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zh-TW" altLang="en-US" sz="2400" dirty="0">
                <a:solidFill>
                  <a:schemeClr val="bg1"/>
                </a:solidFill>
              </a:rPr>
              <a:t>透過</a:t>
            </a:r>
            <a:endParaRPr lang="en-US" altLang="zh-TW" sz="2400" dirty="0">
              <a:solidFill>
                <a:schemeClr val="bg1"/>
              </a:solidFill>
            </a:endParaRPr>
          </a:p>
          <a:p>
            <a:pPr marL="0" indent="0" algn="ctr">
              <a:buFont typeface="Maven Pro"/>
              <a:buNone/>
            </a:pPr>
            <a:r>
              <a:rPr lang="zh-TW" altLang="en-US" sz="2400" dirty="0">
                <a:solidFill>
                  <a:schemeClr val="bg1"/>
                </a:solidFill>
              </a:rPr>
              <a:t>挖礦方式</a:t>
            </a:r>
            <a:endParaRPr lang="en-US" altLang="zh-TW" sz="2400" dirty="0">
              <a:solidFill>
                <a:schemeClr val="bg1"/>
              </a:solidFill>
            </a:endParaRPr>
          </a:p>
        </p:txBody>
      </p:sp>
      <p:sp>
        <p:nvSpPr>
          <p:cNvPr id="7" name="Google Shape;506;p28">
            <a:extLst>
              <a:ext uri="{FF2B5EF4-FFF2-40B4-BE49-F238E27FC236}">
                <a16:creationId xmlns:a16="http://schemas.microsoft.com/office/drawing/2014/main" id="{8BCFC934-E343-4DBD-96CD-2089A1B8EB2C}"/>
              </a:ext>
            </a:extLst>
          </p:cNvPr>
          <p:cNvSpPr txBox="1">
            <a:spLocks/>
          </p:cNvSpPr>
          <p:nvPr/>
        </p:nvSpPr>
        <p:spPr>
          <a:xfrm>
            <a:off x="3721058" y="3535491"/>
            <a:ext cx="1701884" cy="809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zh-TW" altLang="en-US" sz="2400" dirty="0">
                <a:solidFill>
                  <a:schemeClr val="bg1"/>
                </a:solidFill>
              </a:rPr>
              <a:t>解決</a:t>
            </a:r>
            <a:endParaRPr lang="en-US" altLang="zh-TW" sz="2400" dirty="0">
              <a:solidFill>
                <a:schemeClr val="bg1"/>
              </a:solidFill>
            </a:endParaRPr>
          </a:p>
          <a:p>
            <a:pPr marL="0" indent="0" algn="ctr">
              <a:buFont typeface="Maven Pro"/>
              <a:buNone/>
            </a:pPr>
            <a:r>
              <a:rPr lang="zh-TW" altLang="en-US" sz="2400" dirty="0">
                <a:solidFill>
                  <a:schemeClr val="bg1"/>
                </a:solidFill>
              </a:rPr>
              <a:t>多重帳號</a:t>
            </a:r>
            <a:endParaRPr lang="en-US" altLang="zh-TW" sz="2400" dirty="0">
              <a:solidFill>
                <a:schemeClr val="bg1"/>
              </a:solidFill>
            </a:endParaRPr>
          </a:p>
        </p:txBody>
      </p:sp>
      <p:sp>
        <p:nvSpPr>
          <p:cNvPr id="8" name="Google Shape;506;p28">
            <a:extLst>
              <a:ext uri="{FF2B5EF4-FFF2-40B4-BE49-F238E27FC236}">
                <a16:creationId xmlns:a16="http://schemas.microsoft.com/office/drawing/2014/main" id="{30491AA8-5961-47DC-8B53-30AAB5BF3226}"/>
              </a:ext>
            </a:extLst>
          </p:cNvPr>
          <p:cNvSpPr txBox="1">
            <a:spLocks/>
          </p:cNvSpPr>
          <p:nvPr/>
        </p:nvSpPr>
        <p:spPr>
          <a:xfrm>
            <a:off x="6641210" y="3535491"/>
            <a:ext cx="1701884" cy="691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zh-TW" altLang="en-US" sz="2400" dirty="0">
                <a:solidFill>
                  <a:schemeClr val="bg1"/>
                </a:solidFill>
              </a:rPr>
              <a:t>增加</a:t>
            </a:r>
            <a:endParaRPr lang="en-US" altLang="zh-TW" sz="2400" dirty="0">
              <a:solidFill>
                <a:schemeClr val="bg1"/>
              </a:solidFill>
            </a:endParaRPr>
          </a:p>
          <a:p>
            <a:pPr marL="0" indent="0" algn="ctr">
              <a:buFont typeface="Maven Pro"/>
              <a:buNone/>
            </a:pPr>
            <a:r>
              <a:rPr lang="zh-TW" altLang="en-US" sz="2400" dirty="0">
                <a:solidFill>
                  <a:schemeClr val="bg1"/>
                </a:solidFill>
              </a:rPr>
              <a:t>網路節點</a:t>
            </a:r>
            <a:endParaRPr lang="en-US" altLang="zh-TW" sz="2400" dirty="0">
              <a:solidFill>
                <a:schemeClr val="bg1"/>
              </a:solidFill>
            </a:endParaRPr>
          </a:p>
        </p:txBody>
      </p:sp>
    </p:spTree>
    <p:extLst>
      <p:ext uri="{BB962C8B-B14F-4D97-AF65-F5344CB8AC3E}">
        <p14:creationId xmlns:p14="http://schemas.microsoft.com/office/powerpoint/2010/main" val="4134247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333651" y="2009996"/>
            <a:ext cx="4476698"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 Time</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交易系統介紹</a:t>
            </a:r>
            <a:endParaRPr dirty="0"/>
          </a:p>
        </p:txBody>
      </p:sp>
      <p:sp>
        <p:nvSpPr>
          <p:cNvPr id="473" name="Google Shape;473;p27"/>
          <p:cNvSpPr txBox="1">
            <a:spLocks noGrp="1"/>
          </p:cNvSpPr>
          <p:nvPr>
            <p:ph type="ctrTitle" idx="4"/>
          </p:nvPr>
        </p:nvSpPr>
        <p:spPr>
          <a:xfrm>
            <a:off x="3942834" y="3396800"/>
            <a:ext cx="175379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系統設計架構</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研究動機與背景</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64210" y="1992475"/>
            <a:ext cx="450129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t>研究動機與背景</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7" name="圖片 16">
            <a:extLst>
              <a:ext uri="{FF2B5EF4-FFF2-40B4-BE49-F238E27FC236}">
                <a16:creationId xmlns:a16="http://schemas.microsoft.com/office/drawing/2014/main" id="{76549A86-B6FA-4A78-AF33-70029249842C}"/>
              </a:ext>
            </a:extLst>
          </p:cNvPr>
          <p:cNvPicPr>
            <a:picLocks noChangeAspect="1"/>
          </p:cNvPicPr>
          <p:nvPr/>
        </p:nvPicPr>
        <p:blipFill>
          <a:blip r:embed="rId3"/>
          <a:stretch>
            <a:fillRect/>
          </a:stretch>
        </p:blipFill>
        <p:spPr>
          <a:xfrm>
            <a:off x="1884095" y="1821053"/>
            <a:ext cx="1856578" cy="1856578"/>
          </a:xfrm>
          <a:prstGeom prst="rect">
            <a:avLst/>
          </a:prstGeom>
        </p:spPr>
      </p:pic>
      <p:pic>
        <p:nvPicPr>
          <p:cNvPr id="3" name="圖片 2">
            <a:extLst>
              <a:ext uri="{FF2B5EF4-FFF2-40B4-BE49-F238E27FC236}">
                <a16:creationId xmlns:a16="http://schemas.microsoft.com/office/drawing/2014/main" id="{0C80A911-3C75-493D-8524-095B41BEE472}"/>
              </a:ext>
            </a:extLst>
          </p:cNvPr>
          <p:cNvPicPr>
            <a:picLocks noChangeAspect="1"/>
          </p:cNvPicPr>
          <p:nvPr/>
        </p:nvPicPr>
        <p:blipFill>
          <a:blip r:embed="rId4"/>
          <a:stretch>
            <a:fillRect/>
          </a:stretch>
        </p:blipFill>
        <p:spPr>
          <a:xfrm>
            <a:off x="5403326" y="1797487"/>
            <a:ext cx="1856579" cy="1856579"/>
          </a:xfrm>
          <a:prstGeom prst="rect">
            <a:avLst/>
          </a:prstGeom>
        </p:spPr>
      </p:pic>
      <p:sp>
        <p:nvSpPr>
          <p:cNvPr id="4" name="Google Shape;600;p30">
            <a:extLst>
              <a:ext uri="{FF2B5EF4-FFF2-40B4-BE49-F238E27FC236}">
                <a16:creationId xmlns:a16="http://schemas.microsoft.com/office/drawing/2014/main" id="{6B389723-BF6C-4AB0-B6EA-0CE0A0A347B0}"/>
              </a:ext>
            </a:extLst>
          </p:cNvPr>
          <p:cNvSpPr txBox="1">
            <a:spLocks/>
          </p:cNvSpPr>
          <p:nvPr/>
        </p:nvSpPr>
        <p:spPr>
          <a:xfrm>
            <a:off x="1862363" y="3968685"/>
            <a:ext cx="1900041" cy="62079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3000" dirty="0">
                <a:solidFill>
                  <a:schemeClr val="bg1"/>
                </a:solidFill>
              </a:rPr>
              <a:t>個人資訊</a:t>
            </a:r>
            <a:endParaRPr lang="en-US" altLang="zh-TW" sz="3000" dirty="0">
              <a:solidFill>
                <a:schemeClr val="bg1"/>
              </a:solidFill>
            </a:endParaRPr>
          </a:p>
        </p:txBody>
      </p:sp>
      <p:sp>
        <p:nvSpPr>
          <p:cNvPr id="5" name="Google Shape;600;p30">
            <a:extLst>
              <a:ext uri="{FF2B5EF4-FFF2-40B4-BE49-F238E27FC236}">
                <a16:creationId xmlns:a16="http://schemas.microsoft.com/office/drawing/2014/main" id="{3F5FBFA3-F065-4F09-AA65-7E30CEA2B2E5}"/>
              </a:ext>
            </a:extLst>
          </p:cNvPr>
          <p:cNvSpPr txBox="1">
            <a:spLocks/>
          </p:cNvSpPr>
          <p:nvPr/>
        </p:nvSpPr>
        <p:spPr>
          <a:xfrm>
            <a:off x="5452299" y="3968685"/>
            <a:ext cx="1900041" cy="62079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3000" dirty="0">
                <a:solidFill>
                  <a:schemeClr val="bg1"/>
                </a:solidFill>
              </a:rPr>
              <a:t>不法份子</a:t>
            </a:r>
            <a:endParaRPr lang="en-US" altLang="zh-TW" sz="3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7" name="圖片 16">
            <a:extLst>
              <a:ext uri="{FF2B5EF4-FFF2-40B4-BE49-F238E27FC236}">
                <a16:creationId xmlns:a16="http://schemas.microsoft.com/office/drawing/2014/main" id="{76549A86-B6FA-4A78-AF33-70029249842C}"/>
              </a:ext>
            </a:extLst>
          </p:cNvPr>
          <p:cNvPicPr>
            <a:picLocks noChangeAspect="1"/>
          </p:cNvPicPr>
          <p:nvPr/>
        </p:nvPicPr>
        <p:blipFill>
          <a:blip r:embed="rId3"/>
          <a:stretch>
            <a:fillRect/>
          </a:stretch>
        </p:blipFill>
        <p:spPr>
          <a:xfrm>
            <a:off x="1884095" y="1821053"/>
            <a:ext cx="1856578" cy="1856578"/>
          </a:xfrm>
          <a:prstGeom prst="rect">
            <a:avLst/>
          </a:prstGeom>
        </p:spPr>
      </p:pic>
      <p:sp>
        <p:nvSpPr>
          <p:cNvPr id="4" name="Google Shape;600;p30">
            <a:extLst>
              <a:ext uri="{FF2B5EF4-FFF2-40B4-BE49-F238E27FC236}">
                <a16:creationId xmlns:a16="http://schemas.microsoft.com/office/drawing/2014/main" id="{AD60FD55-2C63-4E58-B64B-4F5A1FE8F032}"/>
              </a:ext>
            </a:extLst>
          </p:cNvPr>
          <p:cNvSpPr txBox="1">
            <a:spLocks/>
          </p:cNvSpPr>
          <p:nvPr/>
        </p:nvSpPr>
        <p:spPr>
          <a:xfrm>
            <a:off x="4862964" y="1503095"/>
            <a:ext cx="1900041" cy="249249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TW" altLang="en-US" sz="3000" dirty="0">
                <a:solidFill>
                  <a:schemeClr val="bg1"/>
                </a:solidFill>
              </a:rPr>
              <a:t>訂單資訊</a:t>
            </a:r>
            <a:endParaRPr lang="en-US" altLang="zh-TW" sz="3000" dirty="0">
              <a:solidFill>
                <a:schemeClr val="bg1"/>
              </a:solidFill>
            </a:endParaRPr>
          </a:p>
          <a:p>
            <a:r>
              <a:rPr lang="zh-TW" altLang="en-US" sz="3000" dirty="0">
                <a:solidFill>
                  <a:schemeClr val="bg1"/>
                </a:solidFill>
              </a:rPr>
              <a:t>個人姓名</a:t>
            </a:r>
            <a:endParaRPr lang="en-US" altLang="zh-TW" sz="3000" dirty="0">
              <a:solidFill>
                <a:schemeClr val="bg1"/>
              </a:solidFill>
            </a:endParaRPr>
          </a:p>
          <a:p>
            <a:r>
              <a:rPr lang="zh-TW" altLang="en-US" sz="3000" dirty="0">
                <a:solidFill>
                  <a:schemeClr val="bg1"/>
                </a:solidFill>
              </a:rPr>
              <a:t>電話號碼</a:t>
            </a:r>
            <a:endParaRPr lang="en-US" altLang="zh-TW" sz="3000" dirty="0">
              <a:solidFill>
                <a:schemeClr val="bg1"/>
              </a:solidFill>
            </a:endParaRPr>
          </a:p>
          <a:p>
            <a:r>
              <a:rPr lang="zh-TW" altLang="en-US" sz="3000" dirty="0">
                <a:solidFill>
                  <a:schemeClr val="bg1"/>
                </a:solidFill>
              </a:rPr>
              <a:t>居住地址</a:t>
            </a:r>
            <a:endParaRPr lang="en-US" altLang="zh-TW" sz="3000" dirty="0">
              <a:solidFill>
                <a:schemeClr val="bg1"/>
              </a:solidFill>
            </a:endParaRPr>
          </a:p>
          <a:p>
            <a:r>
              <a:rPr lang="zh-TW" altLang="en-US" sz="3000" dirty="0">
                <a:solidFill>
                  <a:schemeClr val="bg1"/>
                </a:solidFill>
              </a:rPr>
              <a:t>付款資訊</a:t>
            </a:r>
          </a:p>
        </p:txBody>
      </p:sp>
    </p:spTree>
    <p:extLst>
      <p:ext uri="{BB962C8B-B14F-4D97-AF65-F5344CB8AC3E}">
        <p14:creationId xmlns:p14="http://schemas.microsoft.com/office/powerpoint/2010/main" val="403568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3" name="圖片 2">
            <a:extLst>
              <a:ext uri="{FF2B5EF4-FFF2-40B4-BE49-F238E27FC236}">
                <a16:creationId xmlns:a16="http://schemas.microsoft.com/office/drawing/2014/main" id="{0C80A911-3C75-493D-8524-095B41BEE472}"/>
              </a:ext>
            </a:extLst>
          </p:cNvPr>
          <p:cNvPicPr>
            <a:picLocks noChangeAspect="1"/>
          </p:cNvPicPr>
          <p:nvPr/>
        </p:nvPicPr>
        <p:blipFill>
          <a:blip r:embed="rId3"/>
          <a:stretch>
            <a:fillRect/>
          </a:stretch>
        </p:blipFill>
        <p:spPr>
          <a:xfrm>
            <a:off x="5403326" y="1797487"/>
            <a:ext cx="1856579" cy="1856579"/>
          </a:xfrm>
          <a:prstGeom prst="rect">
            <a:avLst/>
          </a:prstGeom>
        </p:spPr>
      </p:pic>
      <p:pic>
        <p:nvPicPr>
          <p:cNvPr id="7" name="圖片 6">
            <a:extLst>
              <a:ext uri="{FF2B5EF4-FFF2-40B4-BE49-F238E27FC236}">
                <a16:creationId xmlns:a16="http://schemas.microsoft.com/office/drawing/2014/main" id="{1764A8F3-F2DD-4A46-8D29-19D41BC6D4CC}"/>
              </a:ext>
            </a:extLst>
          </p:cNvPr>
          <p:cNvPicPr>
            <a:picLocks noChangeAspect="1"/>
          </p:cNvPicPr>
          <p:nvPr/>
        </p:nvPicPr>
        <p:blipFill rotWithShape="1">
          <a:blip r:embed="rId4"/>
          <a:srcRect b="-701"/>
          <a:stretch/>
        </p:blipFill>
        <p:spPr>
          <a:xfrm>
            <a:off x="1028698" y="1003693"/>
            <a:ext cx="3866770" cy="1145618"/>
          </a:xfrm>
          <a:prstGeom prst="rect">
            <a:avLst/>
          </a:prstGeom>
        </p:spPr>
      </p:pic>
      <p:pic>
        <p:nvPicPr>
          <p:cNvPr id="9" name="圖片 8">
            <a:extLst>
              <a:ext uri="{FF2B5EF4-FFF2-40B4-BE49-F238E27FC236}">
                <a16:creationId xmlns:a16="http://schemas.microsoft.com/office/drawing/2014/main" id="{C199A97B-9215-43D3-AE20-0D2517354C20}"/>
              </a:ext>
            </a:extLst>
          </p:cNvPr>
          <p:cNvPicPr>
            <a:picLocks noChangeAspect="1"/>
          </p:cNvPicPr>
          <p:nvPr/>
        </p:nvPicPr>
        <p:blipFill rotWithShape="1">
          <a:blip r:embed="rId5"/>
          <a:srcRect l="2285" r="930"/>
          <a:stretch/>
        </p:blipFill>
        <p:spPr>
          <a:xfrm>
            <a:off x="1023981" y="2200101"/>
            <a:ext cx="3865540" cy="1051350"/>
          </a:xfrm>
          <a:prstGeom prst="rect">
            <a:avLst/>
          </a:prstGeom>
        </p:spPr>
      </p:pic>
      <p:pic>
        <p:nvPicPr>
          <p:cNvPr id="11" name="圖片 10">
            <a:extLst>
              <a:ext uri="{FF2B5EF4-FFF2-40B4-BE49-F238E27FC236}">
                <a16:creationId xmlns:a16="http://schemas.microsoft.com/office/drawing/2014/main" id="{39943B80-769E-4210-B98F-5CA9506571F1}"/>
              </a:ext>
            </a:extLst>
          </p:cNvPr>
          <p:cNvPicPr>
            <a:picLocks noChangeAspect="1"/>
          </p:cNvPicPr>
          <p:nvPr/>
        </p:nvPicPr>
        <p:blipFill>
          <a:blip r:embed="rId6"/>
          <a:stretch>
            <a:fillRect/>
          </a:stretch>
        </p:blipFill>
        <p:spPr>
          <a:xfrm>
            <a:off x="1023981" y="3302241"/>
            <a:ext cx="3865540" cy="1020644"/>
          </a:xfrm>
          <a:prstGeom prst="rect">
            <a:avLst/>
          </a:prstGeom>
        </p:spPr>
      </p:pic>
      <p:sp>
        <p:nvSpPr>
          <p:cNvPr id="6" name="Google Shape;600;p30">
            <a:extLst>
              <a:ext uri="{FF2B5EF4-FFF2-40B4-BE49-F238E27FC236}">
                <a16:creationId xmlns:a16="http://schemas.microsoft.com/office/drawing/2014/main" id="{F9E2FDDC-5E35-4203-9473-07DEB3B729BE}"/>
              </a:ext>
            </a:extLst>
          </p:cNvPr>
          <p:cNvSpPr txBox="1">
            <a:spLocks/>
          </p:cNvSpPr>
          <p:nvPr/>
        </p:nvSpPr>
        <p:spPr>
          <a:xfrm>
            <a:off x="781317" y="332111"/>
            <a:ext cx="2989405" cy="62079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zh-TW" altLang="en-US" sz="3000" dirty="0">
                <a:solidFill>
                  <a:schemeClr val="bg1"/>
                </a:solidFill>
              </a:rPr>
              <a:t>個資外洩頻傳</a:t>
            </a:r>
            <a:endParaRPr lang="en-US" altLang="zh-TW" sz="3000" dirty="0">
              <a:solidFill>
                <a:schemeClr val="bg1"/>
              </a:solidFill>
            </a:endParaRPr>
          </a:p>
        </p:txBody>
      </p:sp>
    </p:spTree>
    <p:extLst>
      <p:ext uri="{BB962C8B-B14F-4D97-AF65-F5344CB8AC3E}">
        <p14:creationId xmlns:p14="http://schemas.microsoft.com/office/powerpoint/2010/main" val="344280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3214540" y="2025469"/>
            <a:ext cx="450129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dirty="0"/>
              <a:t>系統設計架構</a:t>
            </a:r>
            <a:endParaRPr dirty="0"/>
          </a:p>
        </p:txBody>
      </p:sp>
      <p:sp>
        <p:nvSpPr>
          <p:cNvPr id="689" name="Google Shape;689;p32"/>
          <p:cNvSpPr/>
          <p:nvPr/>
        </p:nvSpPr>
        <p:spPr>
          <a:xfrm>
            <a:off x="2129440" y="1901569"/>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2181490" y="2155219"/>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a:t>
            </a:r>
            <a:r>
              <a:rPr lang="en-US" altLang="zh-TW" dirty="0">
                <a:solidFill>
                  <a:schemeClr val="dk2"/>
                </a:solidFill>
              </a:rPr>
              <a:t>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257599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2671990" y="2986669"/>
            <a:ext cx="0" cy="97800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32424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26A00A4-621C-4C05-A8AE-501F58FB6ABF}"/>
              </a:ext>
            </a:extLst>
          </p:cNvPr>
          <p:cNvPicPr>
            <a:picLocks noChangeAspect="1"/>
          </p:cNvPicPr>
          <p:nvPr/>
        </p:nvPicPr>
        <p:blipFill>
          <a:blip r:embed="rId3"/>
          <a:stretch>
            <a:fillRect/>
          </a:stretch>
        </p:blipFill>
        <p:spPr>
          <a:xfrm>
            <a:off x="2397436" y="380857"/>
            <a:ext cx="4770126" cy="4381785"/>
          </a:xfrm>
          <a:prstGeom prst="rect">
            <a:avLst/>
          </a:prstGeom>
        </p:spPr>
      </p:pic>
    </p:spTree>
    <p:extLst>
      <p:ext uri="{BB962C8B-B14F-4D97-AF65-F5344CB8AC3E}">
        <p14:creationId xmlns:p14="http://schemas.microsoft.com/office/powerpoint/2010/main" val="2529925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1873</Words>
  <Application>Microsoft Office PowerPoint</Application>
  <PresentationFormat>如螢幕大小 (16:9)</PresentationFormat>
  <Paragraphs>106</Paragraphs>
  <Slides>21</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Advent Pro SemiBold</vt:lpstr>
      <vt:lpstr>Fira Sans Condensed Medium</vt:lpstr>
      <vt:lpstr>Fira Sans Extra Condensed Medium</vt:lpstr>
      <vt:lpstr>Livvic Light</vt:lpstr>
      <vt:lpstr>Maven Pro</vt:lpstr>
      <vt:lpstr>Nunito Light</vt:lpstr>
      <vt:lpstr>Share Tech</vt:lpstr>
      <vt:lpstr>微軟正黑體</vt:lpstr>
      <vt:lpstr>Arial</vt:lpstr>
      <vt:lpstr>Data Science Consulting by Slidesgo</vt:lpstr>
      <vt:lpstr>區塊鏈交易系統  ShopP2P</vt:lpstr>
      <vt:lpstr>組員介紹</vt:lpstr>
      <vt:lpstr>交易系統介紹</vt:lpstr>
      <vt:lpstr>研究動機與背景</vt:lpstr>
      <vt:lpstr>PowerPoint 簡報</vt:lpstr>
      <vt:lpstr>PowerPoint 簡報</vt:lpstr>
      <vt:lpstr>PowerPoint 簡報</vt:lpstr>
      <vt:lpstr>系統設計架構</vt:lpstr>
      <vt:lpstr>PowerPoint 簡報</vt:lpstr>
      <vt:lpstr>區塊鏈</vt:lpstr>
      <vt:lpstr>PowerPoint 簡報</vt:lpstr>
      <vt:lpstr>資料串接</vt:lpstr>
      <vt:lpstr>交易系統介紹 </vt:lpstr>
      <vt:lpstr>PowerPoint 簡報</vt:lpstr>
      <vt:lpstr>信用評價對比系統 </vt:lpstr>
      <vt:lpstr>信用評價對比系統 </vt:lpstr>
      <vt:lpstr>信用評價對比系統 Case #1</vt:lpstr>
      <vt:lpstr>信用評價對比系統 Case #2</vt:lpstr>
      <vt:lpstr>信用評價對比系統 Case #3</vt:lpstr>
      <vt:lpstr>信用代幣</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billy hsu</dc:creator>
  <cp:lastModifiedBy>徐培欽</cp:lastModifiedBy>
  <cp:revision>78</cp:revision>
  <dcterms:modified xsi:type="dcterms:W3CDTF">2021-05-27T15:09:50Z</dcterms:modified>
</cp:coreProperties>
</file>