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7" r:id="rId2"/>
    <p:sldId id="279" r:id="rId3"/>
    <p:sldId id="280" r:id="rId4"/>
    <p:sldId id="278" r:id="rId5"/>
    <p:sldId id="281" r:id="rId6"/>
    <p:sldId id="282" r:id="rId7"/>
    <p:sldId id="283" r:id="rId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4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88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33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0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5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01DEB1D-146A-7BFA-C158-0D2858688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4" y="2167610"/>
            <a:ext cx="18492498" cy="1588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16213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Challenge, Continued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17933437" y="2911151"/>
            <a:ext cx="17801734" cy="15020151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time to build a more specific type of Employee, one that's Salaried, or one that's Hourly.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salaried employee, is paid based on some percentage of his or her salary.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this person is retired, then the salary may be 100 percent, but it is generally reduced somewhat.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hourly employee, is paid by the hours worked, and the hourly rate they agreed to work for.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hourly employee may also get double pay, if they work over a certain amount of hours.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6971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 Part 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FA3B45-80F1-5621-F607-3B8F3E584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100" y="5696341"/>
            <a:ext cx="17735801" cy="918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73860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2843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 Part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38FA50-80BF-5CE1-8040-42753641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320" y="5953792"/>
            <a:ext cx="17739360" cy="86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1807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6648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Making the call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23905029" y="2649896"/>
            <a:ext cx="11830141" cy="1528140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method call, made on these objects, points to the code that will actually be executed.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joe 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call getAge(), the method's implementation is on Worker, and not overridden by any other class, so the getAge method on Worker is executed.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3D8C85-851D-081F-9D6D-391A3CBE703D}"/>
              </a:ext>
            </a:extLst>
          </p:cNvPr>
          <p:cNvSpPr/>
          <p:nvPr/>
        </p:nvSpPr>
        <p:spPr>
          <a:xfrm>
            <a:off x="952498" y="3340359"/>
            <a:ext cx="5340447" cy="14590938"/>
          </a:xfrm>
          <a:prstGeom prst="rect">
            <a:avLst/>
          </a:prstGeom>
          <a:ln w="38100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AC01DE-769D-712A-D45E-5EECDCD33433}"/>
              </a:ext>
            </a:extLst>
          </p:cNvPr>
          <p:cNvSpPr/>
          <p:nvPr/>
        </p:nvSpPr>
        <p:spPr>
          <a:xfrm>
            <a:off x="952498" y="3489650"/>
            <a:ext cx="5373657" cy="26095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6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Joe</a:t>
            </a:r>
            <a:endParaRPr lang="en-US" sz="44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5022"/>
              </a:spcAft>
            </a:pPr>
            <a:r>
              <a:rPr lang="en-US" sz="4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4000" b="1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endParaRPr lang="en-US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092AC5-964F-E239-6F2B-6D4ADAB41338}"/>
              </a:ext>
            </a:extLst>
          </p:cNvPr>
          <p:cNvSpPr/>
          <p:nvPr/>
        </p:nvSpPr>
        <p:spPr>
          <a:xfrm>
            <a:off x="1511557" y="7623498"/>
            <a:ext cx="4079730" cy="1312803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getAge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9BE010-3C41-2DF2-D039-AA94F033A641}"/>
              </a:ext>
            </a:extLst>
          </p:cNvPr>
          <p:cNvSpPr/>
          <p:nvPr/>
        </p:nvSpPr>
        <p:spPr>
          <a:xfrm>
            <a:off x="1511557" y="11225647"/>
            <a:ext cx="4079730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toString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D0913-8A16-2AB7-E4AA-9A4CD585477F}"/>
              </a:ext>
            </a:extLst>
          </p:cNvPr>
          <p:cNvSpPr/>
          <p:nvPr/>
        </p:nvSpPr>
        <p:spPr>
          <a:xfrm>
            <a:off x="1654154" y="13851424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collectPay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C0325E-2C4F-1BAA-6E55-1039463CE8B5}"/>
              </a:ext>
            </a:extLst>
          </p:cNvPr>
          <p:cNvSpPr/>
          <p:nvPr/>
        </p:nvSpPr>
        <p:spPr>
          <a:xfrm>
            <a:off x="1654154" y="15989142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retire()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D296E-99AF-3058-95F3-071F0D0A51D4}"/>
              </a:ext>
            </a:extLst>
          </p:cNvPr>
          <p:cNvSpPr/>
          <p:nvPr/>
        </p:nvSpPr>
        <p:spPr>
          <a:xfrm>
            <a:off x="17811750" y="3340359"/>
            <a:ext cx="5533442" cy="14590938"/>
          </a:xfrm>
          <a:prstGeom prst="rect">
            <a:avLst/>
          </a:prstGeom>
          <a:ln w="38100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4B2921-E42C-2DF4-9C3E-196B94B92B48}"/>
              </a:ext>
            </a:extLst>
          </p:cNvPr>
          <p:cNvSpPr/>
          <p:nvPr/>
        </p:nvSpPr>
        <p:spPr>
          <a:xfrm>
            <a:off x="9545425" y="3648518"/>
            <a:ext cx="5047053" cy="24506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90708C-4611-AA3C-A432-9114AF9CA592}"/>
              </a:ext>
            </a:extLst>
          </p:cNvPr>
          <p:cNvSpPr/>
          <p:nvPr/>
        </p:nvSpPr>
        <p:spPr>
          <a:xfrm>
            <a:off x="9578633" y="3940790"/>
            <a:ext cx="5013846" cy="1866122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pPr>
              <a:spcAft>
                <a:spcPts val="1200"/>
              </a:spcAft>
            </a:pPr>
            <a:r>
              <a:rPr lang="en-US" sz="5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</a:p>
          <a:p>
            <a:pPr>
              <a:spcAft>
                <a:spcPts val="1200"/>
              </a:spcAft>
            </a:pP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8C544-AF0D-21AE-08D9-52F9738719DF}"/>
              </a:ext>
            </a:extLst>
          </p:cNvPr>
          <p:cNvSpPr/>
          <p:nvPr/>
        </p:nvSpPr>
        <p:spPr>
          <a:xfrm>
            <a:off x="9545424" y="6416016"/>
            <a:ext cx="5013847" cy="3903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F2BE53-9FA7-CDC8-2CC5-F0F628567B00}"/>
              </a:ext>
            </a:extLst>
          </p:cNvPr>
          <p:cNvSpPr/>
          <p:nvPr/>
        </p:nvSpPr>
        <p:spPr>
          <a:xfrm>
            <a:off x="9578632" y="6708288"/>
            <a:ext cx="5013846" cy="324219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Worker</a:t>
            </a:r>
            <a:endParaRPr lang="en-US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getAge</a:t>
            </a: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135DF0-6476-168C-0E31-82C94639BC67}"/>
              </a:ext>
            </a:extLst>
          </p:cNvPr>
          <p:cNvSpPr/>
          <p:nvPr/>
        </p:nvSpPr>
        <p:spPr>
          <a:xfrm>
            <a:off x="9545426" y="1055958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66FE11-8C91-0B06-3932-DA7523E6A0A7}"/>
              </a:ext>
            </a:extLst>
          </p:cNvPr>
          <p:cNvSpPr/>
          <p:nvPr/>
        </p:nvSpPr>
        <p:spPr>
          <a:xfrm>
            <a:off x="9578633" y="10851860"/>
            <a:ext cx="5013846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getJobReview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684182-BCC9-17E1-7A05-4E0C2F8A3087}"/>
              </a:ext>
            </a:extLst>
          </p:cNvPr>
          <p:cNvSpPr/>
          <p:nvPr/>
        </p:nvSpPr>
        <p:spPr>
          <a:xfrm>
            <a:off x="17891642" y="3506281"/>
            <a:ext cx="5373657" cy="259290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6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Mary</a:t>
            </a:r>
            <a:endParaRPr lang="en-US" sz="44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5022"/>
              </a:spcAft>
            </a:pPr>
            <a:r>
              <a:rPr lang="en-US" sz="4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4000" b="1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endParaRPr lang="en-US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5A8985-6890-61D1-9BB7-C5DB84EBD759}"/>
              </a:ext>
            </a:extLst>
          </p:cNvPr>
          <p:cNvSpPr/>
          <p:nvPr/>
        </p:nvSpPr>
        <p:spPr>
          <a:xfrm>
            <a:off x="6852782" y="1410639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BFD05F-EC06-0AEB-4D7F-E904ED4B7C11}"/>
              </a:ext>
            </a:extLst>
          </p:cNvPr>
          <p:cNvSpPr/>
          <p:nvPr/>
        </p:nvSpPr>
        <p:spPr>
          <a:xfrm>
            <a:off x="6885988" y="14398670"/>
            <a:ext cx="4980639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retire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E8199B-D7A8-0259-1EDB-54091413C131}"/>
              </a:ext>
            </a:extLst>
          </p:cNvPr>
          <p:cNvSpPr/>
          <p:nvPr/>
        </p:nvSpPr>
        <p:spPr>
          <a:xfrm>
            <a:off x="12315662" y="1410639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6F6780-5170-E0CB-D424-4F9E52846162}"/>
              </a:ext>
            </a:extLst>
          </p:cNvPr>
          <p:cNvSpPr/>
          <p:nvPr/>
        </p:nvSpPr>
        <p:spPr>
          <a:xfrm>
            <a:off x="12348869" y="14398670"/>
            <a:ext cx="5013846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getDoublePay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692286-3748-4BEC-E1C5-1231A4866FE5}"/>
              </a:ext>
            </a:extLst>
          </p:cNvPr>
          <p:cNvSpPr/>
          <p:nvPr/>
        </p:nvSpPr>
        <p:spPr>
          <a:xfrm>
            <a:off x="18575329" y="7623498"/>
            <a:ext cx="4079730" cy="1312803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getAge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18BD94E-EA15-58F1-4AF4-3996B4B46D2C}"/>
              </a:ext>
            </a:extLst>
          </p:cNvPr>
          <p:cNvSpPr/>
          <p:nvPr/>
        </p:nvSpPr>
        <p:spPr>
          <a:xfrm>
            <a:off x="18575329" y="11225647"/>
            <a:ext cx="4079730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toString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8573BFA-4A35-3C53-C8B4-0B1AEBC98A71}"/>
              </a:ext>
            </a:extLst>
          </p:cNvPr>
          <p:cNvSpPr/>
          <p:nvPr/>
        </p:nvSpPr>
        <p:spPr>
          <a:xfrm>
            <a:off x="18717926" y="13851424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collectPay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BBFF1A4-2B8B-A452-7918-DE6B0F16F19D}"/>
              </a:ext>
            </a:extLst>
          </p:cNvPr>
          <p:cNvSpPr/>
          <p:nvPr/>
        </p:nvSpPr>
        <p:spPr>
          <a:xfrm>
            <a:off x="18717926" y="15989142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getDoubePay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BF40C5-789F-76E4-1DB7-127FE45C1D5E}"/>
              </a:ext>
            </a:extLst>
          </p:cNvPr>
          <p:cNvCxnSpPr/>
          <p:nvPr/>
        </p:nvCxnSpPr>
        <p:spPr>
          <a:xfrm>
            <a:off x="5591287" y="8341567"/>
            <a:ext cx="3954137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C987B3-A738-D9F5-9FFF-EDD8A5B9401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91287" y="11817130"/>
            <a:ext cx="3954137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98F2AF7-9BA0-1F57-BEC5-723F2ECE66AB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5591287" y="14442907"/>
            <a:ext cx="12700" cy="2137718"/>
          </a:xfrm>
          <a:prstGeom prst="bentConnector3">
            <a:avLst>
              <a:gd name="adj1" fmla="val 3563268"/>
            </a:avLst>
          </a:prstGeom>
          <a:ln w="13335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F365C8-C649-9C12-F75F-872938FB9BF0}"/>
              </a:ext>
            </a:extLst>
          </p:cNvPr>
          <p:cNvCxnSpPr>
            <a:cxnSpLocks/>
          </p:cNvCxnSpPr>
          <p:nvPr/>
        </p:nvCxnSpPr>
        <p:spPr>
          <a:xfrm>
            <a:off x="6027576" y="15683114"/>
            <a:ext cx="858412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7724691-B4E9-5CED-8CE5-7843056E78C4}"/>
              </a:ext>
            </a:extLst>
          </p:cNvPr>
          <p:cNvCxnSpPr>
            <a:cxnSpLocks/>
            <a:stCxn id="27" idx="1"/>
            <a:endCxn id="28" idx="1"/>
          </p:cNvCxnSpPr>
          <p:nvPr/>
        </p:nvCxnSpPr>
        <p:spPr>
          <a:xfrm rot="10800000" flipV="1">
            <a:off x="18717926" y="14442907"/>
            <a:ext cx="12700" cy="2137718"/>
          </a:xfrm>
          <a:prstGeom prst="bentConnector3">
            <a:avLst>
              <a:gd name="adj1" fmla="val 1800000"/>
            </a:avLst>
          </a:prstGeom>
          <a:ln w="13335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3A8863-981F-4690-37BE-687009637B31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17362715" y="15689413"/>
            <a:ext cx="1212614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930884E-700C-3265-BC04-532B003AC585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14592478" y="11817129"/>
            <a:ext cx="3982851" cy="1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94E274F-B703-CB7D-3246-786889F01123}"/>
              </a:ext>
            </a:extLst>
          </p:cNvPr>
          <p:cNvCxnSpPr>
            <a:cxnSpLocks/>
          </p:cNvCxnSpPr>
          <p:nvPr/>
        </p:nvCxnSpPr>
        <p:spPr>
          <a:xfrm flipH="1">
            <a:off x="14528324" y="8279899"/>
            <a:ext cx="4202302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42551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6648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Making the call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23905029" y="2649896"/>
            <a:ext cx="11830141" cy="154141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joe 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call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(), this method has been overridden twice, first by Worker, and then by Employee.  But it wasn't overridden by either SalariedEmployee, 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so the method from the Employee class is the one that's used.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9755E4-B181-1DD4-CC60-3006DCD1114B}"/>
              </a:ext>
            </a:extLst>
          </p:cNvPr>
          <p:cNvSpPr/>
          <p:nvPr/>
        </p:nvSpPr>
        <p:spPr>
          <a:xfrm>
            <a:off x="952498" y="3340359"/>
            <a:ext cx="5340447" cy="14590938"/>
          </a:xfrm>
          <a:prstGeom prst="rect">
            <a:avLst/>
          </a:prstGeom>
          <a:ln w="38100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CD3279-CA56-965E-8B56-F5B49B46A6E5}"/>
              </a:ext>
            </a:extLst>
          </p:cNvPr>
          <p:cNvSpPr/>
          <p:nvPr/>
        </p:nvSpPr>
        <p:spPr>
          <a:xfrm>
            <a:off x="952498" y="3489650"/>
            <a:ext cx="5373657" cy="26095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6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Joe</a:t>
            </a:r>
            <a:endParaRPr lang="en-US" sz="44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5022"/>
              </a:spcAft>
            </a:pPr>
            <a:r>
              <a:rPr lang="en-US" sz="4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4000" b="1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endParaRPr lang="en-US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E3DEB7-EA78-9964-ADB5-C3517D086EA5}"/>
              </a:ext>
            </a:extLst>
          </p:cNvPr>
          <p:cNvSpPr/>
          <p:nvPr/>
        </p:nvSpPr>
        <p:spPr>
          <a:xfrm>
            <a:off x="1511557" y="7623498"/>
            <a:ext cx="4079730" cy="1312803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getAge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94B6FB-2624-E915-4FA6-8ED5260E002D}"/>
              </a:ext>
            </a:extLst>
          </p:cNvPr>
          <p:cNvSpPr/>
          <p:nvPr/>
        </p:nvSpPr>
        <p:spPr>
          <a:xfrm>
            <a:off x="1511557" y="11225647"/>
            <a:ext cx="4079730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toString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C93C68-9D9E-2733-49B3-4451FE68A8A7}"/>
              </a:ext>
            </a:extLst>
          </p:cNvPr>
          <p:cNvSpPr/>
          <p:nvPr/>
        </p:nvSpPr>
        <p:spPr>
          <a:xfrm>
            <a:off x="1654154" y="13851424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collectPay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9D0C8D-6BAB-86E7-8E56-65D7C0C3E015}"/>
              </a:ext>
            </a:extLst>
          </p:cNvPr>
          <p:cNvSpPr/>
          <p:nvPr/>
        </p:nvSpPr>
        <p:spPr>
          <a:xfrm>
            <a:off x="1654154" y="15989142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retire()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21A3FA-BEA7-8D60-E064-CA0DFC4DC8BF}"/>
              </a:ext>
            </a:extLst>
          </p:cNvPr>
          <p:cNvSpPr/>
          <p:nvPr/>
        </p:nvSpPr>
        <p:spPr>
          <a:xfrm>
            <a:off x="17811750" y="3340359"/>
            <a:ext cx="5533442" cy="14590938"/>
          </a:xfrm>
          <a:prstGeom prst="rect">
            <a:avLst/>
          </a:prstGeom>
          <a:ln w="38100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37D069-A117-DFAB-CE92-D0FE68C8265A}"/>
              </a:ext>
            </a:extLst>
          </p:cNvPr>
          <p:cNvSpPr/>
          <p:nvPr/>
        </p:nvSpPr>
        <p:spPr>
          <a:xfrm>
            <a:off x="9545425" y="3648518"/>
            <a:ext cx="5047053" cy="24506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45CC08-88DC-DE68-FD8F-7F6E6C9E48F0}"/>
              </a:ext>
            </a:extLst>
          </p:cNvPr>
          <p:cNvSpPr/>
          <p:nvPr/>
        </p:nvSpPr>
        <p:spPr>
          <a:xfrm>
            <a:off x="9578633" y="3940790"/>
            <a:ext cx="5013846" cy="1866122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pPr>
              <a:spcAft>
                <a:spcPts val="1200"/>
              </a:spcAft>
            </a:pPr>
            <a:r>
              <a:rPr lang="en-US" sz="5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</a:p>
          <a:p>
            <a:pPr>
              <a:spcAft>
                <a:spcPts val="1200"/>
              </a:spcAft>
            </a:pP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B8F0D0-AB25-CB59-40F7-F5354A099496}"/>
              </a:ext>
            </a:extLst>
          </p:cNvPr>
          <p:cNvSpPr/>
          <p:nvPr/>
        </p:nvSpPr>
        <p:spPr>
          <a:xfrm>
            <a:off x="9545424" y="6416016"/>
            <a:ext cx="5013847" cy="3903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B85D3F-29BC-D884-A8A9-8F9E030F35DD}"/>
              </a:ext>
            </a:extLst>
          </p:cNvPr>
          <p:cNvSpPr/>
          <p:nvPr/>
        </p:nvSpPr>
        <p:spPr>
          <a:xfrm>
            <a:off x="9578632" y="6708288"/>
            <a:ext cx="5013846" cy="324219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Worker</a:t>
            </a:r>
            <a:endParaRPr lang="en-US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getAge</a:t>
            </a: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3AFD82-3100-D7DC-23F5-3DD45329C61D}"/>
              </a:ext>
            </a:extLst>
          </p:cNvPr>
          <p:cNvSpPr/>
          <p:nvPr/>
        </p:nvSpPr>
        <p:spPr>
          <a:xfrm>
            <a:off x="9545426" y="1055958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0B27A9-4665-C60F-F32B-6CD1FA0A528B}"/>
              </a:ext>
            </a:extLst>
          </p:cNvPr>
          <p:cNvSpPr/>
          <p:nvPr/>
        </p:nvSpPr>
        <p:spPr>
          <a:xfrm>
            <a:off x="9578633" y="10851860"/>
            <a:ext cx="5013846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getJobReview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6DCD68-95AA-2FDE-A5CE-21367B63C83C}"/>
              </a:ext>
            </a:extLst>
          </p:cNvPr>
          <p:cNvSpPr/>
          <p:nvPr/>
        </p:nvSpPr>
        <p:spPr>
          <a:xfrm>
            <a:off x="17891642" y="3506281"/>
            <a:ext cx="5373657" cy="259290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6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Mary</a:t>
            </a:r>
            <a:endParaRPr lang="en-US" sz="44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5022"/>
              </a:spcAft>
            </a:pPr>
            <a:r>
              <a:rPr lang="en-US" sz="4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4000" b="1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endParaRPr lang="en-US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B00F36-D4E2-20D3-011C-58423DB7BB9A}"/>
              </a:ext>
            </a:extLst>
          </p:cNvPr>
          <p:cNvSpPr/>
          <p:nvPr/>
        </p:nvSpPr>
        <p:spPr>
          <a:xfrm>
            <a:off x="6852782" y="1410639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0A7BEA-8BF7-BDDB-5A8B-B2B83BD6E823}"/>
              </a:ext>
            </a:extLst>
          </p:cNvPr>
          <p:cNvSpPr/>
          <p:nvPr/>
        </p:nvSpPr>
        <p:spPr>
          <a:xfrm>
            <a:off x="6885988" y="14398670"/>
            <a:ext cx="4980639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retire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1F5402-330B-0ACA-E1D3-D77DDF036FC3}"/>
              </a:ext>
            </a:extLst>
          </p:cNvPr>
          <p:cNvSpPr/>
          <p:nvPr/>
        </p:nvSpPr>
        <p:spPr>
          <a:xfrm>
            <a:off x="12315662" y="1410639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7FBFDE-5FB1-6F91-27AA-442C65867F2A}"/>
              </a:ext>
            </a:extLst>
          </p:cNvPr>
          <p:cNvSpPr/>
          <p:nvPr/>
        </p:nvSpPr>
        <p:spPr>
          <a:xfrm>
            <a:off x="12348869" y="14398670"/>
            <a:ext cx="5013846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getDoublePay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5A91217-1A6E-1834-4DF4-074DF5D73019}"/>
              </a:ext>
            </a:extLst>
          </p:cNvPr>
          <p:cNvSpPr/>
          <p:nvPr/>
        </p:nvSpPr>
        <p:spPr>
          <a:xfrm>
            <a:off x="18575329" y="7623498"/>
            <a:ext cx="4079730" cy="1312803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getAge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290F5C3-7F7D-5446-951C-9D7B1D607D19}"/>
              </a:ext>
            </a:extLst>
          </p:cNvPr>
          <p:cNvSpPr/>
          <p:nvPr/>
        </p:nvSpPr>
        <p:spPr>
          <a:xfrm>
            <a:off x="18575329" y="11225647"/>
            <a:ext cx="4079730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toString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ED4F09-CC3C-748B-48B0-DF4C389E5483}"/>
              </a:ext>
            </a:extLst>
          </p:cNvPr>
          <p:cNvSpPr/>
          <p:nvPr/>
        </p:nvSpPr>
        <p:spPr>
          <a:xfrm>
            <a:off x="18717926" y="13851424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collectPay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046665-43FB-04D9-348D-1B82B5CCB1F3}"/>
              </a:ext>
            </a:extLst>
          </p:cNvPr>
          <p:cNvCxnSpPr/>
          <p:nvPr/>
        </p:nvCxnSpPr>
        <p:spPr>
          <a:xfrm>
            <a:off x="5591287" y="8341567"/>
            <a:ext cx="3954137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4BD417-438E-43A4-EC3B-6A0F29BEDC5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91287" y="11817130"/>
            <a:ext cx="3954137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B109D12-FA7E-7E5B-E595-350D068D2C73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5591287" y="14442907"/>
            <a:ext cx="12700" cy="2137718"/>
          </a:xfrm>
          <a:prstGeom prst="bentConnector3">
            <a:avLst>
              <a:gd name="adj1" fmla="val 3563268"/>
            </a:avLst>
          </a:prstGeom>
          <a:ln w="13335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372EBA-E7F9-CC86-7A84-FD7F4A16CCF2}"/>
              </a:ext>
            </a:extLst>
          </p:cNvPr>
          <p:cNvCxnSpPr>
            <a:cxnSpLocks/>
          </p:cNvCxnSpPr>
          <p:nvPr/>
        </p:nvCxnSpPr>
        <p:spPr>
          <a:xfrm>
            <a:off x="6027576" y="15683114"/>
            <a:ext cx="858412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F81293A-DB76-659D-7ADE-57136AB3F232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 flipV="1">
            <a:off x="18717926" y="14442907"/>
            <a:ext cx="12700" cy="2137718"/>
          </a:xfrm>
          <a:prstGeom prst="bentConnector3">
            <a:avLst>
              <a:gd name="adj1" fmla="val 1800000"/>
            </a:avLst>
          </a:prstGeom>
          <a:ln w="13335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69DE50-3621-F286-14FC-1F44CC4D7825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17362715" y="15689413"/>
            <a:ext cx="1212614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0C5D65-C7B9-723D-8488-541759600425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14592478" y="11817129"/>
            <a:ext cx="3982851" cy="1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DC8353-DA27-2EFB-D1B2-4B8467F71D3B}"/>
              </a:ext>
            </a:extLst>
          </p:cNvPr>
          <p:cNvCxnSpPr>
            <a:cxnSpLocks/>
          </p:cNvCxnSpPr>
          <p:nvPr/>
        </p:nvCxnSpPr>
        <p:spPr>
          <a:xfrm flipH="1">
            <a:off x="14528324" y="8279899"/>
            <a:ext cx="4202302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7D58254-98B1-28F3-736B-6D8BCA7198DE}"/>
              </a:ext>
            </a:extLst>
          </p:cNvPr>
          <p:cNvSpPr/>
          <p:nvPr/>
        </p:nvSpPr>
        <p:spPr>
          <a:xfrm>
            <a:off x="18717926" y="15989142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getDoubePay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97891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6648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Making the call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23905029" y="2649896"/>
            <a:ext cx="11830141" cy="1351618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Looking at the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this method was overridden by both SalariedEmployee,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Joe will execute the method on SalariedEmployee.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Mary will execute the one on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A41838-1B02-C040-638A-CB3FEE795EEC}"/>
              </a:ext>
            </a:extLst>
          </p:cNvPr>
          <p:cNvSpPr/>
          <p:nvPr/>
        </p:nvSpPr>
        <p:spPr>
          <a:xfrm>
            <a:off x="952498" y="3340359"/>
            <a:ext cx="5340447" cy="14590938"/>
          </a:xfrm>
          <a:prstGeom prst="rect">
            <a:avLst/>
          </a:prstGeom>
          <a:ln w="38100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8D5FEB-D9BA-4840-4278-85406F42B8B1}"/>
              </a:ext>
            </a:extLst>
          </p:cNvPr>
          <p:cNvSpPr/>
          <p:nvPr/>
        </p:nvSpPr>
        <p:spPr>
          <a:xfrm>
            <a:off x="952498" y="3489650"/>
            <a:ext cx="5373657" cy="26095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6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Joe</a:t>
            </a:r>
            <a:endParaRPr lang="en-US" sz="44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5022"/>
              </a:spcAft>
            </a:pPr>
            <a:r>
              <a:rPr lang="en-US" sz="4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4000" b="1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endParaRPr lang="en-US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985603-E34B-9EA4-46DA-80C633CE3BE2}"/>
              </a:ext>
            </a:extLst>
          </p:cNvPr>
          <p:cNvSpPr/>
          <p:nvPr/>
        </p:nvSpPr>
        <p:spPr>
          <a:xfrm>
            <a:off x="1511557" y="7623498"/>
            <a:ext cx="4079730" cy="1312803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getAge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861EA5-7B72-6088-D7CF-A25F52548BE6}"/>
              </a:ext>
            </a:extLst>
          </p:cNvPr>
          <p:cNvSpPr/>
          <p:nvPr/>
        </p:nvSpPr>
        <p:spPr>
          <a:xfrm>
            <a:off x="1511557" y="11225647"/>
            <a:ext cx="4079730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toString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624EFF-A7DA-2BA6-1AD1-8E0A2B746C51}"/>
              </a:ext>
            </a:extLst>
          </p:cNvPr>
          <p:cNvSpPr/>
          <p:nvPr/>
        </p:nvSpPr>
        <p:spPr>
          <a:xfrm>
            <a:off x="1654154" y="13851424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collectPay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6A8DFD-9EDD-3E73-02C9-9EEACCE6ACA0}"/>
              </a:ext>
            </a:extLst>
          </p:cNvPr>
          <p:cNvSpPr/>
          <p:nvPr/>
        </p:nvSpPr>
        <p:spPr>
          <a:xfrm>
            <a:off x="1654154" y="15989142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retire()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6001C3-FF36-930E-33E5-014C5E3A0385}"/>
              </a:ext>
            </a:extLst>
          </p:cNvPr>
          <p:cNvSpPr/>
          <p:nvPr/>
        </p:nvSpPr>
        <p:spPr>
          <a:xfrm>
            <a:off x="17811750" y="3340359"/>
            <a:ext cx="5533442" cy="14590938"/>
          </a:xfrm>
          <a:prstGeom prst="rect">
            <a:avLst/>
          </a:prstGeom>
          <a:ln w="38100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33FE6C-3EDC-1A47-EECF-7A76B887F81A}"/>
              </a:ext>
            </a:extLst>
          </p:cNvPr>
          <p:cNvSpPr/>
          <p:nvPr/>
        </p:nvSpPr>
        <p:spPr>
          <a:xfrm>
            <a:off x="9545425" y="3648518"/>
            <a:ext cx="5047053" cy="24506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D29B57-3580-3A22-50E2-F7A84A1761C7}"/>
              </a:ext>
            </a:extLst>
          </p:cNvPr>
          <p:cNvSpPr/>
          <p:nvPr/>
        </p:nvSpPr>
        <p:spPr>
          <a:xfrm>
            <a:off x="9578633" y="3940790"/>
            <a:ext cx="5013846" cy="1866122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pPr>
              <a:spcAft>
                <a:spcPts val="1200"/>
              </a:spcAft>
            </a:pPr>
            <a:r>
              <a:rPr lang="en-US" sz="5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</a:p>
          <a:p>
            <a:pPr>
              <a:spcAft>
                <a:spcPts val="1200"/>
              </a:spcAft>
            </a:pP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E68F61-A53B-D9EC-4745-5A179CB53CD4}"/>
              </a:ext>
            </a:extLst>
          </p:cNvPr>
          <p:cNvSpPr/>
          <p:nvPr/>
        </p:nvSpPr>
        <p:spPr>
          <a:xfrm>
            <a:off x="9545424" y="6416016"/>
            <a:ext cx="5013847" cy="3903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62676E-89EF-0566-D894-0CEB904B0343}"/>
              </a:ext>
            </a:extLst>
          </p:cNvPr>
          <p:cNvSpPr/>
          <p:nvPr/>
        </p:nvSpPr>
        <p:spPr>
          <a:xfrm>
            <a:off x="9578632" y="6708288"/>
            <a:ext cx="5013846" cy="324219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Worker</a:t>
            </a:r>
            <a:endParaRPr lang="en-US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getAge</a:t>
            </a: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543B11-D961-49D4-B7A0-3DA275ED92DF}"/>
              </a:ext>
            </a:extLst>
          </p:cNvPr>
          <p:cNvSpPr/>
          <p:nvPr/>
        </p:nvSpPr>
        <p:spPr>
          <a:xfrm>
            <a:off x="9545426" y="1055958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57394E-7EE5-9E99-2164-F3F39B6DCAAA}"/>
              </a:ext>
            </a:extLst>
          </p:cNvPr>
          <p:cNvSpPr/>
          <p:nvPr/>
        </p:nvSpPr>
        <p:spPr>
          <a:xfrm>
            <a:off x="9578633" y="10851860"/>
            <a:ext cx="5013846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getJobReview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DDB635-6D2F-4885-6A7E-1CB5F820F050}"/>
              </a:ext>
            </a:extLst>
          </p:cNvPr>
          <p:cNvSpPr/>
          <p:nvPr/>
        </p:nvSpPr>
        <p:spPr>
          <a:xfrm>
            <a:off x="17891642" y="3506281"/>
            <a:ext cx="5373657" cy="259290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6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Mary</a:t>
            </a:r>
            <a:endParaRPr lang="en-US" sz="44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5022"/>
              </a:spcAft>
            </a:pPr>
            <a:r>
              <a:rPr lang="en-US" sz="4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4000" b="1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endParaRPr lang="en-US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A66AB7-34D1-9AC8-A4C9-72D4F647F93C}"/>
              </a:ext>
            </a:extLst>
          </p:cNvPr>
          <p:cNvSpPr/>
          <p:nvPr/>
        </p:nvSpPr>
        <p:spPr>
          <a:xfrm>
            <a:off x="6852782" y="1410639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A1DCC5-00A5-E304-FC84-B527640F02CD}"/>
              </a:ext>
            </a:extLst>
          </p:cNvPr>
          <p:cNvSpPr/>
          <p:nvPr/>
        </p:nvSpPr>
        <p:spPr>
          <a:xfrm>
            <a:off x="6885988" y="14398670"/>
            <a:ext cx="4980639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retire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B49945-7F7D-7F0F-CCB9-193DA098F7AF}"/>
              </a:ext>
            </a:extLst>
          </p:cNvPr>
          <p:cNvSpPr/>
          <p:nvPr/>
        </p:nvSpPr>
        <p:spPr>
          <a:xfrm>
            <a:off x="12315662" y="1410639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CAA6BB-16C5-CCCB-387B-F57CEA7E6911}"/>
              </a:ext>
            </a:extLst>
          </p:cNvPr>
          <p:cNvSpPr/>
          <p:nvPr/>
        </p:nvSpPr>
        <p:spPr>
          <a:xfrm>
            <a:off x="12348869" y="14398670"/>
            <a:ext cx="5013846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getDoublePay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867099-A43D-F6CC-94F8-7D233CFCDC7F}"/>
              </a:ext>
            </a:extLst>
          </p:cNvPr>
          <p:cNvSpPr/>
          <p:nvPr/>
        </p:nvSpPr>
        <p:spPr>
          <a:xfrm>
            <a:off x="18575329" y="7623498"/>
            <a:ext cx="4079730" cy="1312803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getAge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3755613-D0A5-0F41-93F3-388E14897070}"/>
              </a:ext>
            </a:extLst>
          </p:cNvPr>
          <p:cNvSpPr/>
          <p:nvPr/>
        </p:nvSpPr>
        <p:spPr>
          <a:xfrm>
            <a:off x="18575329" y="11225647"/>
            <a:ext cx="4079730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toString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B92EC1A-4CB7-0DA8-C7F9-9E588649360D}"/>
              </a:ext>
            </a:extLst>
          </p:cNvPr>
          <p:cNvSpPr/>
          <p:nvPr/>
        </p:nvSpPr>
        <p:spPr>
          <a:xfrm>
            <a:off x="18717926" y="13851424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collectPay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CD3281-8E8B-2F31-6AAD-00A575FC044A}"/>
              </a:ext>
            </a:extLst>
          </p:cNvPr>
          <p:cNvCxnSpPr/>
          <p:nvPr/>
        </p:nvCxnSpPr>
        <p:spPr>
          <a:xfrm>
            <a:off x="5591287" y="8341567"/>
            <a:ext cx="3954137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4625D5-4016-30DA-A4A7-7F1A265D4D3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91287" y="11817130"/>
            <a:ext cx="3954137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5907837-02E3-13E2-8EE8-94EDD6FF1296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5591287" y="14442907"/>
            <a:ext cx="12700" cy="2137718"/>
          </a:xfrm>
          <a:prstGeom prst="bentConnector3">
            <a:avLst>
              <a:gd name="adj1" fmla="val 3563268"/>
            </a:avLst>
          </a:prstGeom>
          <a:ln w="13335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558948-2B8C-4CBE-8279-0A61FEAC72BD}"/>
              </a:ext>
            </a:extLst>
          </p:cNvPr>
          <p:cNvCxnSpPr>
            <a:cxnSpLocks/>
          </p:cNvCxnSpPr>
          <p:nvPr/>
        </p:nvCxnSpPr>
        <p:spPr>
          <a:xfrm>
            <a:off x="6027576" y="15683114"/>
            <a:ext cx="858412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F91313E-6378-4F3D-7D75-2E5A7A334222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 flipV="1">
            <a:off x="18717926" y="14442907"/>
            <a:ext cx="12700" cy="2137718"/>
          </a:xfrm>
          <a:prstGeom prst="bentConnector3">
            <a:avLst>
              <a:gd name="adj1" fmla="val 1800000"/>
            </a:avLst>
          </a:prstGeom>
          <a:ln w="13335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541120-C4C7-524D-B10B-669844A89D9E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17362715" y="15689413"/>
            <a:ext cx="1212614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99DFC60-E9D6-C68C-A90B-43FC1E0CA2B7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14592478" y="11817129"/>
            <a:ext cx="3982851" cy="1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C34281-099F-D4D7-FC55-97306A0001D1}"/>
              </a:ext>
            </a:extLst>
          </p:cNvPr>
          <p:cNvCxnSpPr>
            <a:cxnSpLocks/>
          </p:cNvCxnSpPr>
          <p:nvPr/>
        </p:nvCxnSpPr>
        <p:spPr>
          <a:xfrm flipH="1">
            <a:off x="14528324" y="8279899"/>
            <a:ext cx="4202302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A26755B-EA1F-2ADD-F4AF-8BE98A9E35AD}"/>
              </a:ext>
            </a:extLst>
          </p:cNvPr>
          <p:cNvSpPr/>
          <p:nvPr/>
        </p:nvSpPr>
        <p:spPr>
          <a:xfrm>
            <a:off x="18717926" y="15989142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getDoubePay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729741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6648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Making the call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23905029" y="2649896"/>
            <a:ext cx="11830141" cy="1351618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 has a method,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retire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that's not overridden, meaning it's only on that class, it's a method specific to a Salaried employee.</a:t>
            </a:r>
          </a:p>
          <a:p>
            <a:pPr algn="l">
              <a:spcAft>
                <a:spcPts val="5022"/>
              </a:spcAft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 its own method,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getDoublePay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wouldn't apply to a Salaried employee, so we declared it on this class, and not in any super class.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EF3E87-BE48-923D-D32B-0405F489362B}"/>
              </a:ext>
            </a:extLst>
          </p:cNvPr>
          <p:cNvSpPr/>
          <p:nvPr/>
        </p:nvSpPr>
        <p:spPr>
          <a:xfrm>
            <a:off x="952498" y="3340359"/>
            <a:ext cx="5340447" cy="14590938"/>
          </a:xfrm>
          <a:prstGeom prst="rect">
            <a:avLst/>
          </a:prstGeom>
          <a:ln w="38100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8695DF-B27D-5EAD-3A80-43323639882A}"/>
              </a:ext>
            </a:extLst>
          </p:cNvPr>
          <p:cNvSpPr/>
          <p:nvPr/>
        </p:nvSpPr>
        <p:spPr>
          <a:xfrm>
            <a:off x="952498" y="3489650"/>
            <a:ext cx="5373657" cy="26095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6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Joe</a:t>
            </a:r>
            <a:endParaRPr lang="en-US" sz="44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5022"/>
              </a:spcAft>
            </a:pPr>
            <a:r>
              <a:rPr lang="en-US" sz="4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4000" b="1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endParaRPr lang="en-US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78C101-077F-4EFD-7919-CA83B3979F3F}"/>
              </a:ext>
            </a:extLst>
          </p:cNvPr>
          <p:cNvSpPr/>
          <p:nvPr/>
        </p:nvSpPr>
        <p:spPr>
          <a:xfrm>
            <a:off x="1511557" y="7623498"/>
            <a:ext cx="4079730" cy="1312803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getAge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71D096-AF09-C2F9-35A4-0214A0D2871E}"/>
              </a:ext>
            </a:extLst>
          </p:cNvPr>
          <p:cNvSpPr/>
          <p:nvPr/>
        </p:nvSpPr>
        <p:spPr>
          <a:xfrm>
            <a:off x="1511557" y="11225647"/>
            <a:ext cx="4079730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toString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872775-DD08-ADBC-989A-EFD86426E22E}"/>
              </a:ext>
            </a:extLst>
          </p:cNvPr>
          <p:cNvSpPr/>
          <p:nvPr/>
        </p:nvSpPr>
        <p:spPr>
          <a:xfrm>
            <a:off x="1654154" y="13851424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collectPay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E844ED-F35A-3B0B-DD8A-82A973FAE62A}"/>
              </a:ext>
            </a:extLst>
          </p:cNvPr>
          <p:cNvSpPr/>
          <p:nvPr/>
        </p:nvSpPr>
        <p:spPr>
          <a:xfrm>
            <a:off x="1654154" y="15989142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retire()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01F804-BA52-0D14-C12A-B12B273CA853}"/>
              </a:ext>
            </a:extLst>
          </p:cNvPr>
          <p:cNvSpPr/>
          <p:nvPr/>
        </p:nvSpPr>
        <p:spPr>
          <a:xfrm>
            <a:off x="17811750" y="3340359"/>
            <a:ext cx="5533442" cy="14590938"/>
          </a:xfrm>
          <a:prstGeom prst="rect">
            <a:avLst/>
          </a:prstGeom>
          <a:ln w="38100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D1344F-A123-67DD-1A52-C253774229F4}"/>
              </a:ext>
            </a:extLst>
          </p:cNvPr>
          <p:cNvSpPr/>
          <p:nvPr/>
        </p:nvSpPr>
        <p:spPr>
          <a:xfrm>
            <a:off x="9545425" y="3648518"/>
            <a:ext cx="5047053" cy="24506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4D0047-FACD-DC4B-BACA-22D4F50B13A5}"/>
              </a:ext>
            </a:extLst>
          </p:cNvPr>
          <p:cNvSpPr/>
          <p:nvPr/>
        </p:nvSpPr>
        <p:spPr>
          <a:xfrm>
            <a:off x="9578633" y="3940790"/>
            <a:ext cx="5013846" cy="1866122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pPr>
              <a:spcAft>
                <a:spcPts val="1200"/>
              </a:spcAft>
            </a:pPr>
            <a:r>
              <a:rPr lang="en-US" sz="5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</a:p>
          <a:p>
            <a:pPr>
              <a:spcAft>
                <a:spcPts val="1200"/>
              </a:spcAft>
            </a:pP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A77D43-7F74-F94E-76C8-EF608F9E4A4C}"/>
              </a:ext>
            </a:extLst>
          </p:cNvPr>
          <p:cNvSpPr/>
          <p:nvPr/>
        </p:nvSpPr>
        <p:spPr>
          <a:xfrm>
            <a:off x="9545424" y="6416016"/>
            <a:ext cx="5013847" cy="3903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266E04-46AD-9937-E5DF-03FDEC0444EB}"/>
              </a:ext>
            </a:extLst>
          </p:cNvPr>
          <p:cNvSpPr/>
          <p:nvPr/>
        </p:nvSpPr>
        <p:spPr>
          <a:xfrm>
            <a:off x="9578632" y="6708288"/>
            <a:ext cx="5013846" cy="324219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Worker</a:t>
            </a:r>
            <a:endParaRPr lang="en-US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getAge</a:t>
            </a: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36BF10-F562-8677-3444-0C53E0E6D24C}"/>
              </a:ext>
            </a:extLst>
          </p:cNvPr>
          <p:cNvSpPr/>
          <p:nvPr/>
        </p:nvSpPr>
        <p:spPr>
          <a:xfrm>
            <a:off x="9545426" y="1055958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400AC8-1F73-5BA9-0D5A-591BCFAC96DD}"/>
              </a:ext>
            </a:extLst>
          </p:cNvPr>
          <p:cNvSpPr/>
          <p:nvPr/>
        </p:nvSpPr>
        <p:spPr>
          <a:xfrm>
            <a:off x="9578633" y="10851860"/>
            <a:ext cx="5013846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getJobReview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044CC2-2E8F-936B-FDBF-44C856C657DF}"/>
              </a:ext>
            </a:extLst>
          </p:cNvPr>
          <p:cNvSpPr/>
          <p:nvPr/>
        </p:nvSpPr>
        <p:spPr>
          <a:xfrm>
            <a:off x="17891642" y="3506281"/>
            <a:ext cx="5373657" cy="259290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6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Mary</a:t>
            </a:r>
            <a:endParaRPr lang="en-US" sz="44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5022"/>
              </a:spcAft>
            </a:pPr>
            <a:r>
              <a:rPr lang="en-US" sz="4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4000" b="1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endParaRPr lang="en-US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F84BF1-2562-8BC4-92B1-F4D0276DC386}"/>
              </a:ext>
            </a:extLst>
          </p:cNvPr>
          <p:cNvSpPr/>
          <p:nvPr/>
        </p:nvSpPr>
        <p:spPr>
          <a:xfrm>
            <a:off x="6852782" y="1410639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F0B0E7-A861-7DA0-435F-610EF0F1F1A1}"/>
              </a:ext>
            </a:extLst>
          </p:cNvPr>
          <p:cNvSpPr/>
          <p:nvPr/>
        </p:nvSpPr>
        <p:spPr>
          <a:xfrm>
            <a:off x="6885988" y="14398670"/>
            <a:ext cx="4980639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retire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34B396-EA86-9A34-7863-4C3B67D325BF}"/>
              </a:ext>
            </a:extLst>
          </p:cNvPr>
          <p:cNvSpPr/>
          <p:nvPr/>
        </p:nvSpPr>
        <p:spPr>
          <a:xfrm>
            <a:off x="12315662" y="1410639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A3EF25-A7B5-F61B-0F94-72F308529FAC}"/>
              </a:ext>
            </a:extLst>
          </p:cNvPr>
          <p:cNvSpPr/>
          <p:nvPr/>
        </p:nvSpPr>
        <p:spPr>
          <a:xfrm>
            <a:off x="12348869" y="14398670"/>
            <a:ext cx="5013846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getDoublePay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5DA2C2E-9034-231F-A01D-701D720E2100}"/>
              </a:ext>
            </a:extLst>
          </p:cNvPr>
          <p:cNvSpPr/>
          <p:nvPr/>
        </p:nvSpPr>
        <p:spPr>
          <a:xfrm>
            <a:off x="18575329" y="7623498"/>
            <a:ext cx="4079730" cy="1312803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getAge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745D37F-0F7D-4268-A5EE-93BEA9F0E7CC}"/>
              </a:ext>
            </a:extLst>
          </p:cNvPr>
          <p:cNvSpPr/>
          <p:nvPr/>
        </p:nvSpPr>
        <p:spPr>
          <a:xfrm>
            <a:off x="18575329" y="11225647"/>
            <a:ext cx="4079730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toString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85F3A14-B5FC-16A6-2E3F-29CC7E7191EB}"/>
              </a:ext>
            </a:extLst>
          </p:cNvPr>
          <p:cNvSpPr/>
          <p:nvPr/>
        </p:nvSpPr>
        <p:spPr>
          <a:xfrm>
            <a:off x="18717926" y="13851424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collectPay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A2BFB1-408C-EAC7-6E5A-2DEC4C8322E3}"/>
              </a:ext>
            </a:extLst>
          </p:cNvPr>
          <p:cNvCxnSpPr/>
          <p:nvPr/>
        </p:nvCxnSpPr>
        <p:spPr>
          <a:xfrm>
            <a:off x="5591287" y="8341567"/>
            <a:ext cx="3954137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FD69E3-A8AB-9F85-9614-E11653521CB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91287" y="11817130"/>
            <a:ext cx="3954137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898AD15-F82F-361C-88C5-3B4E8B96E5EF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5591287" y="14442907"/>
            <a:ext cx="12700" cy="2137718"/>
          </a:xfrm>
          <a:prstGeom prst="bentConnector3">
            <a:avLst>
              <a:gd name="adj1" fmla="val 3563268"/>
            </a:avLst>
          </a:prstGeom>
          <a:ln w="13335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6C77EB9-F000-E166-E236-3B93BB8F6D2D}"/>
              </a:ext>
            </a:extLst>
          </p:cNvPr>
          <p:cNvCxnSpPr>
            <a:cxnSpLocks/>
          </p:cNvCxnSpPr>
          <p:nvPr/>
        </p:nvCxnSpPr>
        <p:spPr>
          <a:xfrm>
            <a:off x="6027576" y="15683114"/>
            <a:ext cx="858412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EF7E5CD-EC3D-58D6-8E5D-2BAFE2D1DB6C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 flipV="1">
            <a:off x="18717926" y="14442907"/>
            <a:ext cx="12700" cy="2137718"/>
          </a:xfrm>
          <a:prstGeom prst="bentConnector3">
            <a:avLst>
              <a:gd name="adj1" fmla="val 1800000"/>
            </a:avLst>
          </a:prstGeom>
          <a:ln w="13335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A47DAF-1F02-BF81-D72D-F712A753C72E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17362715" y="15689413"/>
            <a:ext cx="1212614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CF41C4-B951-46E5-02BF-6EA3E72144B8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14592478" y="11817129"/>
            <a:ext cx="3982851" cy="1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757806-D78E-5F9F-E4DE-EFDB00867932}"/>
              </a:ext>
            </a:extLst>
          </p:cNvPr>
          <p:cNvCxnSpPr>
            <a:cxnSpLocks/>
          </p:cNvCxnSpPr>
          <p:nvPr/>
        </p:nvCxnSpPr>
        <p:spPr>
          <a:xfrm flipH="1">
            <a:off x="14528324" y="8279899"/>
            <a:ext cx="4202302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90FFDE-6F05-E6D4-D777-653C7E215FEA}"/>
              </a:ext>
            </a:extLst>
          </p:cNvPr>
          <p:cNvSpPr/>
          <p:nvPr/>
        </p:nvSpPr>
        <p:spPr>
          <a:xfrm>
            <a:off x="18717926" y="15989142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getDoubePay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895651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549</Words>
  <Application>Microsoft Office PowerPoint</Application>
  <PresentationFormat>Custom</PresentationFormat>
  <Paragraphs>162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2022-10-06T13:54:06Z</dcterms:modified>
</cp:coreProperties>
</file>