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650" r:id="rId3"/>
    <p:sldId id="592" r:id="rId4"/>
    <p:sldId id="648" r:id="rId5"/>
    <p:sldId id="64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4" autoAdjust="0"/>
    <p:restoredTop sz="94676" autoAdjust="0"/>
  </p:normalViewPr>
  <p:slideViewPr>
    <p:cSldViewPr>
      <p:cViewPr>
        <p:scale>
          <a:sx n="110" d="100"/>
          <a:sy n="110" d="100"/>
        </p:scale>
        <p:origin x="608" y="2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1/3/23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1/3/23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1/3/23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1/3/23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1/3/23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1/3/23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1/3/23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1/3/23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1/3/23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1/3/23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PCB Project</a:t>
            </a:r>
            <a:endParaRPr lang="en-US" dirty="0"/>
          </a:p>
        </p:txBody>
      </p:sp>
      <p:sp>
        <p:nvSpPr>
          <p:cNvPr id="3" name="Subtitle 2"/>
          <p:cNvSpPr>
            <a:spLocks noGrp="1"/>
          </p:cNvSpPr>
          <p:nvPr>
            <p:ph type="subTitle" idx="1"/>
          </p:nvPr>
        </p:nvSpPr>
        <p:spPr>
          <a:xfrm>
            <a:off x="1293845" y="5432564"/>
            <a:ext cx="9604310" cy="1120636"/>
          </a:xfrm>
        </p:spPr>
        <p:txBody>
          <a:bodyPr>
            <a:normAutofit/>
          </a:bodyPr>
          <a:lstStyle/>
          <a:p>
            <a:r>
              <a:rPr lang="en-US" dirty="0"/>
              <a:t>Liam </a:t>
            </a:r>
            <a:r>
              <a:rPr lang="en-US" dirty="0" err="1"/>
              <a:t>Merva</a:t>
            </a:r>
            <a:endParaRPr lang="en-US" dirty="0"/>
          </a:p>
          <a:p>
            <a:endParaRPr lang="en-US" dirty="0"/>
          </a:p>
          <a:p>
            <a:r>
              <a:rPr lang="en-US" dirty="0"/>
              <a:t>Due 1/10/2023 @ 11:59pm</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r>
              <a:rPr lang="en-US" dirty="0"/>
              <a:t>Plants are something that always brighten up or improve the aesthetic in a room. There is a innate neurological benefit from keeping nature in close proximity indoors. However, I have always struggled to keep plants because I forget to water/care for them. Thus, I want to not only develop a program to sense when a plant needs water or light, but also automatically delivers water to it when it is required. The only manual labor required would be refilling the water. This is inspired by one of my friend’s quarantine projects where he built a device to water his garden. This also plays into my senior project, where I have to monitor a microenvironment and automatically apply medication/heat based on the circumstances of said environment. </a:t>
            </a:r>
          </a:p>
          <a:p>
            <a:pPr lvl="1"/>
            <a:r>
              <a:rPr lang="en-US" dirty="0"/>
              <a:t>Basing it off a former ENGI 301 project by Fernanda Lago: (https://</a:t>
            </a:r>
            <a:r>
              <a:rPr lang="en-US" dirty="0" err="1"/>
              <a:t>www.hackster.io</a:t>
            </a:r>
            <a:r>
              <a:rPr lang="en-US" dirty="0"/>
              <a:t>/</a:t>
            </a:r>
            <a:r>
              <a:rPr lang="en-US" dirty="0" err="1"/>
              <a:t>fernandalago</a:t>
            </a:r>
            <a:r>
              <a:rPr lang="en-US" dirty="0"/>
              <a:t>/plant-reminder-box-473f95)</a:t>
            </a:r>
          </a:p>
          <a:p>
            <a:pPr lvl="1"/>
            <a:r>
              <a:rPr lang="en-US" dirty="0"/>
              <a:t>Links to existing projects / libraries</a:t>
            </a:r>
          </a:p>
          <a:p>
            <a:r>
              <a:rPr lang="en-US" dirty="0"/>
              <a:t>Improvements are the automated water dispenser</a:t>
            </a:r>
          </a:p>
          <a:p>
            <a:pPr lvl="1"/>
            <a:endParaRPr lang="en-US" dirty="0"/>
          </a:p>
        </p:txBody>
      </p:sp>
      <p:pic>
        <p:nvPicPr>
          <p:cNvPr id="6" name="Picture 5">
            <a:extLst>
              <a:ext uri="{FF2B5EF4-FFF2-40B4-BE49-F238E27FC236}">
                <a16:creationId xmlns:a16="http://schemas.microsoft.com/office/drawing/2014/main" id="{9A0EE962-859E-BA38-CE6B-3A392C7B84A0}"/>
              </a:ext>
            </a:extLst>
          </p:cNvPr>
          <p:cNvPicPr>
            <a:picLocks noChangeAspect="1"/>
          </p:cNvPicPr>
          <p:nvPr/>
        </p:nvPicPr>
        <p:blipFill>
          <a:blip r:embed="rId2"/>
          <a:stretch>
            <a:fillRect/>
          </a:stretch>
        </p:blipFill>
        <p:spPr>
          <a:xfrm>
            <a:off x="8724900" y="3657599"/>
            <a:ext cx="2444110" cy="2667000"/>
          </a:xfrm>
          <a:prstGeom prst="rect">
            <a:avLst/>
          </a:prstGeom>
        </p:spPr>
      </p:pic>
    </p:spTree>
    <p:extLst>
      <p:ext uri="{BB962C8B-B14F-4D97-AF65-F5344CB8AC3E}">
        <p14:creationId xmlns:p14="http://schemas.microsoft.com/office/powerpoint/2010/main" val="147066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DF62-72FD-42C4-ABC1-3574A78A4369}"/>
              </a:ext>
            </a:extLst>
          </p:cNvPr>
          <p:cNvSpPr>
            <a:spLocks noGrp="1"/>
          </p:cNvSpPr>
          <p:nvPr>
            <p:ph type="title"/>
          </p:nvPr>
        </p:nvSpPr>
        <p:spPr>
          <a:xfrm>
            <a:off x="609600" y="228600"/>
            <a:ext cx="10972800" cy="914401"/>
          </a:xfrm>
        </p:spPr>
        <p:txBody>
          <a:bodyPr/>
          <a:lstStyle/>
          <a:p>
            <a:r>
              <a:rPr lang="en-US" dirty="0"/>
              <a:t>System Block Diagram</a:t>
            </a:r>
          </a:p>
        </p:txBody>
      </p:sp>
      <p:sp>
        <p:nvSpPr>
          <p:cNvPr id="4" name="Rectangle: Rounded Corners 3">
            <a:extLst>
              <a:ext uri="{FF2B5EF4-FFF2-40B4-BE49-F238E27FC236}">
                <a16:creationId xmlns:a16="http://schemas.microsoft.com/office/drawing/2014/main" id="{FFDE4AD7-B68C-4F5F-A0F1-18CEAE40D103}"/>
              </a:ext>
            </a:extLst>
          </p:cNvPr>
          <p:cNvSpPr/>
          <p:nvPr/>
        </p:nvSpPr>
        <p:spPr>
          <a:xfrm>
            <a:off x="609600" y="1295400"/>
            <a:ext cx="10972800" cy="457200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D84C684D-DD40-4DFE-A341-748603CB2889}"/>
              </a:ext>
            </a:extLst>
          </p:cNvPr>
          <p:cNvSpPr/>
          <p:nvPr/>
        </p:nvSpPr>
        <p:spPr>
          <a:xfrm>
            <a:off x="5181600" y="1524000"/>
            <a:ext cx="1828800" cy="4114801"/>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1661B8A-FAF1-4459-B2AC-B57D8F2F4381}"/>
              </a:ext>
            </a:extLst>
          </p:cNvPr>
          <p:cNvSpPr txBox="1"/>
          <p:nvPr/>
        </p:nvSpPr>
        <p:spPr>
          <a:xfrm>
            <a:off x="5240282" y="1524000"/>
            <a:ext cx="1697901" cy="369332"/>
          </a:xfrm>
          <a:prstGeom prst="rect">
            <a:avLst/>
          </a:prstGeom>
          <a:noFill/>
        </p:spPr>
        <p:txBody>
          <a:bodyPr wrap="none" rtlCol="0">
            <a:spAutoFit/>
          </a:bodyPr>
          <a:lstStyle/>
          <a:p>
            <a:pPr algn="ctr"/>
            <a:r>
              <a:rPr lang="en-US" b="1" dirty="0" err="1"/>
              <a:t>PocketBeagle</a:t>
            </a:r>
            <a:endParaRPr lang="en-US" b="1" dirty="0"/>
          </a:p>
        </p:txBody>
      </p:sp>
      <p:sp>
        <p:nvSpPr>
          <p:cNvPr id="79" name="TextBox 78">
            <a:extLst>
              <a:ext uri="{FF2B5EF4-FFF2-40B4-BE49-F238E27FC236}">
                <a16:creationId xmlns:a16="http://schemas.microsoft.com/office/drawing/2014/main" id="{A3BF2ECA-6444-8781-A136-A59436C385AB}"/>
              </a:ext>
            </a:extLst>
          </p:cNvPr>
          <p:cNvSpPr txBox="1"/>
          <p:nvPr/>
        </p:nvSpPr>
        <p:spPr>
          <a:xfrm>
            <a:off x="5181600" y="2095500"/>
            <a:ext cx="907621" cy="261610"/>
          </a:xfrm>
          <a:prstGeom prst="rect">
            <a:avLst/>
          </a:prstGeom>
          <a:noFill/>
        </p:spPr>
        <p:txBody>
          <a:bodyPr wrap="none" rtlCol="0">
            <a:spAutoFit/>
          </a:bodyPr>
          <a:lstStyle/>
          <a:p>
            <a:r>
              <a:rPr lang="en-US" sz="1100" dirty="0"/>
              <a:t>63 VDD3v3</a:t>
            </a:r>
            <a:endParaRPr lang="en-US" sz="1400" dirty="0"/>
          </a:p>
        </p:txBody>
      </p:sp>
      <p:sp>
        <p:nvSpPr>
          <p:cNvPr id="3" name="Rectangle 2">
            <a:extLst>
              <a:ext uri="{FF2B5EF4-FFF2-40B4-BE49-F238E27FC236}">
                <a16:creationId xmlns:a16="http://schemas.microsoft.com/office/drawing/2014/main" id="{DC93993B-F661-058E-BB0F-C3E2A4D244A0}"/>
              </a:ext>
            </a:extLst>
          </p:cNvPr>
          <p:cNvSpPr/>
          <p:nvPr/>
        </p:nvSpPr>
        <p:spPr>
          <a:xfrm>
            <a:off x="2221436" y="2513439"/>
            <a:ext cx="1333500" cy="7590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I2C Capacitive Soil Sensor</a:t>
            </a:r>
          </a:p>
        </p:txBody>
      </p:sp>
      <p:sp>
        <p:nvSpPr>
          <p:cNvPr id="13" name="TextBox 12">
            <a:extLst>
              <a:ext uri="{FF2B5EF4-FFF2-40B4-BE49-F238E27FC236}">
                <a16:creationId xmlns:a16="http://schemas.microsoft.com/office/drawing/2014/main" id="{4812F68B-52B7-4CD6-1DD0-E2444A4EB6D8}"/>
              </a:ext>
            </a:extLst>
          </p:cNvPr>
          <p:cNvSpPr txBox="1"/>
          <p:nvPr/>
        </p:nvSpPr>
        <p:spPr>
          <a:xfrm>
            <a:off x="5222482" y="2367572"/>
            <a:ext cx="694421" cy="261610"/>
          </a:xfrm>
          <a:prstGeom prst="rect">
            <a:avLst/>
          </a:prstGeom>
          <a:noFill/>
        </p:spPr>
        <p:txBody>
          <a:bodyPr wrap="none" rtlCol="0">
            <a:spAutoFit/>
          </a:bodyPr>
          <a:lstStyle/>
          <a:p>
            <a:r>
              <a:rPr lang="en-US" sz="1100" dirty="0"/>
              <a:t>61 GND</a:t>
            </a:r>
            <a:endParaRPr lang="en-US" sz="1400" dirty="0"/>
          </a:p>
        </p:txBody>
      </p:sp>
      <p:sp>
        <p:nvSpPr>
          <p:cNvPr id="16" name="TextBox 15">
            <a:extLst>
              <a:ext uri="{FF2B5EF4-FFF2-40B4-BE49-F238E27FC236}">
                <a16:creationId xmlns:a16="http://schemas.microsoft.com/office/drawing/2014/main" id="{A83C1174-9CC3-C9FD-0636-BBE54C3E6B91}"/>
              </a:ext>
            </a:extLst>
          </p:cNvPr>
          <p:cNvSpPr txBox="1"/>
          <p:nvPr/>
        </p:nvSpPr>
        <p:spPr>
          <a:xfrm>
            <a:off x="5188379" y="3014990"/>
            <a:ext cx="970137" cy="261610"/>
          </a:xfrm>
          <a:prstGeom prst="rect">
            <a:avLst/>
          </a:prstGeom>
          <a:noFill/>
        </p:spPr>
        <p:txBody>
          <a:bodyPr wrap="none" rtlCol="0">
            <a:spAutoFit/>
          </a:bodyPr>
          <a:lstStyle/>
          <a:p>
            <a:r>
              <a:rPr lang="en-US" sz="1100" dirty="0"/>
              <a:t>51 I2C2SDA</a:t>
            </a:r>
            <a:endParaRPr lang="en-US" sz="1400" dirty="0"/>
          </a:p>
        </p:txBody>
      </p:sp>
      <p:sp>
        <p:nvSpPr>
          <p:cNvPr id="17" name="TextBox 16">
            <a:extLst>
              <a:ext uri="{FF2B5EF4-FFF2-40B4-BE49-F238E27FC236}">
                <a16:creationId xmlns:a16="http://schemas.microsoft.com/office/drawing/2014/main" id="{E59387CB-930D-93E1-7F81-46CCE3FA6694}"/>
              </a:ext>
            </a:extLst>
          </p:cNvPr>
          <p:cNvSpPr txBox="1"/>
          <p:nvPr/>
        </p:nvSpPr>
        <p:spPr>
          <a:xfrm>
            <a:off x="5174186" y="3276083"/>
            <a:ext cx="954107" cy="261610"/>
          </a:xfrm>
          <a:prstGeom prst="rect">
            <a:avLst/>
          </a:prstGeom>
          <a:noFill/>
        </p:spPr>
        <p:txBody>
          <a:bodyPr wrap="none" rtlCol="0">
            <a:spAutoFit/>
          </a:bodyPr>
          <a:lstStyle/>
          <a:p>
            <a:r>
              <a:rPr lang="en-US" sz="1100" dirty="0"/>
              <a:t>49 I2C2SCL</a:t>
            </a:r>
            <a:endParaRPr lang="en-US" sz="1400" dirty="0"/>
          </a:p>
        </p:txBody>
      </p:sp>
      <p:cxnSp>
        <p:nvCxnSpPr>
          <p:cNvPr id="28" name="Elbow Connector 27">
            <a:extLst>
              <a:ext uri="{FF2B5EF4-FFF2-40B4-BE49-F238E27FC236}">
                <a16:creationId xmlns:a16="http://schemas.microsoft.com/office/drawing/2014/main" id="{66862DF1-08D0-FB29-9CD3-1CAA86768C87}"/>
              </a:ext>
            </a:extLst>
          </p:cNvPr>
          <p:cNvCxnSpPr>
            <a:stCxn id="79" idx="1"/>
            <a:endCxn id="3" idx="3"/>
          </p:cNvCxnSpPr>
          <p:nvPr/>
        </p:nvCxnSpPr>
        <p:spPr>
          <a:xfrm rot="10800000" flipV="1">
            <a:off x="3554936" y="2226305"/>
            <a:ext cx="1626664" cy="66664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3" name="Elbow Connector 102">
            <a:extLst>
              <a:ext uri="{FF2B5EF4-FFF2-40B4-BE49-F238E27FC236}">
                <a16:creationId xmlns:a16="http://schemas.microsoft.com/office/drawing/2014/main" id="{D4171282-53DD-4297-97DC-DC6F6AB416CA}"/>
              </a:ext>
            </a:extLst>
          </p:cNvPr>
          <p:cNvCxnSpPr>
            <a:stCxn id="13" idx="1"/>
            <a:endCxn id="3" idx="3"/>
          </p:cNvCxnSpPr>
          <p:nvPr/>
        </p:nvCxnSpPr>
        <p:spPr>
          <a:xfrm rot="10800000" flipV="1">
            <a:off x="3554936" y="2498377"/>
            <a:ext cx="1667546" cy="39457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7" name="Elbow Connector 106">
            <a:extLst>
              <a:ext uri="{FF2B5EF4-FFF2-40B4-BE49-F238E27FC236}">
                <a16:creationId xmlns:a16="http://schemas.microsoft.com/office/drawing/2014/main" id="{D9F04AFB-C4F8-6B4E-2484-D10F8122BFA5}"/>
              </a:ext>
            </a:extLst>
          </p:cNvPr>
          <p:cNvCxnSpPr>
            <a:cxnSpLocks/>
            <a:stCxn id="16" idx="1"/>
            <a:endCxn id="3" idx="3"/>
          </p:cNvCxnSpPr>
          <p:nvPr/>
        </p:nvCxnSpPr>
        <p:spPr>
          <a:xfrm rot="10800000">
            <a:off x="3554937" y="2892951"/>
            <a:ext cx="1633443" cy="25284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6" name="Elbow Connector 125">
            <a:extLst>
              <a:ext uri="{FF2B5EF4-FFF2-40B4-BE49-F238E27FC236}">
                <a16:creationId xmlns:a16="http://schemas.microsoft.com/office/drawing/2014/main" id="{0437AB94-2B78-AF45-EE87-AD6272645BBA}"/>
              </a:ext>
            </a:extLst>
          </p:cNvPr>
          <p:cNvCxnSpPr>
            <a:stCxn id="17" idx="1"/>
            <a:endCxn id="3" idx="3"/>
          </p:cNvCxnSpPr>
          <p:nvPr/>
        </p:nvCxnSpPr>
        <p:spPr>
          <a:xfrm rot="10800000">
            <a:off x="3554936" y="2892952"/>
            <a:ext cx="1619250" cy="51393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40" name="Rectangle 139">
            <a:extLst>
              <a:ext uri="{FF2B5EF4-FFF2-40B4-BE49-F238E27FC236}">
                <a16:creationId xmlns:a16="http://schemas.microsoft.com/office/drawing/2014/main" id="{3752C293-94EC-8474-4643-5017A96CF202}"/>
              </a:ext>
            </a:extLst>
          </p:cNvPr>
          <p:cNvSpPr/>
          <p:nvPr/>
        </p:nvSpPr>
        <p:spPr>
          <a:xfrm>
            <a:off x="8595955" y="4222831"/>
            <a:ext cx="1333500" cy="7590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Light Sensor</a:t>
            </a:r>
          </a:p>
          <a:p>
            <a:pPr algn="ctr"/>
            <a:r>
              <a:rPr lang="en-US" sz="1400" dirty="0">
                <a:solidFill>
                  <a:schemeClr val="tx1"/>
                </a:solidFill>
              </a:rPr>
              <a:t>TEMT6000</a:t>
            </a:r>
          </a:p>
        </p:txBody>
      </p:sp>
      <p:sp>
        <p:nvSpPr>
          <p:cNvPr id="141" name="TextBox 140">
            <a:extLst>
              <a:ext uri="{FF2B5EF4-FFF2-40B4-BE49-F238E27FC236}">
                <a16:creationId xmlns:a16="http://schemas.microsoft.com/office/drawing/2014/main" id="{F0221856-53A1-41C7-296C-21ECACBC48FB}"/>
              </a:ext>
            </a:extLst>
          </p:cNvPr>
          <p:cNvSpPr txBox="1"/>
          <p:nvPr/>
        </p:nvSpPr>
        <p:spPr>
          <a:xfrm>
            <a:off x="6301505" y="4210799"/>
            <a:ext cx="694421" cy="261610"/>
          </a:xfrm>
          <a:prstGeom prst="rect">
            <a:avLst/>
          </a:prstGeom>
          <a:noFill/>
        </p:spPr>
        <p:txBody>
          <a:bodyPr wrap="none" rtlCol="0">
            <a:spAutoFit/>
          </a:bodyPr>
          <a:lstStyle/>
          <a:p>
            <a:r>
              <a:rPr lang="en-US" sz="1100" dirty="0"/>
              <a:t>23 AIN0</a:t>
            </a:r>
            <a:endParaRPr lang="en-US" sz="1400" dirty="0"/>
          </a:p>
        </p:txBody>
      </p:sp>
      <p:sp>
        <p:nvSpPr>
          <p:cNvPr id="150" name="TextBox 149">
            <a:extLst>
              <a:ext uri="{FF2B5EF4-FFF2-40B4-BE49-F238E27FC236}">
                <a16:creationId xmlns:a16="http://schemas.microsoft.com/office/drawing/2014/main" id="{E3AA336C-783F-85A2-D25F-8F599ECE5EE8}"/>
              </a:ext>
            </a:extLst>
          </p:cNvPr>
          <p:cNvSpPr txBox="1"/>
          <p:nvPr/>
        </p:nvSpPr>
        <p:spPr>
          <a:xfrm>
            <a:off x="6286431" y="4472409"/>
            <a:ext cx="694421" cy="261610"/>
          </a:xfrm>
          <a:prstGeom prst="rect">
            <a:avLst/>
          </a:prstGeom>
          <a:noFill/>
        </p:spPr>
        <p:txBody>
          <a:bodyPr wrap="none" rtlCol="0">
            <a:spAutoFit/>
          </a:bodyPr>
          <a:lstStyle/>
          <a:p>
            <a:r>
              <a:rPr lang="en-US" sz="1100" dirty="0"/>
              <a:t>20 GND</a:t>
            </a:r>
            <a:endParaRPr lang="en-US" sz="1400" dirty="0"/>
          </a:p>
        </p:txBody>
      </p:sp>
      <p:sp>
        <p:nvSpPr>
          <p:cNvPr id="151" name="TextBox 150">
            <a:extLst>
              <a:ext uri="{FF2B5EF4-FFF2-40B4-BE49-F238E27FC236}">
                <a16:creationId xmlns:a16="http://schemas.microsoft.com/office/drawing/2014/main" id="{B9EC3C81-0F39-0ADC-EAFA-AC1D91714D5A}"/>
              </a:ext>
            </a:extLst>
          </p:cNvPr>
          <p:cNvSpPr txBox="1"/>
          <p:nvPr/>
        </p:nvSpPr>
        <p:spPr>
          <a:xfrm>
            <a:off x="6083107" y="4751477"/>
            <a:ext cx="931665" cy="261610"/>
          </a:xfrm>
          <a:prstGeom prst="rect">
            <a:avLst/>
          </a:prstGeom>
          <a:noFill/>
        </p:spPr>
        <p:txBody>
          <a:bodyPr wrap="none" rtlCol="0">
            <a:spAutoFit/>
          </a:bodyPr>
          <a:lstStyle/>
          <a:p>
            <a:r>
              <a:rPr lang="en-US" sz="1100" dirty="0"/>
              <a:t>18 VDD3V3</a:t>
            </a:r>
            <a:endParaRPr lang="en-US" sz="1400" dirty="0"/>
          </a:p>
        </p:txBody>
      </p:sp>
      <p:cxnSp>
        <p:nvCxnSpPr>
          <p:cNvPr id="153" name="Elbow Connector 152">
            <a:extLst>
              <a:ext uri="{FF2B5EF4-FFF2-40B4-BE49-F238E27FC236}">
                <a16:creationId xmlns:a16="http://schemas.microsoft.com/office/drawing/2014/main" id="{7136E229-61E5-F8CF-0DC2-82108BBBD7DC}"/>
              </a:ext>
            </a:extLst>
          </p:cNvPr>
          <p:cNvCxnSpPr>
            <a:endCxn id="140" idx="1"/>
          </p:cNvCxnSpPr>
          <p:nvPr/>
        </p:nvCxnSpPr>
        <p:spPr>
          <a:xfrm>
            <a:off x="7014411" y="4306152"/>
            <a:ext cx="1581544" cy="29619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5" name="Elbow Connector 154">
            <a:extLst>
              <a:ext uri="{FF2B5EF4-FFF2-40B4-BE49-F238E27FC236}">
                <a16:creationId xmlns:a16="http://schemas.microsoft.com/office/drawing/2014/main" id="{946ACA47-E85B-5E14-C4D2-AC96904F7A90}"/>
              </a:ext>
            </a:extLst>
          </p:cNvPr>
          <p:cNvCxnSpPr>
            <a:stCxn id="150" idx="3"/>
            <a:endCxn id="140" idx="1"/>
          </p:cNvCxnSpPr>
          <p:nvPr/>
        </p:nvCxnSpPr>
        <p:spPr>
          <a:xfrm flipV="1">
            <a:off x="6980852" y="4602343"/>
            <a:ext cx="1615103" cy="87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7" name="Elbow Connector 156">
            <a:extLst>
              <a:ext uri="{FF2B5EF4-FFF2-40B4-BE49-F238E27FC236}">
                <a16:creationId xmlns:a16="http://schemas.microsoft.com/office/drawing/2014/main" id="{64D36A08-89D6-49B8-A99B-CE703A949A37}"/>
              </a:ext>
            </a:extLst>
          </p:cNvPr>
          <p:cNvCxnSpPr>
            <a:endCxn id="140" idx="1"/>
          </p:cNvCxnSpPr>
          <p:nvPr/>
        </p:nvCxnSpPr>
        <p:spPr>
          <a:xfrm flipV="1">
            <a:off x="7014411" y="4602343"/>
            <a:ext cx="1581544" cy="24237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60" name="Rectangle 159">
            <a:extLst>
              <a:ext uri="{FF2B5EF4-FFF2-40B4-BE49-F238E27FC236}">
                <a16:creationId xmlns:a16="http://schemas.microsoft.com/office/drawing/2014/main" id="{FA7A36B8-C873-636E-8BDF-A09C986469DC}"/>
              </a:ext>
            </a:extLst>
          </p:cNvPr>
          <p:cNvSpPr/>
          <p:nvPr/>
        </p:nvSpPr>
        <p:spPr>
          <a:xfrm>
            <a:off x="8617697" y="3027376"/>
            <a:ext cx="1333500" cy="7590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TFT LCD Touchscreen</a:t>
            </a:r>
          </a:p>
          <a:p>
            <a:pPr algn="ctr"/>
            <a:r>
              <a:rPr lang="en-US" sz="1400" dirty="0">
                <a:solidFill>
                  <a:schemeClr val="tx1"/>
                </a:solidFill>
              </a:rPr>
              <a:t>ILI9341</a:t>
            </a:r>
          </a:p>
        </p:txBody>
      </p:sp>
      <p:sp>
        <p:nvSpPr>
          <p:cNvPr id="161" name="TextBox 160">
            <a:extLst>
              <a:ext uri="{FF2B5EF4-FFF2-40B4-BE49-F238E27FC236}">
                <a16:creationId xmlns:a16="http://schemas.microsoft.com/office/drawing/2014/main" id="{B8DD3CB2-C622-52D3-3067-AB13EC0E8E33}"/>
              </a:ext>
            </a:extLst>
          </p:cNvPr>
          <p:cNvSpPr txBox="1"/>
          <p:nvPr/>
        </p:nvSpPr>
        <p:spPr>
          <a:xfrm>
            <a:off x="6316148" y="2993550"/>
            <a:ext cx="688009" cy="261610"/>
          </a:xfrm>
          <a:prstGeom prst="rect">
            <a:avLst/>
          </a:prstGeom>
          <a:noFill/>
        </p:spPr>
        <p:txBody>
          <a:bodyPr wrap="none" rtlCol="0">
            <a:spAutoFit/>
          </a:bodyPr>
          <a:lstStyle/>
          <a:p>
            <a:r>
              <a:rPr lang="en-US" sz="1100" dirty="0"/>
              <a:t>SPICLK</a:t>
            </a:r>
            <a:endParaRPr lang="en-US" sz="1400" dirty="0"/>
          </a:p>
        </p:txBody>
      </p:sp>
      <p:sp>
        <p:nvSpPr>
          <p:cNvPr id="163" name="TextBox 162">
            <a:extLst>
              <a:ext uri="{FF2B5EF4-FFF2-40B4-BE49-F238E27FC236}">
                <a16:creationId xmlns:a16="http://schemas.microsoft.com/office/drawing/2014/main" id="{87E4F862-2A28-AB2B-8C18-AB530649BCA1}"/>
              </a:ext>
            </a:extLst>
          </p:cNvPr>
          <p:cNvSpPr txBox="1"/>
          <p:nvPr/>
        </p:nvSpPr>
        <p:spPr>
          <a:xfrm>
            <a:off x="6396887" y="3215381"/>
            <a:ext cx="543739" cy="261610"/>
          </a:xfrm>
          <a:prstGeom prst="rect">
            <a:avLst/>
          </a:prstGeom>
          <a:noFill/>
        </p:spPr>
        <p:txBody>
          <a:bodyPr wrap="none" rtlCol="0">
            <a:spAutoFit/>
          </a:bodyPr>
          <a:lstStyle/>
          <a:p>
            <a:r>
              <a:rPr lang="en-US" sz="1100" dirty="0"/>
              <a:t>MISO</a:t>
            </a:r>
            <a:endParaRPr lang="en-US" sz="1400" dirty="0"/>
          </a:p>
        </p:txBody>
      </p:sp>
      <p:sp>
        <p:nvSpPr>
          <p:cNvPr id="164" name="TextBox 163">
            <a:extLst>
              <a:ext uri="{FF2B5EF4-FFF2-40B4-BE49-F238E27FC236}">
                <a16:creationId xmlns:a16="http://schemas.microsoft.com/office/drawing/2014/main" id="{F1AE20CB-422E-BCCE-FB3D-8899D6AD900E}"/>
              </a:ext>
            </a:extLst>
          </p:cNvPr>
          <p:cNvSpPr txBox="1"/>
          <p:nvPr/>
        </p:nvSpPr>
        <p:spPr>
          <a:xfrm>
            <a:off x="6380258" y="3427080"/>
            <a:ext cx="543739" cy="261610"/>
          </a:xfrm>
          <a:prstGeom prst="rect">
            <a:avLst/>
          </a:prstGeom>
          <a:noFill/>
        </p:spPr>
        <p:txBody>
          <a:bodyPr wrap="none" rtlCol="0">
            <a:spAutoFit/>
          </a:bodyPr>
          <a:lstStyle/>
          <a:p>
            <a:r>
              <a:rPr lang="en-US" sz="1100" dirty="0"/>
              <a:t>MOSI</a:t>
            </a:r>
            <a:endParaRPr lang="en-US" sz="1400" dirty="0"/>
          </a:p>
        </p:txBody>
      </p:sp>
      <p:sp>
        <p:nvSpPr>
          <p:cNvPr id="165" name="TextBox 164">
            <a:extLst>
              <a:ext uri="{FF2B5EF4-FFF2-40B4-BE49-F238E27FC236}">
                <a16:creationId xmlns:a16="http://schemas.microsoft.com/office/drawing/2014/main" id="{F4413B51-113B-502B-5BA2-47501333F072}"/>
              </a:ext>
            </a:extLst>
          </p:cNvPr>
          <p:cNvSpPr txBox="1"/>
          <p:nvPr/>
        </p:nvSpPr>
        <p:spPr>
          <a:xfrm>
            <a:off x="6511471" y="3631753"/>
            <a:ext cx="381836" cy="261610"/>
          </a:xfrm>
          <a:prstGeom prst="rect">
            <a:avLst/>
          </a:prstGeom>
          <a:noFill/>
        </p:spPr>
        <p:txBody>
          <a:bodyPr wrap="none" rtlCol="0">
            <a:spAutoFit/>
          </a:bodyPr>
          <a:lstStyle/>
          <a:p>
            <a:r>
              <a:rPr lang="en-US" sz="1100" dirty="0"/>
              <a:t>CS</a:t>
            </a:r>
            <a:endParaRPr lang="en-US" sz="1400" dirty="0"/>
          </a:p>
        </p:txBody>
      </p:sp>
      <p:sp>
        <p:nvSpPr>
          <p:cNvPr id="169" name="TextBox 168">
            <a:extLst>
              <a:ext uri="{FF2B5EF4-FFF2-40B4-BE49-F238E27FC236}">
                <a16:creationId xmlns:a16="http://schemas.microsoft.com/office/drawing/2014/main" id="{98348342-0F27-5010-8ECD-00662D004AEB}"/>
              </a:ext>
            </a:extLst>
          </p:cNvPr>
          <p:cNvSpPr txBox="1"/>
          <p:nvPr/>
        </p:nvSpPr>
        <p:spPr>
          <a:xfrm>
            <a:off x="6488228" y="3794427"/>
            <a:ext cx="428322" cy="261610"/>
          </a:xfrm>
          <a:prstGeom prst="rect">
            <a:avLst/>
          </a:prstGeom>
          <a:noFill/>
        </p:spPr>
        <p:txBody>
          <a:bodyPr wrap="none" rtlCol="0">
            <a:spAutoFit/>
          </a:bodyPr>
          <a:lstStyle/>
          <a:p>
            <a:r>
              <a:rPr lang="en-US" sz="1100" dirty="0"/>
              <a:t>D/C</a:t>
            </a:r>
            <a:endParaRPr lang="en-US" sz="1400" dirty="0"/>
          </a:p>
        </p:txBody>
      </p:sp>
      <p:cxnSp>
        <p:nvCxnSpPr>
          <p:cNvPr id="172" name="Elbow Connector 171">
            <a:extLst>
              <a:ext uri="{FF2B5EF4-FFF2-40B4-BE49-F238E27FC236}">
                <a16:creationId xmlns:a16="http://schemas.microsoft.com/office/drawing/2014/main" id="{B3A061F5-F03F-1774-A4F5-D0CA04058C0A}"/>
              </a:ext>
            </a:extLst>
          </p:cNvPr>
          <p:cNvCxnSpPr>
            <a:stCxn id="161" idx="3"/>
            <a:endCxn id="160" idx="1"/>
          </p:cNvCxnSpPr>
          <p:nvPr/>
        </p:nvCxnSpPr>
        <p:spPr>
          <a:xfrm>
            <a:off x="7004157" y="3124355"/>
            <a:ext cx="1613540" cy="2825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Elbow Connector 193">
            <a:extLst>
              <a:ext uri="{FF2B5EF4-FFF2-40B4-BE49-F238E27FC236}">
                <a16:creationId xmlns:a16="http://schemas.microsoft.com/office/drawing/2014/main" id="{D3685ED2-2D1C-874A-35AF-89A55B3ABA93}"/>
              </a:ext>
            </a:extLst>
          </p:cNvPr>
          <p:cNvCxnSpPr>
            <a:stCxn id="5" idx="3"/>
            <a:endCxn id="160" idx="1"/>
          </p:cNvCxnSpPr>
          <p:nvPr/>
        </p:nvCxnSpPr>
        <p:spPr>
          <a:xfrm flipV="1">
            <a:off x="7010400" y="3406888"/>
            <a:ext cx="1607297" cy="1745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Elbow Connector 195">
            <a:extLst>
              <a:ext uri="{FF2B5EF4-FFF2-40B4-BE49-F238E27FC236}">
                <a16:creationId xmlns:a16="http://schemas.microsoft.com/office/drawing/2014/main" id="{5465DBEE-2E52-3ABF-3F35-19BC64B1F5D4}"/>
              </a:ext>
            </a:extLst>
          </p:cNvPr>
          <p:cNvCxnSpPr>
            <a:endCxn id="160" idx="1"/>
          </p:cNvCxnSpPr>
          <p:nvPr/>
        </p:nvCxnSpPr>
        <p:spPr>
          <a:xfrm>
            <a:off x="7004157" y="3320067"/>
            <a:ext cx="1613540" cy="868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Elbow Connector 198">
            <a:extLst>
              <a:ext uri="{FF2B5EF4-FFF2-40B4-BE49-F238E27FC236}">
                <a16:creationId xmlns:a16="http://schemas.microsoft.com/office/drawing/2014/main" id="{325941D7-B4E7-227D-EA13-88D1A3531971}"/>
              </a:ext>
            </a:extLst>
          </p:cNvPr>
          <p:cNvCxnSpPr>
            <a:endCxn id="160" idx="1"/>
          </p:cNvCxnSpPr>
          <p:nvPr/>
        </p:nvCxnSpPr>
        <p:spPr>
          <a:xfrm flipV="1">
            <a:off x="7004157" y="3406888"/>
            <a:ext cx="1613540" cy="3298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Elbow Connector 201">
            <a:extLst>
              <a:ext uri="{FF2B5EF4-FFF2-40B4-BE49-F238E27FC236}">
                <a16:creationId xmlns:a16="http://schemas.microsoft.com/office/drawing/2014/main" id="{C5A429C4-38AB-702A-CA31-8153866FDB08}"/>
              </a:ext>
            </a:extLst>
          </p:cNvPr>
          <p:cNvCxnSpPr>
            <a:endCxn id="160" idx="1"/>
          </p:cNvCxnSpPr>
          <p:nvPr/>
        </p:nvCxnSpPr>
        <p:spPr>
          <a:xfrm flipV="1">
            <a:off x="7014411" y="3406888"/>
            <a:ext cx="1603286" cy="5274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1D4E5D59-DCD8-269E-11C6-EC6AB7B1383E}"/>
              </a:ext>
            </a:extLst>
          </p:cNvPr>
          <p:cNvSpPr txBox="1"/>
          <p:nvPr/>
        </p:nvSpPr>
        <p:spPr>
          <a:xfrm>
            <a:off x="6388283" y="2003386"/>
            <a:ext cx="615874" cy="261610"/>
          </a:xfrm>
          <a:prstGeom prst="rect">
            <a:avLst/>
          </a:prstGeom>
          <a:noFill/>
        </p:spPr>
        <p:txBody>
          <a:bodyPr wrap="none" rtlCol="0">
            <a:spAutoFit/>
          </a:bodyPr>
          <a:lstStyle/>
          <a:p>
            <a:r>
              <a:rPr lang="en-US" sz="1100" dirty="0"/>
              <a:t>1 GND</a:t>
            </a:r>
            <a:endParaRPr lang="en-US" sz="1400" dirty="0"/>
          </a:p>
        </p:txBody>
      </p:sp>
      <p:sp>
        <p:nvSpPr>
          <p:cNvPr id="204" name="TextBox 203">
            <a:extLst>
              <a:ext uri="{FF2B5EF4-FFF2-40B4-BE49-F238E27FC236}">
                <a16:creationId xmlns:a16="http://schemas.microsoft.com/office/drawing/2014/main" id="{A786C540-674D-8DE1-5D3B-B02BE51BD218}"/>
              </a:ext>
            </a:extLst>
          </p:cNvPr>
          <p:cNvSpPr txBox="1"/>
          <p:nvPr/>
        </p:nvSpPr>
        <p:spPr>
          <a:xfrm>
            <a:off x="6470625" y="2254121"/>
            <a:ext cx="478016" cy="261610"/>
          </a:xfrm>
          <a:prstGeom prst="rect">
            <a:avLst/>
          </a:prstGeom>
          <a:noFill/>
        </p:spPr>
        <p:txBody>
          <a:bodyPr wrap="none" rtlCol="0">
            <a:spAutoFit/>
          </a:bodyPr>
          <a:lstStyle/>
          <a:p>
            <a:r>
              <a:rPr lang="en-US" sz="1100" dirty="0"/>
              <a:t>3 V+</a:t>
            </a:r>
            <a:endParaRPr lang="en-US" sz="1400" dirty="0"/>
          </a:p>
        </p:txBody>
      </p:sp>
      <p:sp>
        <p:nvSpPr>
          <p:cNvPr id="205" name="TextBox 204">
            <a:extLst>
              <a:ext uri="{FF2B5EF4-FFF2-40B4-BE49-F238E27FC236}">
                <a16:creationId xmlns:a16="http://schemas.microsoft.com/office/drawing/2014/main" id="{09F4869D-F555-7A82-8623-E38C36886F8A}"/>
              </a:ext>
            </a:extLst>
          </p:cNvPr>
          <p:cNvSpPr txBox="1"/>
          <p:nvPr/>
        </p:nvSpPr>
        <p:spPr>
          <a:xfrm>
            <a:off x="6340470" y="2487073"/>
            <a:ext cx="724878" cy="261610"/>
          </a:xfrm>
          <a:prstGeom prst="rect">
            <a:avLst/>
          </a:prstGeom>
          <a:noFill/>
        </p:spPr>
        <p:txBody>
          <a:bodyPr wrap="none" rtlCol="0">
            <a:spAutoFit/>
          </a:bodyPr>
          <a:lstStyle/>
          <a:p>
            <a:r>
              <a:rPr lang="en-US" sz="1100" dirty="0"/>
              <a:t>14 PWM</a:t>
            </a:r>
            <a:endParaRPr lang="en-US" sz="1400" dirty="0"/>
          </a:p>
        </p:txBody>
      </p:sp>
      <p:sp>
        <p:nvSpPr>
          <p:cNvPr id="206" name="Rectangle 205">
            <a:extLst>
              <a:ext uri="{FF2B5EF4-FFF2-40B4-BE49-F238E27FC236}">
                <a16:creationId xmlns:a16="http://schemas.microsoft.com/office/drawing/2014/main" id="{9ACE16D1-7880-5A19-595B-C8B9E50DC57C}"/>
              </a:ext>
            </a:extLst>
          </p:cNvPr>
          <p:cNvSpPr/>
          <p:nvPr/>
        </p:nvSpPr>
        <p:spPr>
          <a:xfrm>
            <a:off x="8572079" y="1942409"/>
            <a:ext cx="1333500" cy="7590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Submersible 3V DC Water Pump (4547)</a:t>
            </a:r>
          </a:p>
        </p:txBody>
      </p:sp>
      <p:cxnSp>
        <p:nvCxnSpPr>
          <p:cNvPr id="208" name="Elbow Connector 207">
            <a:extLst>
              <a:ext uri="{FF2B5EF4-FFF2-40B4-BE49-F238E27FC236}">
                <a16:creationId xmlns:a16="http://schemas.microsoft.com/office/drawing/2014/main" id="{036F5704-408C-0ADE-E272-C6BF93DACB1D}"/>
              </a:ext>
            </a:extLst>
          </p:cNvPr>
          <p:cNvCxnSpPr>
            <a:stCxn id="203" idx="3"/>
            <a:endCxn id="206" idx="1"/>
          </p:cNvCxnSpPr>
          <p:nvPr/>
        </p:nvCxnSpPr>
        <p:spPr>
          <a:xfrm>
            <a:off x="7004157" y="2134191"/>
            <a:ext cx="1567922" cy="1877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892E0D1B-ACF2-7870-DB1F-F2A17481DF47}"/>
              </a:ext>
            </a:extLst>
          </p:cNvPr>
          <p:cNvCxnSpPr>
            <a:stCxn id="204" idx="3"/>
            <a:endCxn id="206" idx="1"/>
          </p:cNvCxnSpPr>
          <p:nvPr/>
        </p:nvCxnSpPr>
        <p:spPr>
          <a:xfrm flipV="1">
            <a:off x="6948641" y="2321921"/>
            <a:ext cx="1623438" cy="630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Elbow Connector 213">
            <a:extLst>
              <a:ext uri="{FF2B5EF4-FFF2-40B4-BE49-F238E27FC236}">
                <a16:creationId xmlns:a16="http://schemas.microsoft.com/office/drawing/2014/main" id="{6C799CF6-7F6F-B8AD-1F99-C06E0622454F}"/>
              </a:ext>
            </a:extLst>
          </p:cNvPr>
          <p:cNvCxnSpPr>
            <a:stCxn id="205" idx="3"/>
            <a:endCxn id="206" idx="1"/>
          </p:cNvCxnSpPr>
          <p:nvPr/>
        </p:nvCxnSpPr>
        <p:spPr>
          <a:xfrm flipV="1">
            <a:off x="7065348" y="2321921"/>
            <a:ext cx="1506731" cy="2959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30995D08-14A7-6576-C5C9-61D420A126D0}"/>
              </a:ext>
            </a:extLst>
          </p:cNvPr>
          <p:cNvSpPr txBox="1"/>
          <p:nvPr/>
        </p:nvSpPr>
        <p:spPr>
          <a:xfrm>
            <a:off x="5192025" y="4755339"/>
            <a:ext cx="724878" cy="261610"/>
          </a:xfrm>
          <a:prstGeom prst="rect">
            <a:avLst/>
          </a:prstGeom>
          <a:noFill/>
        </p:spPr>
        <p:txBody>
          <a:bodyPr wrap="none" rtlCol="0">
            <a:spAutoFit/>
          </a:bodyPr>
          <a:lstStyle/>
          <a:p>
            <a:r>
              <a:rPr lang="en-US" sz="1100" dirty="0"/>
              <a:t>33 PWM</a:t>
            </a:r>
            <a:endParaRPr lang="en-US" sz="1400" dirty="0"/>
          </a:p>
        </p:txBody>
      </p:sp>
      <p:sp>
        <p:nvSpPr>
          <p:cNvPr id="217" name="TextBox 216">
            <a:extLst>
              <a:ext uri="{FF2B5EF4-FFF2-40B4-BE49-F238E27FC236}">
                <a16:creationId xmlns:a16="http://schemas.microsoft.com/office/drawing/2014/main" id="{ACE9AE0A-D2E9-AD5B-4648-4567A9AA03D1}"/>
              </a:ext>
            </a:extLst>
          </p:cNvPr>
          <p:cNvSpPr txBox="1"/>
          <p:nvPr/>
        </p:nvSpPr>
        <p:spPr>
          <a:xfrm>
            <a:off x="5211149" y="4471538"/>
            <a:ext cx="694421" cy="261610"/>
          </a:xfrm>
          <a:prstGeom prst="rect">
            <a:avLst/>
          </a:prstGeom>
          <a:noFill/>
        </p:spPr>
        <p:txBody>
          <a:bodyPr wrap="none" rtlCol="0">
            <a:spAutoFit/>
          </a:bodyPr>
          <a:lstStyle/>
          <a:p>
            <a:r>
              <a:rPr lang="en-US" sz="1100" dirty="0"/>
              <a:t>35 GND</a:t>
            </a:r>
            <a:endParaRPr lang="en-US" sz="1400" dirty="0"/>
          </a:p>
        </p:txBody>
      </p:sp>
      <p:sp>
        <p:nvSpPr>
          <p:cNvPr id="218" name="Rectangle 217">
            <a:extLst>
              <a:ext uri="{FF2B5EF4-FFF2-40B4-BE49-F238E27FC236}">
                <a16:creationId xmlns:a16="http://schemas.microsoft.com/office/drawing/2014/main" id="{6463900F-C48C-CD2E-17AE-B11FCBBC8F35}"/>
              </a:ext>
            </a:extLst>
          </p:cNvPr>
          <p:cNvSpPr/>
          <p:nvPr/>
        </p:nvSpPr>
        <p:spPr>
          <a:xfrm>
            <a:off x="3315060" y="4371965"/>
            <a:ext cx="1333500" cy="7590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Glikfun</a:t>
            </a:r>
            <a:r>
              <a:rPr lang="en-US" sz="1400" dirty="0">
                <a:solidFill>
                  <a:schemeClr val="tx1"/>
                </a:solidFill>
              </a:rPr>
              <a:t> 5 mm LED Light</a:t>
            </a:r>
          </a:p>
          <a:p>
            <a:pPr algn="ctr"/>
            <a:r>
              <a:rPr lang="en-US" sz="1400" dirty="0">
                <a:solidFill>
                  <a:schemeClr val="tx1"/>
                </a:solidFill>
              </a:rPr>
              <a:t>EK8437</a:t>
            </a:r>
          </a:p>
        </p:txBody>
      </p:sp>
      <p:cxnSp>
        <p:nvCxnSpPr>
          <p:cNvPr id="220" name="Elbow Connector 219">
            <a:extLst>
              <a:ext uri="{FF2B5EF4-FFF2-40B4-BE49-F238E27FC236}">
                <a16:creationId xmlns:a16="http://schemas.microsoft.com/office/drawing/2014/main" id="{770DCF5F-43D7-475D-39FD-2294B0E5F492}"/>
              </a:ext>
            </a:extLst>
          </p:cNvPr>
          <p:cNvCxnSpPr>
            <a:stCxn id="217" idx="1"/>
            <a:endCxn id="218" idx="3"/>
          </p:cNvCxnSpPr>
          <p:nvPr/>
        </p:nvCxnSpPr>
        <p:spPr>
          <a:xfrm rot="10800000" flipV="1">
            <a:off x="4648561" y="4602343"/>
            <a:ext cx="562589" cy="1491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Elbow Connector 221">
            <a:extLst>
              <a:ext uri="{FF2B5EF4-FFF2-40B4-BE49-F238E27FC236}">
                <a16:creationId xmlns:a16="http://schemas.microsoft.com/office/drawing/2014/main" id="{D1AFB44C-138D-4B74-E3D9-A633C8BA631C}"/>
              </a:ext>
            </a:extLst>
          </p:cNvPr>
          <p:cNvCxnSpPr>
            <a:stCxn id="215" idx="1"/>
            <a:endCxn id="218" idx="3"/>
          </p:cNvCxnSpPr>
          <p:nvPr/>
        </p:nvCxnSpPr>
        <p:spPr>
          <a:xfrm rot="10800000">
            <a:off x="4648561" y="4751478"/>
            <a:ext cx="543465" cy="134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79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80C6-AA0A-4ECF-9541-CCAFC7CAE613}"/>
              </a:ext>
            </a:extLst>
          </p:cNvPr>
          <p:cNvSpPr>
            <a:spLocks noGrp="1"/>
          </p:cNvSpPr>
          <p:nvPr>
            <p:ph type="title"/>
          </p:nvPr>
        </p:nvSpPr>
        <p:spPr/>
        <p:txBody>
          <a:bodyPr anchor="t"/>
          <a:lstStyle/>
          <a:p>
            <a:r>
              <a:rPr lang="en-US" dirty="0"/>
              <a:t>Mechanical Drawing</a:t>
            </a:r>
          </a:p>
        </p:txBody>
      </p:sp>
      <p:sp>
        <p:nvSpPr>
          <p:cNvPr id="25" name="TextBox 24">
            <a:extLst>
              <a:ext uri="{FF2B5EF4-FFF2-40B4-BE49-F238E27FC236}">
                <a16:creationId xmlns:a16="http://schemas.microsoft.com/office/drawing/2014/main" id="{0A3A45F3-BFA3-4D55-A8FE-B5142100AC62}"/>
              </a:ext>
            </a:extLst>
          </p:cNvPr>
          <p:cNvSpPr txBox="1"/>
          <p:nvPr/>
        </p:nvSpPr>
        <p:spPr>
          <a:xfrm>
            <a:off x="3352800" y="5257800"/>
            <a:ext cx="979755" cy="369332"/>
          </a:xfrm>
          <a:prstGeom prst="rect">
            <a:avLst/>
          </a:prstGeom>
          <a:noFill/>
        </p:spPr>
        <p:txBody>
          <a:bodyPr wrap="none" rtlCol="0">
            <a:spAutoFit/>
          </a:bodyPr>
          <a:lstStyle/>
          <a:p>
            <a:r>
              <a:rPr lang="en-US" dirty="0"/>
              <a:t>FRONT</a:t>
            </a:r>
          </a:p>
        </p:txBody>
      </p:sp>
      <p:sp>
        <p:nvSpPr>
          <p:cNvPr id="36" name="TextBox 35">
            <a:extLst>
              <a:ext uri="{FF2B5EF4-FFF2-40B4-BE49-F238E27FC236}">
                <a16:creationId xmlns:a16="http://schemas.microsoft.com/office/drawing/2014/main" id="{9F471EFC-E8D5-48D9-82C4-2134548FBF50}"/>
              </a:ext>
            </a:extLst>
          </p:cNvPr>
          <p:cNvSpPr txBox="1"/>
          <p:nvPr/>
        </p:nvSpPr>
        <p:spPr>
          <a:xfrm>
            <a:off x="8915400" y="5257800"/>
            <a:ext cx="813043" cy="369332"/>
          </a:xfrm>
          <a:prstGeom prst="rect">
            <a:avLst/>
          </a:prstGeom>
          <a:noFill/>
        </p:spPr>
        <p:txBody>
          <a:bodyPr wrap="none" rtlCol="0">
            <a:spAutoFit/>
          </a:bodyPr>
          <a:lstStyle/>
          <a:p>
            <a:r>
              <a:rPr lang="en-US" dirty="0"/>
              <a:t>BACK</a:t>
            </a:r>
          </a:p>
        </p:txBody>
      </p:sp>
      <p:sp>
        <p:nvSpPr>
          <p:cNvPr id="4" name="Rectangle 3">
            <a:extLst>
              <a:ext uri="{FF2B5EF4-FFF2-40B4-BE49-F238E27FC236}">
                <a16:creationId xmlns:a16="http://schemas.microsoft.com/office/drawing/2014/main" id="{A11BC75B-F04C-9696-75F6-3B494C97DAF7}"/>
              </a:ext>
            </a:extLst>
          </p:cNvPr>
          <p:cNvSpPr/>
          <p:nvPr/>
        </p:nvSpPr>
        <p:spPr>
          <a:xfrm>
            <a:off x="7010400" y="1600200"/>
            <a:ext cx="4572000" cy="304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5" name="Rectangle 4">
            <a:extLst>
              <a:ext uri="{FF2B5EF4-FFF2-40B4-BE49-F238E27FC236}">
                <a16:creationId xmlns:a16="http://schemas.microsoft.com/office/drawing/2014/main" id="{E958F6FB-CED4-726F-69C0-F492F75E26EB}"/>
              </a:ext>
            </a:extLst>
          </p:cNvPr>
          <p:cNvSpPr/>
          <p:nvPr/>
        </p:nvSpPr>
        <p:spPr>
          <a:xfrm>
            <a:off x="8839200" y="2057400"/>
            <a:ext cx="2590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Beagle</a:t>
            </a:r>
          </a:p>
        </p:txBody>
      </p:sp>
      <p:sp>
        <p:nvSpPr>
          <p:cNvPr id="6" name="TextBox 5">
            <a:extLst>
              <a:ext uri="{FF2B5EF4-FFF2-40B4-BE49-F238E27FC236}">
                <a16:creationId xmlns:a16="http://schemas.microsoft.com/office/drawing/2014/main" id="{324BC7C4-C5DD-3AEA-FD90-F43E00214391}"/>
              </a:ext>
            </a:extLst>
          </p:cNvPr>
          <p:cNvSpPr txBox="1"/>
          <p:nvPr/>
        </p:nvSpPr>
        <p:spPr>
          <a:xfrm rot="16200000">
            <a:off x="10904089" y="2811911"/>
            <a:ext cx="659155" cy="369332"/>
          </a:xfrm>
          <a:prstGeom prst="rect">
            <a:avLst/>
          </a:prstGeom>
          <a:noFill/>
        </p:spPr>
        <p:txBody>
          <a:bodyPr wrap="none" rtlCol="0">
            <a:spAutoFit/>
          </a:bodyPr>
          <a:lstStyle/>
          <a:p>
            <a:r>
              <a:rPr lang="en-US" dirty="0"/>
              <a:t>USB</a:t>
            </a:r>
          </a:p>
        </p:txBody>
      </p:sp>
      <p:cxnSp>
        <p:nvCxnSpPr>
          <p:cNvPr id="7" name="Straight Connector 6">
            <a:extLst>
              <a:ext uri="{FF2B5EF4-FFF2-40B4-BE49-F238E27FC236}">
                <a16:creationId xmlns:a16="http://schemas.microsoft.com/office/drawing/2014/main" id="{78C8ECB5-5C10-2C9E-0D30-29936DB7D808}"/>
              </a:ext>
            </a:extLst>
          </p:cNvPr>
          <p:cNvCxnSpPr>
            <a:cxnSpLocks/>
          </p:cNvCxnSpPr>
          <p:nvPr/>
        </p:nvCxnSpPr>
        <p:spPr>
          <a:xfrm>
            <a:off x="7010400" y="1447800"/>
            <a:ext cx="18288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BE3B49-5A73-7A73-BEBD-F7C6A9DE0F33}"/>
              </a:ext>
            </a:extLst>
          </p:cNvPr>
          <p:cNvCxnSpPr>
            <a:cxnSpLocks/>
          </p:cNvCxnSpPr>
          <p:nvPr/>
        </p:nvCxnSpPr>
        <p:spPr>
          <a:xfrm>
            <a:off x="9753600" y="1447800"/>
            <a:ext cx="18288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F9E4A31-A3CA-FBCD-6AF4-A2E4927EF328}"/>
              </a:ext>
            </a:extLst>
          </p:cNvPr>
          <p:cNvSpPr txBox="1"/>
          <p:nvPr/>
        </p:nvSpPr>
        <p:spPr>
          <a:xfrm>
            <a:off x="9090383" y="1225610"/>
            <a:ext cx="389850" cy="369332"/>
          </a:xfrm>
          <a:prstGeom prst="rect">
            <a:avLst/>
          </a:prstGeom>
          <a:noFill/>
        </p:spPr>
        <p:txBody>
          <a:bodyPr wrap="none" rtlCol="0">
            <a:spAutoFit/>
          </a:bodyPr>
          <a:lstStyle/>
          <a:p>
            <a:r>
              <a:rPr lang="en-US" dirty="0"/>
              <a:t>5”</a:t>
            </a:r>
          </a:p>
        </p:txBody>
      </p:sp>
      <p:cxnSp>
        <p:nvCxnSpPr>
          <p:cNvPr id="10" name="Straight Connector 9">
            <a:extLst>
              <a:ext uri="{FF2B5EF4-FFF2-40B4-BE49-F238E27FC236}">
                <a16:creationId xmlns:a16="http://schemas.microsoft.com/office/drawing/2014/main" id="{9EA43682-35F5-E368-8036-C3485FCC14DF}"/>
              </a:ext>
            </a:extLst>
          </p:cNvPr>
          <p:cNvCxnSpPr>
            <a:cxnSpLocks/>
          </p:cNvCxnSpPr>
          <p:nvPr/>
        </p:nvCxnSpPr>
        <p:spPr>
          <a:xfrm>
            <a:off x="11772900" y="1594942"/>
            <a:ext cx="0" cy="1295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CCAC59-5CF1-1F80-9A66-CDAB88C4BEC4}"/>
              </a:ext>
            </a:extLst>
          </p:cNvPr>
          <p:cNvCxnSpPr>
            <a:cxnSpLocks/>
          </p:cNvCxnSpPr>
          <p:nvPr/>
        </p:nvCxnSpPr>
        <p:spPr>
          <a:xfrm>
            <a:off x="11696700" y="1594942"/>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1ABC13E-E816-6EBD-7772-36C8D1E77698}"/>
              </a:ext>
            </a:extLst>
          </p:cNvPr>
          <p:cNvCxnSpPr>
            <a:cxnSpLocks/>
          </p:cNvCxnSpPr>
          <p:nvPr/>
        </p:nvCxnSpPr>
        <p:spPr>
          <a:xfrm flipV="1">
            <a:off x="11772900" y="3347542"/>
            <a:ext cx="0" cy="1295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B4195D-C2FB-CB4D-6DC9-B7B4EABDB747}"/>
              </a:ext>
            </a:extLst>
          </p:cNvPr>
          <p:cNvCxnSpPr>
            <a:cxnSpLocks/>
          </p:cNvCxnSpPr>
          <p:nvPr/>
        </p:nvCxnSpPr>
        <p:spPr>
          <a:xfrm>
            <a:off x="11696700" y="4642942"/>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F08BA03-B13F-11D7-519A-B6C5810D9D10}"/>
              </a:ext>
            </a:extLst>
          </p:cNvPr>
          <p:cNvSpPr txBox="1"/>
          <p:nvPr/>
        </p:nvSpPr>
        <p:spPr>
          <a:xfrm>
            <a:off x="11573237" y="2956823"/>
            <a:ext cx="389850" cy="369332"/>
          </a:xfrm>
          <a:prstGeom prst="rect">
            <a:avLst/>
          </a:prstGeom>
          <a:noFill/>
        </p:spPr>
        <p:txBody>
          <a:bodyPr wrap="none" rtlCol="0">
            <a:spAutoFit/>
          </a:bodyPr>
          <a:lstStyle/>
          <a:p>
            <a:r>
              <a:rPr lang="en-US" dirty="0"/>
              <a:t>4”</a:t>
            </a:r>
          </a:p>
        </p:txBody>
      </p:sp>
      <p:sp>
        <p:nvSpPr>
          <p:cNvPr id="15" name="Rectangle 14">
            <a:extLst>
              <a:ext uri="{FF2B5EF4-FFF2-40B4-BE49-F238E27FC236}">
                <a16:creationId xmlns:a16="http://schemas.microsoft.com/office/drawing/2014/main" id="{44B7E125-E4B8-F7C4-88A6-E8B2AAB05B97}"/>
              </a:ext>
            </a:extLst>
          </p:cNvPr>
          <p:cNvSpPr/>
          <p:nvPr/>
        </p:nvSpPr>
        <p:spPr>
          <a:xfrm>
            <a:off x="1524000" y="1600200"/>
            <a:ext cx="4572000" cy="304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cxnSp>
        <p:nvCxnSpPr>
          <p:cNvPr id="16" name="Straight Connector 15">
            <a:extLst>
              <a:ext uri="{FF2B5EF4-FFF2-40B4-BE49-F238E27FC236}">
                <a16:creationId xmlns:a16="http://schemas.microsoft.com/office/drawing/2014/main" id="{70B5FC60-D174-16AC-3391-BDFED7B2F50A}"/>
              </a:ext>
            </a:extLst>
          </p:cNvPr>
          <p:cNvCxnSpPr>
            <a:cxnSpLocks/>
          </p:cNvCxnSpPr>
          <p:nvPr/>
        </p:nvCxnSpPr>
        <p:spPr>
          <a:xfrm>
            <a:off x="1524000" y="1371600"/>
            <a:ext cx="18288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D88CE9-95ED-B888-B24F-2B3C31F59ABD}"/>
              </a:ext>
            </a:extLst>
          </p:cNvPr>
          <p:cNvCxnSpPr>
            <a:cxnSpLocks/>
          </p:cNvCxnSpPr>
          <p:nvPr/>
        </p:nvCxnSpPr>
        <p:spPr>
          <a:xfrm>
            <a:off x="4267200" y="1371600"/>
            <a:ext cx="18288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230835-F3F7-5658-6A7E-5958476CEC4F}"/>
              </a:ext>
            </a:extLst>
          </p:cNvPr>
          <p:cNvCxnSpPr/>
          <p:nvPr/>
        </p:nvCxnSpPr>
        <p:spPr>
          <a:xfrm>
            <a:off x="6096000" y="12954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D7BD30-7176-B6A7-A702-9885648F4ED9}"/>
              </a:ext>
            </a:extLst>
          </p:cNvPr>
          <p:cNvCxnSpPr>
            <a:cxnSpLocks/>
          </p:cNvCxnSpPr>
          <p:nvPr/>
        </p:nvCxnSpPr>
        <p:spPr>
          <a:xfrm>
            <a:off x="1524000" y="12954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E6F826-7BCC-8D83-12E7-57E82FA1D880}"/>
              </a:ext>
            </a:extLst>
          </p:cNvPr>
          <p:cNvCxnSpPr>
            <a:cxnSpLocks/>
          </p:cNvCxnSpPr>
          <p:nvPr/>
        </p:nvCxnSpPr>
        <p:spPr>
          <a:xfrm>
            <a:off x="6324600" y="1600200"/>
            <a:ext cx="0" cy="1295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80223D-1A3F-3535-7205-944255341B48}"/>
              </a:ext>
            </a:extLst>
          </p:cNvPr>
          <p:cNvCxnSpPr>
            <a:cxnSpLocks/>
          </p:cNvCxnSpPr>
          <p:nvPr/>
        </p:nvCxnSpPr>
        <p:spPr>
          <a:xfrm>
            <a:off x="6248400" y="1600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CDE527B-C8E2-29E7-C546-41D24BDA3766}"/>
              </a:ext>
            </a:extLst>
          </p:cNvPr>
          <p:cNvCxnSpPr>
            <a:cxnSpLocks/>
          </p:cNvCxnSpPr>
          <p:nvPr/>
        </p:nvCxnSpPr>
        <p:spPr>
          <a:xfrm flipV="1">
            <a:off x="6324600" y="3352800"/>
            <a:ext cx="0" cy="1295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A9394BB-0F6A-4E16-F8A4-BF9505976572}"/>
              </a:ext>
            </a:extLst>
          </p:cNvPr>
          <p:cNvSpPr/>
          <p:nvPr/>
        </p:nvSpPr>
        <p:spPr>
          <a:xfrm>
            <a:off x="2267674" y="2133600"/>
            <a:ext cx="3048000" cy="1640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Hex Display</a:t>
            </a:r>
          </a:p>
        </p:txBody>
      </p:sp>
      <p:cxnSp>
        <p:nvCxnSpPr>
          <p:cNvPr id="37" name="Straight Connector 36">
            <a:extLst>
              <a:ext uri="{FF2B5EF4-FFF2-40B4-BE49-F238E27FC236}">
                <a16:creationId xmlns:a16="http://schemas.microsoft.com/office/drawing/2014/main" id="{2F84E977-1D70-57CC-8862-7D394E7F578C}"/>
              </a:ext>
            </a:extLst>
          </p:cNvPr>
          <p:cNvCxnSpPr>
            <a:cxnSpLocks/>
          </p:cNvCxnSpPr>
          <p:nvPr/>
        </p:nvCxnSpPr>
        <p:spPr>
          <a:xfrm>
            <a:off x="6248400" y="4648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4CF3599-8E09-2FA0-EBAA-C029D7BFB6AA}"/>
              </a:ext>
            </a:extLst>
          </p:cNvPr>
          <p:cNvSpPr txBox="1"/>
          <p:nvPr/>
        </p:nvSpPr>
        <p:spPr>
          <a:xfrm>
            <a:off x="3603983" y="1154668"/>
            <a:ext cx="389850" cy="369332"/>
          </a:xfrm>
          <a:prstGeom prst="rect">
            <a:avLst/>
          </a:prstGeom>
          <a:noFill/>
        </p:spPr>
        <p:txBody>
          <a:bodyPr wrap="none" rtlCol="0">
            <a:spAutoFit/>
          </a:bodyPr>
          <a:lstStyle/>
          <a:p>
            <a:r>
              <a:rPr lang="en-US" dirty="0"/>
              <a:t>5”</a:t>
            </a:r>
          </a:p>
        </p:txBody>
      </p:sp>
      <p:sp>
        <p:nvSpPr>
          <p:cNvPr id="50" name="TextBox 49">
            <a:extLst>
              <a:ext uri="{FF2B5EF4-FFF2-40B4-BE49-F238E27FC236}">
                <a16:creationId xmlns:a16="http://schemas.microsoft.com/office/drawing/2014/main" id="{6D4F8524-2A23-E096-92FE-18DED3EF46AD}"/>
              </a:ext>
            </a:extLst>
          </p:cNvPr>
          <p:cNvSpPr txBox="1"/>
          <p:nvPr/>
        </p:nvSpPr>
        <p:spPr>
          <a:xfrm>
            <a:off x="6132882" y="2950673"/>
            <a:ext cx="389850" cy="369332"/>
          </a:xfrm>
          <a:prstGeom prst="rect">
            <a:avLst/>
          </a:prstGeom>
          <a:noFill/>
        </p:spPr>
        <p:txBody>
          <a:bodyPr wrap="none" rtlCol="0">
            <a:spAutoFit/>
          </a:bodyPr>
          <a:lstStyle/>
          <a:p>
            <a:r>
              <a:rPr lang="en-US" dirty="0"/>
              <a:t>4”</a:t>
            </a:r>
          </a:p>
        </p:txBody>
      </p:sp>
      <p:cxnSp>
        <p:nvCxnSpPr>
          <p:cNvPr id="67" name="Straight Connector 66">
            <a:extLst>
              <a:ext uri="{FF2B5EF4-FFF2-40B4-BE49-F238E27FC236}">
                <a16:creationId xmlns:a16="http://schemas.microsoft.com/office/drawing/2014/main" id="{2582B0E1-8137-9395-1D35-DAF6B28FD652}"/>
              </a:ext>
            </a:extLst>
          </p:cNvPr>
          <p:cNvCxnSpPr>
            <a:cxnSpLocks/>
          </p:cNvCxnSpPr>
          <p:nvPr/>
        </p:nvCxnSpPr>
        <p:spPr>
          <a:xfrm>
            <a:off x="2247900" y="2057400"/>
            <a:ext cx="12192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B4EFDB5-72C5-3AEB-CE18-8055D5F74F6A}"/>
              </a:ext>
            </a:extLst>
          </p:cNvPr>
          <p:cNvSpPr txBox="1"/>
          <p:nvPr/>
        </p:nvSpPr>
        <p:spPr>
          <a:xfrm>
            <a:off x="3587175" y="1828800"/>
            <a:ext cx="582211" cy="369332"/>
          </a:xfrm>
          <a:prstGeom prst="rect">
            <a:avLst/>
          </a:prstGeom>
          <a:noFill/>
        </p:spPr>
        <p:txBody>
          <a:bodyPr wrap="none" rtlCol="0">
            <a:spAutoFit/>
          </a:bodyPr>
          <a:lstStyle/>
          <a:p>
            <a:r>
              <a:rPr lang="en-US" dirty="0"/>
              <a:t>3.2”</a:t>
            </a:r>
          </a:p>
        </p:txBody>
      </p:sp>
      <p:cxnSp>
        <p:nvCxnSpPr>
          <p:cNvPr id="72" name="Straight Connector 71">
            <a:extLst>
              <a:ext uri="{FF2B5EF4-FFF2-40B4-BE49-F238E27FC236}">
                <a16:creationId xmlns:a16="http://schemas.microsoft.com/office/drawing/2014/main" id="{1F940699-4622-B729-AD8F-C1DB55E3F1DC}"/>
              </a:ext>
            </a:extLst>
          </p:cNvPr>
          <p:cNvCxnSpPr>
            <a:cxnSpLocks/>
          </p:cNvCxnSpPr>
          <p:nvPr/>
        </p:nvCxnSpPr>
        <p:spPr>
          <a:xfrm>
            <a:off x="4169386" y="2030392"/>
            <a:ext cx="1126514"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AE63713-BD80-5384-E5AA-F73343E9E7DB}"/>
              </a:ext>
            </a:extLst>
          </p:cNvPr>
          <p:cNvCxnSpPr>
            <a:cxnSpLocks/>
          </p:cNvCxnSpPr>
          <p:nvPr/>
        </p:nvCxnSpPr>
        <p:spPr>
          <a:xfrm>
            <a:off x="5410200" y="2198132"/>
            <a:ext cx="0" cy="752541"/>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431C505-10AF-ABEC-FB07-A66203DDEA58}"/>
              </a:ext>
            </a:extLst>
          </p:cNvPr>
          <p:cNvSpPr txBox="1"/>
          <p:nvPr/>
        </p:nvSpPr>
        <p:spPr>
          <a:xfrm>
            <a:off x="5249302" y="2950673"/>
            <a:ext cx="582211" cy="369332"/>
          </a:xfrm>
          <a:prstGeom prst="rect">
            <a:avLst/>
          </a:prstGeom>
          <a:noFill/>
        </p:spPr>
        <p:txBody>
          <a:bodyPr wrap="none" rtlCol="0">
            <a:spAutoFit/>
          </a:bodyPr>
          <a:lstStyle/>
          <a:p>
            <a:r>
              <a:rPr lang="en-US" dirty="0"/>
              <a:t>2.8”</a:t>
            </a:r>
          </a:p>
        </p:txBody>
      </p:sp>
      <p:cxnSp>
        <p:nvCxnSpPr>
          <p:cNvPr id="77" name="Straight Connector 76">
            <a:extLst>
              <a:ext uri="{FF2B5EF4-FFF2-40B4-BE49-F238E27FC236}">
                <a16:creationId xmlns:a16="http://schemas.microsoft.com/office/drawing/2014/main" id="{8AC4AE64-4E36-3F9F-5852-35CB923B1265}"/>
              </a:ext>
            </a:extLst>
          </p:cNvPr>
          <p:cNvCxnSpPr>
            <a:cxnSpLocks/>
          </p:cNvCxnSpPr>
          <p:nvPr/>
        </p:nvCxnSpPr>
        <p:spPr>
          <a:xfrm flipV="1">
            <a:off x="5410200" y="3320005"/>
            <a:ext cx="0" cy="489992"/>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3E045C95-C0EF-F564-FB56-34C1FBF2FAAF}"/>
              </a:ext>
            </a:extLst>
          </p:cNvPr>
          <p:cNvSpPr/>
          <p:nvPr/>
        </p:nvSpPr>
        <p:spPr>
          <a:xfrm>
            <a:off x="1741990" y="3900662"/>
            <a:ext cx="848810" cy="671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Pump</a:t>
            </a:r>
          </a:p>
        </p:txBody>
      </p:sp>
      <p:sp>
        <p:nvSpPr>
          <p:cNvPr id="83" name="TextBox 82">
            <a:extLst>
              <a:ext uri="{FF2B5EF4-FFF2-40B4-BE49-F238E27FC236}">
                <a16:creationId xmlns:a16="http://schemas.microsoft.com/office/drawing/2014/main" id="{A96B1738-7B92-7D5A-C0AA-FB6852768A6A}"/>
              </a:ext>
            </a:extLst>
          </p:cNvPr>
          <p:cNvSpPr txBox="1"/>
          <p:nvPr/>
        </p:nvSpPr>
        <p:spPr>
          <a:xfrm>
            <a:off x="2566394" y="4056965"/>
            <a:ext cx="782587" cy="276999"/>
          </a:xfrm>
          <a:prstGeom prst="rect">
            <a:avLst/>
          </a:prstGeom>
          <a:noFill/>
        </p:spPr>
        <p:txBody>
          <a:bodyPr wrap="none" rtlCol="0">
            <a:spAutoFit/>
          </a:bodyPr>
          <a:lstStyle/>
          <a:p>
            <a:r>
              <a:rPr lang="en-US" sz="1200" dirty="0"/>
              <a:t>23.5 mm</a:t>
            </a:r>
          </a:p>
        </p:txBody>
      </p:sp>
      <p:sp>
        <p:nvSpPr>
          <p:cNvPr id="84" name="Oval 83">
            <a:extLst>
              <a:ext uri="{FF2B5EF4-FFF2-40B4-BE49-F238E27FC236}">
                <a16:creationId xmlns:a16="http://schemas.microsoft.com/office/drawing/2014/main" id="{4E11A2C0-3AAC-28FC-44FF-52374F5D5E6D}"/>
              </a:ext>
            </a:extLst>
          </p:cNvPr>
          <p:cNvSpPr/>
          <p:nvPr/>
        </p:nvSpPr>
        <p:spPr>
          <a:xfrm>
            <a:off x="1638700" y="1738352"/>
            <a:ext cx="534761"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LED</a:t>
            </a:r>
          </a:p>
        </p:txBody>
      </p:sp>
      <p:sp>
        <p:nvSpPr>
          <p:cNvPr id="85" name="TextBox 84">
            <a:extLst>
              <a:ext uri="{FF2B5EF4-FFF2-40B4-BE49-F238E27FC236}">
                <a16:creationId xmlns:a16="http://schemas.microsoft.com/office/drawing/2014/main" id="{B9036866-A337-8B95-88CD-038A880C82B7}"/>
              </a:ext>
            </a:extLst>
          </p:cNvPr>
          <p:cNvSpPr txBox="1"/>
          <p:nvPr/>
        </p:nvSpPr>
        <p:spPr>
          <a:xfrm>
            <a:off x="2164294" y="1720631"/>
            <a:ext cx="569387" cy="276999"/>
          </a:xfrm>
          <a:prstGeom prst="rect">
            <a:avLst/>
          </a:prstGeom>
          <a:noFill/>
        </p:spPr>
        <p:txBody>
          <a:bodyPr wrap="none" rtlCol="0">
            <a:spAutoFit/>
          </a:bodyPr>
          <a:lstStyle/>
          <a:p>
            <a:r>
              <a:rPr lang="en-US" sz="1200" dirty="0"/>
              <a:t>5 mm</a:t>
            </a:r>
          </a:p>
        </p:txBody>
      </p:sp>
      <p:sp>
        <p:nvSpPr>
          <p:cNvPr id="86" name="Rectangle 85">
            <a:extLst>
              <a:ext uri="{FF2B5EF4-FFF2-40B4-BE49-F238E27FC236}">
                <a16:creationId xmlns:a16="http://schemas.microsoft.com/office/drawing/2014/main" id="{3E33B2BB-62CA-9EF4-F067-BDEAE63C121C}"/>
              </a:ext>
            </a:extLst>
          </p:cNvPr>
          <p:cNvSpPr/>
          <p:nvPr/>
        </p:nvSpPr>
        <p:spPr>
          <a:xfrm>
            <a:off x="7204437" y="1872495"/>
            <a:ext cx="965167" cy="608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Light Sensor</a:t>
            </a:r>
          </a:p>
        </p:txBody>
      </p:sp>
      <p:cxnSp>
        <p:nvCxnSpPr>
          <p:cNvPr id="87" name="Straight Connector 86">
            <a:extLst>
              <a:ext uri="{FF2B5EF4-FFF2-40B4-BE49-F238E27FC236}">
                <a16:creationId xmlns:a16="http://schemas.microsoft.com/office/drawing/2014/main" id="{54A19895-4735-C87F-63B2-6D9786F70E73}"/>
              </a:ext>
            </a:extLst>
          </p:cNvPr>
          <p:cNvCxnSpPr>
            <a:cxnSpLocks/>
          </p:cNvCxnSpPr>
          <p:nvPr/>
        </p:nvCxnSpPr>
        <p:spPr>
          <a:xfrm>
            <a:off x="7204437" y="1793111"/>
            <a:ext cx="301263"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A027912-F231-01EF-18D0-916728DB42FB}"/>
              </a:ext>
            </a:extLst>
          </p:cNvPr>
          <p:cNvCxnSpPr>
            <a:cxnSpLocks/>
          </p:cNvCxnSpPr>
          <p:nvPr/>
        </p:nvCxnSpPr>
        <p:spPr>
          <a:xfrm>
            <a:off x="7965477" y="1803721"/>
            <a:ext cx="204127"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95689822-8124-E888-4D4F-AE1CB1418FFF}"/>
              </a:ext>
            </a:extLst>
          </p:cNvPr>
          <p:cNvSpPr txBox="1"/>
          <p:nvPr/>
        </p:nvSpPr>
        <p:spPr>
          <a:xfrm>
            <a:off x="7431613" y="1681563"/>
            <a:ext cx="569387" cy="230832"/>
          </a:xfrm>
          <a:prstGeom prst="rect">
            <a:avLst/>
          </a:prstGeom>
          <a:noFill/>
        </p:spPr>
        <p:txBody>
          <a:bodyPr wrap="none" rtlCol="0">
            <a:spAutoFit/>
          </a:bodyPr>
          <a:lstStyle/>
          <a:p>
            <a:r>
              <a:rPr lang="en-US" sz="900" dirty="0"/>
              <a:t>2.6 mm</a:t>
            </a:r>
          </a:p>
        </p:txBody>
      </p:sp>
      <p:cxnSp>
        <p:nvCxnSpPr>
          <p:cNvPr id="93" name="Straight Connector 92">
            <a:extLst>
              <a:ext uri="{FF2B5EF4-FFF2-40B4-BE49-F238E27FC236}">
                <a16:creationId xmlns:a16="http://schemas.microsoft.com/office/drawing/2014/main" id="{A096E73D-9741-AA45-1313-A2801567F3D8}"/>
              </a:ext>
            </a:extLst>
          </p:cNvPr>
          <p:cNvCxnSpPr>
            <a:cxnSpLocks/>
          </p:cNvCxnSpPr>
          <p:nvPr/>
        </p:nvCxnSpPr>
        <p:spPr>
          <a:xfrm>
            <a:off x="8305800" y="1872325"/>
            <a:ext cx="0" cy="235359"/>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AB500C72-E8C7-B346-7A3F-02670E1267BC}"/>
              </a:ext>
            </a:extLst>
          </p:cNvPr>
          <p:cNvSpPr txBox="1"/>
          <p:nvPr/>
        </p:nvSpPr>
        <p:spPr>
          <a:xfrm>
            <a:off x="8208567" y="2087613"/>
            <a:ext cx="569387" cy="230832"/>
          </a:xfrm>
          <a:prstGeom prst="rect">
            <a:avLst/>
          </a:prstGeom>
          <a:noFill/>
        </p:spPr>
        <p:txBody>
          <a:bodyPr wrap="none" rtlCol="0">
            <a:spAutoFit/>
          </a:bodyPr>
          <a:lstStyle/>
          <a:p>
            <a:r>
              <a:rPr lang="en-US" sz="900" dirty="0"/>
              <a:t>2.2 mm</a:t>
            </a:r>
          </a:p>
        </p:txBody>
      </p:sp>
      <p:cxnSp>
        <p:nvCxnSpPr>
          <p:cNvPr id="96" name="Straight Connector 95">
            <a:extLst>
              <a:ext uri="{FF2B5EF4-FFF2-40B4-BE49-F238E27FC236}">
                <a16:creationId xmlns:a16="http://schemas.microsoft.com/office/drawing/2014/main" id="{38002ECE-888E-F017-DE32-F978F1007132}"/>
              </a:ext>
            </a:extLst>
          </p:cNvPr>
          <p:cNvCxnSpPr>
            <a:cxnSpLocks/>
          </p:cNvCxnSpPr>
          <p:nvPr/>
        </p:nvCxnSpPr>
        <p:spPr>
          <a:xfrm flipV="1">
            <a:off x="8305800" y="2318445"/>
            <a:ext cx="0" cy="162698"/>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949E42A-DD81-A576-D4DE-4F515D6829F3}"/>
              </a:ext>
            </a:extLst>
          </p:cNvPr>
          <p:cNvSpPr/>
          <p:nvPr/>
        </p:nvSpPr>
        <p:spPr>
          <a:xfrm>
            <a:off x="7204437" y="4056965"/>
            <a:ext cx="3006360" cy="400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Moisture Sensor</a:t>
            </a:r>
          </a:p>
        </p:txBody>
      </p:sp>
      <p:cxnSp>
        <p:nvCxnSpPr>
          <p:cNvPr id="99" name="Straight Connector 98">
            <a:extLst>
              <a:ext uri="{FF2B5EF4-FFF2-40B4-BE49-F238E27FC236}">
                <a16:creationId xmlns:a16="http://schemas.microsoft.com/office/drawing/2014/main" id="{5AE142CA-2D26-83EC-E722-1BED2942647E}"/>
              </a:ext>
            </a:extLst>
          </p:cNvPr>
          <p:cNvCxnSpPr>
            <a:cxnSpLocks/>
          </p:cNvCxnSpPr>
          <p:nvPr/>
        </p:nvCxnSpPr>
        <p:spPr>
          <a:xfrm>
            <a:off x="7204437" y="4517003"/>
            <a:ext cx="133663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9DA07711-469B-643C-BD7A-AD01FFD31017}"/>
              </a:ext>
            </a:extLst>
          </p:cNvPr>
          <p:cNvSpPr txBox="1"/>
          <p:nvPr/>
        </p:nvSpPr>
        <p:spPr>
          <a:xfrm>
            <a:off x="8600892" y="4397202"/>
            <a:ext cx="290464" cy="230832"/>
          </a:xfrm>
          <a:prstGeom prst="rect">
            <a:avLst/>
          </a:prstGeom>
          <a:noFill/>
        </p:spPr>
        <p:txBody>
          <a:bodyPr wrap="none" rtlCol="0">
            <a:spAutoFit/>
          </a:bodyPr>
          <a:lstStyle/>
          <a:p>
            <a:r>
              <a:rPr lang="en-US" sz="900" dirty="0"/>
              <a:t>3”</a:t>
            </a:r>
          </a:p>
        </p:txBody>
      </p:sp>
      <p:cxnSp>
        <p:nvCxnSpPr>
          <p:cNvPr id="103" name="Straight Connector 102">
            <a:extLst>
              <a:ext uri="{FF2B5EF4-FFF2-40B4-BE49-F238E27FC236}">
                <a16:creationId xmlns:a16="http://schemas.microsoft.com/office/drawing/2014/main" id="{8670B782-4098-F738-D7CE-21CF2246B172}"/>
              </a:ext>
            </a:extLst>
          </p:cNvPr>
          <p:cNvCxnSpPr>
            <a:cxnSpLocks/>
          </p:cNvCxnSpPr>
          <p:nvPr/>
        </p:nvCxnSpPr>
        <p:spPr>
          <a:xfrm>
            <a:off x="9086282" y="4517003"/>
            <a:ext cx="1124515"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73018F5-8AE1-9117-C575-97184DB1C57F}"/>
              </a:ext>
            </a:extLst>
          </p:cNvPr>
          <p:cNvCxnSpPr>
            <a:cxnSpLocks/>
          </p:cNvCxnSpPr>
          <p:nvPr/>
        </p:nvCxnSpPr>
        <p:spPr>
          <a:xfrm>
            <a:off x="10287000" y="4056965"/>
            <a:ext cx="0" cy="200367"/>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B94DE1C1-C377-3269-50D9-9650DB127692}"/>
              </a:ext>
            </a:extLst>
          </p:cNvPr>
          <p:cNvSpPr txBox="1"/>
          <p:nvPr/>
        </p:nvSpPr>
        <p:spPr>
          <a:xfrm>
            <a:off x="10153191" y="4189884"/>
            <a:ext cx="386644" cy="230832"/>
          </a:xfrm>
          <a:prstGeom prst="rect">
            <a:avLst/>
          </a:prstGeom>
          <a:noFill/>
        </p:spPr>
        <p:txBody>
          <a:bodyPr wrap="none" rtlCol="0">
            <a:spAutoFit/>
          </a:bodyPr>
          <a:lstStyle/>
          <a:p>
            <a:r>
              <a:rPr lang="en-US" sz="900" dirty="0"/>
              <a:t>0.5”</a:t>
            </a:r>
          </a:p>
        </p:txBody>
      </p:sp>
      <p:cxnSp>
        <p:nvCxnSpPr>
          <p:cNvPr id="111" name="Straight Connector 110">
            <a:extLst>
              <a:ext uri="{FF2B5EF4-FFF2-40B4-BE49-F238E27FC236}">
                <a16:creationId xmlns:a16="http://schemas.microsoft.com/office/drawing/2014/main" id="{8ADD6D55-CF1A-A8D0-A7D4-54FF0AB83AF8}"/>
              </a:ext>
            </a:extLst>
          </p:cNvPr>
          <p:cNvCxnSpPr>
            <a:cxnSpLocks/>
          </p:cNvCxnSpPr>
          <p:nvPr/>
        </p:nvCxnSpPr>
        <p:spPr>
          <a:xfrm flipH="1" flipV="1">
            <a:off x="10286035" y="4348043"/>
            <a:ext cx="965" cy="164575"/>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14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80C6-AA0A-4ECF-9541-CCAFC7CAE613}"/>
              </a:ext>
            </a:extLst>
          </p:cNvPr>
          <p:cNvSpPr>
            <a:spLocks noGrp="1"/>
          </p:cNvSpPr>
          <p:nvPr>
            <p:ph type="title"/>
          </p:nvPr>
        </p:nvSpPr>
        <p:spPr/>
        <p:txBody>
          <a:bodyPr anchor="t"/>
          <a:lstStyle/>
          <a:p>
            <a:r>
              <a:rPr lang="en-US" dirty="0"/>
              <a:t>Example Mechanical Drawing (from Combo Lock)</a:t>
            </a:r>
          </a:p>
        </p:txBody>
      </p:sp>
      <p:sp>
        <p:nvSpPr>
          <p:cNvPr id="4" name="Rectangle 3">
            <a:extLst>
              <a:ext uri="{FF2B5EF4-FFF2-40B4-BE49-F238E27FC236}">
                <a16:creationId xmlns:a16="http://schemas.microsoft.com/office/drawing/2014/main" id="{F885DA77-385B-4F84-8F43-08E260E63DE6}"/>
              </a:ext>
            </a:extLst>
          </p:cNvPr>
          <p:cNvSpPr/>
          <p:nvPr/>
        </p:nvSpPr>
        <p:spPr>
          <a:xfrm>
            <a:off x="1524000" y="1600200"/>
            <a:ext cx="4572000" cy="304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cxnSp>
        <p:nvCxnSpPr>
          <p:cNvPr id="6" name="Straight Connector 5">
            <a:extLst>
              <a:ext uri="{FF2B5EF4-FFF2-40B4-BE49-F238E27FC236}">
                <a16:creationId xmlns:a16="http://schemas.microsoft.com/office/drawing/2014/main" id="{3628ABED-9B04-4C8D-A5E1-C3CA8BC8339A}"/>
              </a:ext>
            </a:extLst>
          </p:cNvPr>
          <p:cNvCxnSpPr>
            <a:cxnSpLocks/>
          </p:cNvCxnSpPr>
          <p:nvPr/>
        </p:nvCxnSpPr>
        <p:spPr>
          <a:xfrm>
            <a:off x="1524000" y="1371600"/>
            <a:ext cx="18288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D4CA1E-2A2C-44FC-A3FE-26DE214F8F1D}"/>
              </a:ext>
            </a:extLst>
          </p:cNvPr>
          <p:cNvCxnSpPr>
            <a:cxnSpLocks/>
          </p:cNvCxnSpPr>
          <p:nvPr/>
        </p:nvCxnSpPr>
        <p:spPr>
          <a:xfrm>
            <a:off x="4267200" y="1371600"/>
            <a:ext cx="18288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44AED1-BFA3-4584-9B6E-DF3AD94506EF}"/>
              </a:ext>
            </a:extLst>
          </p:cNvPr>
          <p:cNvCxnSpPr/>
          <p:nvPr/>
        </p:nvCxnSpPr>
        <p:spPr>
          <a:xfrm>
            <a:off x="6096000" y="12954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5EB485-D98E-47C1-901F-AB12B9736C63}"/>
              </a:ext>
            </a:extLst>
          </p:cNvPr>
          <p:cNvCxnSpPr>
            <a:cxnSpLocks/>
          </p:cNvCxnSpPr>
          <p:nvPr/>
        </p:nvCxnSpPr>
        <p:spPr>
          <a:xfrm>
            <a:off x="1524000" y="12954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6C1FBE-449A-434C-BD6C-4A1F9254A4F0}"/>
              </a:ext>
            </a:extLst>
          </p:cNvPr>
          <p:cNvSpPr txBox="1"/>
          <p:nvPr/>
        </p:nvSpPr>
        <p:spPr>
          <a:xfrm>
            <a:off x="3657600" y="1219200"/>
            <a:ext cx="389850" cy="369332"/>
          </a:xfrm>
          <a:prstGeom prst="rect">
            <a:avLst/>
          </a:prstGeom>
          <a:noFill/>
        </p:spPr>
        <p:txBody>
          <a:bodyPr wrap="none" rtlCol="0">
            <a:spAutoFit/>
          </a:bodyPr>
          <a:lstStyle/>
          <a:p>
            <a:r>
              <a:rPr lang="en-US" dirty="0"/>
              <a:t>3”</a:t>
            </a:r>
          </a:p>
        </p:txBody>
      </p:sp>
      <p:cxnSp>
        <p:nvCxnSpPr>
          <p:cNvPr id="16" name="Straight Connector 15">
            <a:extLst>
              <a:ext uri="{FF2B5EF4-FFF2-40B4-BE49-F238E27FC236}">
                <a16:creationId xmlns:a16="http://schemas.microsoft.com/office/drawing/2014/main" id="{FBF5F94E-201E-43C0-B6FB-7EE9B9A0AF0D}"/>
              </a:ext>
            </a:extLst>
          </p:cNvPr>
          <p:cNvCxnSpPr>
            <a:cxnSpLocks/>
          </p:cNvCxnSpPr>
          <p:nvPr/>
        </p:nvCxnSpPr>
        <p:spPr>
          <a:xfrm>
            <a:off x="6324600" y="1600200"/>
            <a:ext cx="0" cy="1295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614C90A-940E-42D8-A358-80D711F6CA37}"/>
              </a:ext>
            </a:extLst>
          </p:cNvPr>
          <p:cNvCxnSpPr>
            <a:cxnSpLocks/>
          </p:cNvCxnSpPr>
          <p:nvPr/>
        </p:nvCxnSpPr>
        <p:spPr>
          <a:xfrm>
            <a:off x="6248400" y="1600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33D62C-FD77-4DFB-A1B3-28579B58CC8C}"/>
              </a:ext>
            </a:extLst>
          </p:cNvPr>
          <p:cNvCxnSpPr>
            <a:cxnSpLocks/>
          </p:cNvCxnSpPr>
          <p:nvPr/>
        </p:nvCxnSpPr>
        <p:spPr>
          <a:xfrm flipV="1">
            <a:off x="6324600" y="3352800"/>
            <a:ext cx="0" cy="1295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750519F-3890-4921-B9C9-95ACBFFB38A1}"/>
              </a:ext>
            </a:extLst>
          </p:cNvPr>
          <p:cNvSpPr txBox="1"/>
          <p:nvPr/>
        </p:nvSpPr>
        <p:spPr>
          <a:xfrm>
            <a:off x="6172200" y="2971800"/>
            <a:ext cx="389850" cy="369332"/>
          </a:xfrm>
          <a:prstGeom prst="rect">
            <a:avLst/>
          </a:prstGeom>
          <a:noFill/>
        </p:spPr>
        <p:txBody>
          <a:bodyPr wrap="none" rtlCol="0">
            <a:spAutoFit/>
          </a:bodyPr>
          <a:lstStyle/>
          <a:p>
            <a:r>
              <a:rPr lang="en-US" dirty="0"/>
              <a:t>2”</a:t>
            </a:r>
          </a:p>
        </p:txBody>
      </p:sp>
      <p:sp>
        <p:nvSpPr>
          <p:cNvPr id="29" name="Rectangle 28">
            <a:extLst>
              <a:ext uri="{FF2B5EF4-FFF2-40B4-BE49-F238E27FC236}">
                <a16:creationId xmlns:a16="http://schemas.microsoft.com/office/drawing/2014/main" id="{F8BFA734-C0C7-4FDB-963D-A0B1A359F0A7}"/>
              </a:ext>
            </a:extLst>
          </p:cNvPr>
          <p:cNvSpPr/>
          <p:nvPr/>
        </p:nvSpPr>
        <p:spPr>
          <a:xfrm>
            <a:off x="1752600" y="34290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a:t>
            </a:r>
          </a:p>
        </p:txBody>
      </p:sp>
      <p:sp>
        <p:nvSpPr>
          <p:cNvPr id="30" name="Rectangle 29">
            <a:extLst>
              <a:ext uri="{FF2B5EF4-FFF2-40B4-BE49-F238E27FC236}">
                <a16:creationId xmlns:a16="http://schemas.microsoft.com/office/drawing/2014/main" id="{87C4F328-4218-4404-A483-A695BBD359A9}"/>
              </a:ext>
            </a:extLst>
          </p:cNvPr>
          <p:cNvSpPr/>
          <p:nvPr/>
        </p:nvSpPr>
        <p:spPr>
          <a:xfrm>
            <a:off x="7162800" y="3581400"/>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Servo</a:t>
            </a:r>
          </a:p>
        </p:txBody>
      </p:sp>
      <p:cxnSp>
        <p:nvCxnSpPr>
          <p:cNvPr id="31" name="Straight Connector 30">
            <a:extLst>
              <a:ext uri="{FF2B5EF4-FFF2-40B4-BE49-F238E27FC236}">
                <a16:creationId xmlns:a16="http://schemas.microsoft.com/office/drawing/2014/main" id="{4FBC3842-8C76-4772-8C56-A42981AFAA0F}"/>
              </a:ext>
            </a:extLst>
          </p:cNvPr>
          <p:cNvCxnSpPr>
            <a:cxnSpLocks/>
          </p:cNvCxnSpPr>
          <p:nvPr/>
        </p:nvCxnSpPr>
        <p:spPr>
          <a:xfrm>
            <a:off x="1524000" y="4876800"/>
            <a:ext cx="7620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39E09FA-9DC4-436A-B40C-B4AA502C1E64}"/>
              </a:ext>
            </a:extLst>
          </p:cNvPr>
          <p:cNvCxnSpPr>
            <a:cxnSpLocks/>
          </p:cNvCxnSpPr>
          <p:nvPr/>
        </p:nvCxnSpPr>
        <p:spPr>
          <a:xfrm>
            <a:off x="3124200" y="4876800"/>
            <a:ext cx="6858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B523AB-0A63-4448-840A-ED287867CF4F}"/>
              </a:ext>
            </a:extLst>
          </p:cNvPr>
          <p:cNvCxnSpPr>
            <a:cxnSpLocks/>
          </p:cNvCxnSpPr>
          <p:nvPr/>
        </p:nvCxnSpPr>
        <p:spPr>
          <a:xfrm>
            <a:off x="3810000" y="48006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73D08D-085E-4E5B-9D6E-3C101A50AE3D}"/>
              </a:ext>
            </a:extLst>
          </p:cNvPr>
          <p:cNvCxnSpPr>
            <a:cxnSpLocks/>
          </p:cNvCxnSpPr>
          <p:nvPr/>
        </p:nvCxnSpPr>
        <p:spPr>
          <a:xfrm>
            <a:off x="1524000" y="48006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E10DE7A-85DE-44CA-A19E-899BAB1CD3CD}"/>
              </a:ext>
            </a:extLst>
          </p:cNvPr>
          <p:cNvSpPr txBox="1"/>
          <p:nvPr/>
        </p:nvSpPr>
        <p:spPr>
          <a:xfrm>
            <a:off x="2438400" y="4724400"/>
            <a:ext cx="582211" cy="369332"/>
          </a:xfrm>
          <a:prstGeom prst="rect">
            <a:avLst/>
          </a:prstGeom>
          <a:noFill/>
        </p:spPr>
        <p:txBody>
          <a:bodyPr wrap="none" rtlCol="0">
            <a:spAutoFit/>
          </a:bodyPr>
          <a:lstStyle/>
          <a:p>
            <a:r>
              <a:rPr lang="en-US" dirty="0"/>
              <a:t>1.5”</a:t>
            </a:r>
          </a:p>
        </p:txBody>
      </p:sp>
      <p:sp>
        <p:nvSpPr>
          <p:cNvPr id="51" name="Rectangle 50">
            <a:extLst>
              <a:ext uri="{FF2B5EF4-FFF2-40B4-BE49-F238E27FC236}">
                <a16:creationId xmlns:a16="http://schemas.microsoft.com/office/drawing/2014/main" id="{769C0712-69E2-428A-A0F0-A767FC388C9F}"/>
              </a:ext>
            </a:extLst>
          </p:cNvPr>
          <p:cNvSpPr/>
          <p:nvPr/>
        </p:nvSpPr>
        <p:spPr>
          <a:xfrm>
            <a:off x="5410200" y="1981200"/>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3B2BDBF-A56B-4CA3-AE2A-6A764F4F4B43}"/>
              </a:ext>
            </a:extLst>
          </p:cNvPr>
          <p:cNvSpPr/>
          <p:nvPr/>
        </p:nvSpPr>
        <p:spPr>
          <a:xfrm>
            <a:off x="5410200" y="2667000"/>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756DBC4-3C3E-467A-AEFB-CFF21B263720}"/>
              </a:ext>
            </a:extLst>
          </p:cNvPr>
          <p:cNvSpPr/>
          <p:nvPr/>
        </p:nvSpPr>
        <p:spPr>
          <a:xfrm>
            <a:off x="1752600" y="1828800"/>
            <a:ext cx="3048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Hex Display</a:t>
            </a:r>
          </a:p>
        </p:txBody>
      </p:sp>
      <p:sp>
        <p:nvSpPr>
          <p:cNvPr id="55" name="Rectangle 54">
            <a:extLst>
              <a:ext uri="{FF2B5EF4-FFF2-40B4-BE49-F238E27FC236}">
                <a16:creationId xmlns:a16="http://schemas.microsoft.com/office/drawing/2014/main" id="{738827A3-FDB2-4D92-86F0-761D37E17215}"/>
              </a:ext>
            </a:extLst>
          </p:cNvPr>
          <p:cNvSpPr/>
          <p:nvPr/>
        </p:nvSpPr>
        <p:spPr>
          <a:xfrm>
            <a:off x="8077200" y="2057400"/>
            <a:ext cx="3352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Beagle</a:t>
            </a:r>
          </a:p>
        </p:txBody>
      </p:sp>
      <p:sp>
        <p:nvSpPr>
          <p:cNvPr id="57" name="Rectangle 56">
            <a:extLst>
              <a:ext uri="{FF2B5EF4-FFF2-40B4-BE49-F238E27FC236}">
                <a16:creationId xmlns:a16="http://schemas.microsoft.com/office/drawing/2014/main" id="{2FA3B0BE-74C0-4AD0-97D0-0A4E87023402}"/>
              </a:ext>
            </a:extLst>
          </p:cNvPr>
          <p:cNvSpPr/>
          <p:nvPr/>
        </p:nvSpPr>
        <p:spPr>
          <a:xfrm>
            <a:off x="3505200" y="35814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Pot</a:t>
            </a:r>
          </a:p>
        </p:txBody>
      </p:sp>
      <p:sp>
        <p:nvSpPr>
          <p:cNvPr id="61" name="Oval 60">
            <a:extLst>
              <a:ext uri="{FF2B5EF4-FFF2-40B4-BE49-F238E27FC236}">
                <a16:creationId xmlns:a16="http://schemas.microsoft.com/office/drawing/2014/main" id="{71106F43-8302-4942-8F2C-09009718E785}"/>
              </a:ext>
            </a:extLst>
          </p:cNvPr>
          <p:cNvSpPr/>
          <p:nvPr/>
        </p:nvSpPr>
        <p:spPr>
          <a:xfrm>
            <a:off x="4724400" y="34290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Buzzer</a:t>
            </a:r>
          </a:p>
        </p:txBody>
      </p:sp>
      <p:sp>
        <p:nvSpPr>
          <p:cNvPr id="67" name="TextBox 66">
            <a:extLst>
              <a:ext uri="{FF2B5EF4-FFF2-40B4-BE49-F238E27FC236}">
                <a16:creationId xmlns:a16="http://schemas.microsoft.com/office/drawing/2014/main" id="{B240C4AB-6618-4A29-911D-A1E08B854564}"/>
              </a:ext>
            </a:extLst>
          </p:cNvPr>
          <p:cNvSpPr txBox="1"/>
          <p:nvPr/>
        </p:nvSpPr>
        <p:spPr>
          <a:xfrm>
            <a:off x="5257800" y="1600200"/>
            <a:ext cx="582211" cy="369332"/>
          </a:xfrm>
          <a:prstGeom prst="rect">
            <a:avLst/>
          </a:prstGeom>
          <a:noFill/>
        </p:spPr>
        <p:txBody>
          <a:bodyPr wrap="none" rtlCol="0">
            <a:spAutoFit/>
          </a:bodyPr>
          <a:lstStyle/>
          <a:p>
            <a:r>
              <a:rPr lang="en-US" dirty="0"/>
              <a:t>.25”</a:t>
            </a:r>
          </a:p>
        </p:txBody>
      </p:sp>
      <p:cxnSp>
        <p:nvCxnSpPr>
          <p:cNvPr id="68" name="Straight Connector 67">
            <a:extLst>
              <a:ext uri="{FF2B5EF4-FFF2-40B4-BE49-F238E27FC236}">
                <a16:creationId xmlns:a16="http://schemas.microsoft.com/office/drawing/2014/main" id="{A875D76E-B3DD-41FC-99E2-B01894E7D87F}"/>
              </a:ext>
            </a:extLst>
          </p:cNvPr>
          <p:cNvCxnSpPr>
            <a:cxnSpLocks/>
          </p:cNvCxnSpPr>
          <p:nvPr/>
        </p:nvCxnSpPr>
        <p:spPr>
          <a:xfrm>
            <a:off x="6248400" y="4648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3729891-76BF-4E49-A8B5-387DB0D9D90D}"/>
              </a:ext>
            </a:extLst>
          </p:cNvPr>
          <p:cNvCxnSpPr>
            <a:cxnSpLocks/>
          </p:cNvCxnSpPr>
          <p:nvPr/>
        </p:nvCxnSpPr>
        <p:spPr>
          <a:xfrm>
            <a:off x="5181600" y="2743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CCFB1F7-64F2-4D2C-89C1-4AF3B56C532E}"/>
              </a:ext>
            </a:extLst>
          </p:cNvPr>
          <p:cNvCxnSpPr>
            <a:cxnSpLocks/>
          </p:cNvCxnSpPr>
          <p:nvPr/>
        </p:nvCxnSpPr>
        <p:spPr>
          <a:xfrm>
            <a:off x="5178370" y="2743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FC89C55-3504-4198-8217-F7261D3CED6F}"/>
              </a:ext>
            </a:extLst>
          </p:cNvPr>
          <p:cNvCxnSpPr>
            <a:cxnSpLocks/>
          </p:cNvCxnSpPr>
          <p:nvPr/>
        </p:nvCxnSpPr>
        <p:spPr>
          <a:xfrm>
            <a:off x="5181600" y="2743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0175F94-C88C-4E72-8994-6AFB59BE6A12}"/>
              </a:ext>
            </a:extLst>
          </p:cNvPr>
          <p:cNvCxnSpPr>
            <a:cxnSpLocks/>
          </p:cNvCxnSpPr>
          <p:nvPr/>
        </p:nvCxnSpPr>
        <p:spPr>
          <a:xfrm>
            <a:off x="5257800" y="20574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EF67D46-22E3-4C4B-8DA1-40E1C9C95B08}"/>
              </a:ext>
            </a:extLst>
          </p:cNvPr>
          <p:cNvCxnSpPr>
            <a:cxnSpLocks/>
          </p:cNvCxnSpPr>
          <p:nvPr/>
        </p:nvCxnSpPr>
        <p:spPr>
          <a:xfrm>
            <a:off x="5184830" y="20574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3A2969-9395-4C51-BFDD-E9BE53D8DBD4}"/>
              </a:ext>
            </a:extLst>
          </p:cNvPr>
          <p:cNvCxnSpPr>
            <a:cxnSpLocks/>
          </p:cNvCxnSpPr>
          <p:nvPr/>
        </p:nvCxnSpPr>
        <p:spPr>
          <a:xfrm flipV="1">
            <a:off x="5257800" y="25908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40237FA-9C9B-4156-8996-4D006090F156}"/>
              </a:ext>
            </a:extLst>
          </p:cNvPr>
          <p:cNvSpPr txBox="1"/>
          <p:nvPr/>
        </p:nvSpPr>
        <p:spPr>
          <a:xfrm>
            <a:off x="5029200" y="2209800"/>
            <a:ext cx="453970" cy="369332"/>
          </a:xfrm>
          <a:prstGeom prst="rect">
            <a:avLst/>
          </a:prstGeom>
          <a:noFill/>
        </p:spPr>
        <p:txBody>
          <a:bodyPr wrap="none" rtlCol="0">
            <a:spAutoFit/>
          </a:bodyPr>
          <a:lstStyle/>
          <a:p>
            <a:r>
              <a:rPr lang="en-US" dirty="0"/>
              <a:t>.5”</a:t>
            </a:r>
          </a:p>
        </p:txBody>
      </p:sp>
      <p:cxnSp>
        <p:nvCxnSpPr>
          <p:cNvPr id="48" name="Straight Connector 47">
            <a:extLst>
              <a:ext uri="{FF2B5EF4-FFF2-40B4-BE49-F238E27FC236}">
                <a16:creationId xmlns:a16="http://schemas.microsoft.com/office/drawing/2014/main" id="{1415D3C4-869B-40C0-8C2B-C82C9C479C72}"/>
              </a:ext>
            </a:extLst>
          </p:cNvPr>
          <p:cNvCxnSpPr>
            <a:cxnSpLocks/>
          </p:cNvCxnSpPr>
          <p:nvPr/>
        </p:nvCxnSpPr>
        <p:spPr>
          <a:xfrm>
            <a:off x="5181600" y="20574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080BF56-C60F-4290-84DF-C310672B614B}"/>
              </a:ext>
            </a:extLst>
          </p:cNvPr>
          <p:cNvCxnSpPr>
            <a:cxnSpLocks/>
          </p:cNvCxnSpPr>
          <p:nvPr/>
        </p:nvCxnSpPr>
        <p:spPr>
          <a:xfrm>
            <a:off x="5184830" y="20574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5DD1153-C501-4FFD-8FEF-E4554CD49394}"/>
              </a:ext>
            </a:extLst>
          </p:cNvPr>
          <p:cNvCxnSpPr>
            <a:cxnSpLocks/>
          </p:cNvCxnSpPr>
          <p:nvPr/>
        </p:nvCxnSpPr>
        <p:spPr>
          <a:xfrm>
            <a:off x="5257800" y="16002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913BAB-24CC-42EE-A76E-5FA9A2065F9D}"/>
              </a:ext>
            </a:extLst>
          </p:cNvPr>
          <p:cNvCxnSpPr>
            <a:cxnSpLocks/>
          </p:cNvCxnSpPr>
          <p:nvPr/>
        </p:nvCxnSpPr>
        <p:spPr>
          <a:xfrm flipV="1">
            <a:off x="5261030" y="19050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EDE3AEE-7CA9-4B83-A9E2-1D68049E796D}"/>
              </a:ext>
            </a:extLst>
          </p:cNvPr>
          <p:cNvSpPr/>
          <p:nvPr/>
        </p:nvSpPr>
        <p:spPr>
          <a:xfrm>
            <a:off x="7010400" y="1600200"/>
            <a:ext cx="4572000" cy="304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25" name="TextBox 24">
            <a:extLst>
              <a:ext uri="{FF2B5EF4-FFF2-40B4-BE49-F238E27FC236}">
                <a16:creationId xmlns:a16="http://schemas.microsoft.com/office/drawing/2014/main" id="{0A3A45F3-BFA3-4D55-A8FE-B5142100AC62}"/>
              </a:ext>
            </a:extLst>
          </p:cNvPr>
          <p:cNvSpPr txBox="1"/>
          <p:nvPr/>
        </p:nvSpPr>
        <p:spPr>
          <a:xfrm>
            <a:off x="3352800" y="5257800"/>
            <a:ext cx="979755" cy="369332"/>
          </a:xfrm>
          <a:prstGeom prst="rect">
            <a:avLst/>
          </a:prstGeom>
          <a:noFill/>
        </p:spPr>
        <p:txBody>
          <a:bodyPr wrap="none" rtlCol="0">
            <a:spAutoFit/>
          </a:bodyPr>
          <a:lstStyle/>
          <a:p>
            <a:r>
              <a:rPr lang="en-US" dirty="0"/>
              <a:t>FRONT</a:t>
            </a:r>
          </a:p>
        </p:txBody>
      </p:sp>
      <p:sp>
        <p:nvSpPr>
          <p:cNvPr id="36" name="TextBox 35">
            <a:extLst>
              <a:ext uri="{FF2B5EF4-FFF2-40B4-BE49-F238E27FC236}">
                <a16:creationId xmlns:a16="http://schemas.microsoft.com/office/drawing/2014/main" id="{9F471EFC-E8D5-48D9-82C4-2134548FBF50}"/>
              </a:ext>
            </a:extLst>
          </p:cNvPr>
          <p:cNvSpPr txBox="1"/>
          <p:nvPr/>
        </p:nvSpPr>
        <p:spPr>
          <a:xfrm>
            <a:off x="8915400" y="5257800"/>
            <a:ext cx="813043" cy="369332"/>
          </a:xfrm>
          <a:prstGeom prst="rect">
            <a:avLst/>
          </a:prstGeom>
          <a:noFill/>
        </p:spPr>
        <p:txBody>
          <a:bodyPr wrap="none" rtlCol="0">
            <a:spAutoFit/>
          </a:bodyPr>
          <a:lstStyle/>
          <a:p>
            <a:r>
              <a:rPr lang="en-US" dirty="0"/>
              <a:t>BACK</a:t>
            </a:r>
          </a:p>
        </p:txBody>
      </p:sp>
      <p:sp>
        <p:nvSpPr>
          <p:cNvPr id="37" name="TextBox 36">
            <a:extLst>
              <a:ext uri="{FF2B5EF4-FFF2-40B4-BE49-F238E27FC236}">
                <a16:creationId xmlns:a16="http://schemas.microsoft.com/office/drawing/2014/main" id="{CB811C97-5C6C-42B2-8779-E3AC64561814}"/>
              </a:ext>
            </a:extLst>
          </p:cNvPr>
          <p:cNvSpPr txBox="1"/>
          <p:nvPr/>
        </p:nvSpPr>
        <p:spPr>
          <a:xfrm rot="16200000">
            <a:off x="10904089" y="2811911"/>
            <a:ext cx="659155" cy="369332"/>
          </a:xfrm>
          <a:prstGeom prst="rect">
            <a:avLst/>
          </a:prstGeom>
          <a:noFill/>
        </p:spPr>
        <p:txBody>
          <a:bodyPr wrap="none" rtlCol="0">
            <a:spAutoFit/>
          </a:bodyPr>
          <a:lstStyle/>
          <a:p>
            <a:r>
              <a:rPr lang="en-US" dirty="0"/>
              <a:t>USB</a:t>
            </a:r>
          </a:p>
        </p:txBody>
      </p:sp>
      <p:sp>
        <p:nvSpPr>
          <p:cNvPr id="3" name="TextBox 2">
            <a:extLst>
              <a:ext uri="{FF2B5EF4-FFF2-40B4-BE49-F238E27FC236}">
                <a16:creationId xmlns:a16="http://schemas.microsoft.com/office/drawing/2014/main" id="{AE904DEA-AB46-DD40-58DB-2E65349820AC}"/>
              </a:ext>
            </a:extLst>
          </p:cNvPr>
          <p:cNvSpPr txBox="1"/>
          <p:nvPr/>
        </p:nvSpPr>
        <p:spPr>
          <a:xfrm>
            <a:off x="4034881" y="6286500"/>
            <a:ext cx="4326826" cy="369332"/>
          </a:xfrm>
          <a:prstGeom prst="rect">
            <a:avLst/>
          </a:prstGeom>
          <a:noFill/>
        </p:spPr>
        <p:txBody>
          <a:bodyPr wrap="none" rtlCol="0">
            <a:spAutoFit/>
          </a:bodyPr>
          <a:lstStyle/>
          <a:p>
            <a:pPr algn="ctr"/>
            <a:r>
              <a:rPr lang="en-US" b="1" dirty="0"/>
              <a:t>Remove this slide in your submission</a:t>
            </a:r>
          </a:p>
        </p:txBody>
      </p:sp>
      <p:sp>
        <p:nvSpPr>
          <p:cNvPr id="5" name="TextBox 4">
            <a:extLst>
              <a:ext uri="{FF2B5EF4-FFF2-40B4-BE49-F238E27FC236}">
                <a16:creationId xmlns:a16="http://schemas.microsoft.com/office/drawing/2014/main" id="{36FDE01B-AA01-62F4-BEB3-4E868A80B7E7}"/>
              </a:ext>
            </a:extLst>
          </p:cNvPr>
          <p:cNvSpPr txBox="1"/>
          <p:nvPr/>
        </p:nvSpPr>
        <p:spPr>
          <a:xfrm>
            <a:off x="9126996" y="1186934"/>
            <a:ext cx="261610"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400792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14906</TotalTime>
  <Words>329</Words>
  <Application>Microsoft Macintosh PowerPoint</Application>
  <PresentationFormat>Widescreen</PresentationFormat>
  <Paragraphs>75</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PCB Project</vt:lpstr>
      <vt:lpstr>Background Information</vt:lpstr>
      <vt:lpstr>System Block Diagram</vt:lpstr>
      <vt:lpstr>Mechanical Drawing</vt:lpstr>
      <vt:lpstr>Example Mechanical Drawing (from Combo 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Liam A Merva</cp:lastModifiedBy>
  <cp:revision>414</cp:revision>
  <dcterms:created xsi:type="dcterms:W3CDTF">2018-01-09T20:24:50Z</dcterms:created>
  <dcterms:modified xsi:type="dcterms:W3CDTF">2023-01-08T03:30:33Z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