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3" r:id="rId5"/>
    <p:sldId id="258" r:id="rId6"/>
    <p:sldId id="264" r:id="rId7"/>
    <p:sldId id="271" r:id="rId8"/>
    <p:sldId id="272" r:id="rId9"/>
    <p:sldId id="259" r:id="rId10"/>
    <p:sldId id="265" r:id="rId11"/>
    <p:sldId id="266" r:id="rId12"/>
    <p:sldId id="267" r:id="rId13"/>
    <p:sldId id="268" r:id="rId14"/>
    <p:sldId id="269" r:id="rId15"/>
    <p:sldId id="260" r:id="rId16"/>
    <p:sldId id="270" r:id="rId17"/>
    <p:sldId id="26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3/12/2019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3/12/2019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3/12/2019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3/12/2019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3/12/2019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3/12/2019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3/12/2019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3/12/2019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3/12/2019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3/12/2019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3/12/2019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3/12/2019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3/12/2019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3/12/2019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3/12/2019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3/12/2019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3/12/2019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3/12/2019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06BB-7548-4A2C-9DAF-7E8A6D253B34}"/>
              </a:ext>
            </a:extLst>
          </p:cNvPr>
          <p:cNvSpPr>
            <a:spLocks noGrp="1"/>
          </p:cNvSpPr>
          <p:nvPr>
            <p:ph type="ctrTitle"/>
          </p:nvPr>
        </p:nvSpPr>
        <p:spPr/>
        <p:txBody>
          <a:bodyPr/>
          <a:lstStyle/>
          <a:p>
            <a:r>
              <a:rPr lang="en-US" dirty="0"/>
              <a:t>Introduction</a:t>
            </a:r>
            <a:br>
              <a:rPr lang="en-US" dirty="0"/>
            </a:br>
            <a:endParaRPr lang="en-AU" dirty="0"/>
          </a:p>
        </p:txBody>
      </p:sp>
    </p:spTree>
    <p:extLst>
      <p:ext uri="{BB962C8B-B14F-4D97-AF65-F5344CB8AC3E}">
        <p14:creationId xmlns:p14="http://schemas.microsoft.com/office/powerpoint/2010/main" val="3335869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7493-3D6C-499A-8D72-FAFDCF5BEEFF}"/>
              </a:ext>
            </a:extLst>
          </p:cNvPr>
          <p:cNvSpPr>
            <a:spLocks noGrp="1"/>
          </p:cNvSpPr>
          <p:nvPr>
            <p:ph type="title"/>
          </p:nvPr>
        </p:nvSpPr>
        <p:spPr>
          <a:xfrm>
            <a:off x="666685" y="5253296"/>
            <a:ext cx="8825657" cy="566738"/>
          </a:xfrm>
        </p:spPr>
        <p:txBody>
          <a:bodyPr/>
          <a:lstStyle/>
          <a:p>
            <a:r>
              <a:rPr lang="en-US" dirty="0"/>
              <a:t>Restaurants in Canberra</a:t>
            </a:r>
            <a:endParaRPr lang="en-AU" dirty="0"/>
          </a:p>
        </p:txBody>
      </p:sp>
      <p:sp>
        <p:nvSpPr>
          <p:cNvPr id="4" name="Text Placeholder 3">
            <a:extLst>
              <a:ext uri="{FF2B5EF4-FFF2-40B4-BE49-F238E27FC236}">
                <a16:creationId xmlns:a16="http://schemas.microsoft.com/office/drawing/2014/main" id="{06E11E01-FC88-4D6F-A85E-70791C028AE6}"/>
              </a:ext>
            </a:extLst>
          </p:cNvPr>
          <p:cNvSpPr>
            <a:spLocks noGrp="1"/>
          </p:cNvSpPr>
          <p:nvPr>
            <p:ph type="body" sz="half" idx="2"/>
          </p:nvPr>
        </p:nvSpPr>
        <p:spPr>
          <a:xfrm>
            <a:off x="755462" y="5820034"/>
            <a:ext cx="8825656" cy="493712"/>
          </a:xfrm>
        </p:spPr>
        <p:txBody>
          <a:bodyPr/>
          <a:lstStyle/>
          <a:p>
            <a:r>
              <a:rPr lang="en-US" dirty="0"/>
              <a:t>Red icons represent Indian restaurants and blue icons represent all other restaurants.</a:t>
            </a:r>
            <a:endParaRPr lang="en-AU" dirty="0"/>
          </a:p>
        </p:txBody>
      </p:sp>
      <p:pic>
        <p:nvPicPr>
          <p:cNvPr id="8" name="Picture 7">
            <a:extLst>
              <a:ext uri="{FF2B5EF4-FFF2-40B4-BE49-F238E27FC236}">
                <a16:creationId xmlns:a16="http://schemas.microsoft.com/office/drawing/2014/main" id="{BC73578F-9624-492D-A51E-70EC0E717465}"/>
              </a:ext>
            </a:extLst>
          </p:cNvPr>
          <p:cNvPicPr>
            <a:picLocks noChangeAspect="1"/>
          </p:cNvPicPr>
          <p:nvPr/>
        </p:nvPicPr>
        <p:blipFill>
          <a:blip r:embed="rId2"/>
          <a:stretch>
            <a:fillRect/>
          </a:stretch>
        </p:blipFill>
        <p:spPr>
          <a:xfrm>
            <a:off x="1765473" y="86001"/>
            <a:ext cx="8170750" cy="5342694"/>
          </a:xfrm>
          <a:prstGeom prst="rect">
            <a:avLst/>
          </a:prstGeom>
        </p:spPr>
      </p:pic>
    </p:spTree>
    <p:extLst>
      <p:ext uri="{BB962C8B-B14F-4D97-AF65-F5344CB8AC3E}">
        <p14:creationId xmlns:p14="http://schemas.microsoft.com/office/powerpoint/2010/main" val="2251710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8CDD-C0FA-428C-BBCE-5057524AE235}"/>
              </a:ext>
            </a:extLst>
          </p:cNvPr>
          <p:cNvSpPr>
            <a:spLocks noGrp="1"/>
          </p:cNvSpPr>
          <p:nvPr>
            <p:ph type="title"/>
          </p:nvPr>
        </p:nvSpPr>
        <p:spPr/>
        <p:txBody>
          <a:bodyPr/>
          <a:lstStyle/>
          <a:p>
            <a:r>
              <a:rPr lang="en-US" dirty="0"/>
              <a:t>Restaurants in Canberra (including likes)</a:t>
            </a:r>
            <a:endParaRPr lang="en-AU" dirty="0"/>
          </a:p>
        </p:txBody>
      </p:sp>
      <p:sp>
        <p:nvSpPr>
          <p:cNvPr id="4" name="Text Placeholder 3">
            <a:extLst>
              <a:ext uri="{FF2B5EF4-FFF2-40B4-BE49-F238E27FC236}">
                <a16:creationId xmlns:a16="http://schemas.microsoft.com/office/drawing/2014/main" id="{F8602CF0-1EBE-4E0C-A63C-49D1E664A2B9}"/>
              </a:ext>
            </a:extLst>
          </p:cNvPr>
          <p:cNvSpPr>
            <a:spLocks noGrp="1"/>
          </p:cNvSpPr>
          <p:nvPr>
            <p:ph type="body" sz="half" idx="2"/>
          </p:nvPr>
        </p:nvSpPr>
        <p:spPr/>
        <p:txBody>
          <a:bodyPr/>
          <a:lstStyle/>
          <a:p>
            <a:r>
              <a:rPr lang="en-US" dirty="0"/>
              <a:t>The markers in this figure vary on size depending on how many likes they receive (larger icons have received more likes)</a:t>
            </a:r>
            <a:endParaRPr lang="en-AU" dirty="0"/>
          </a:p>
        </p:txBody>
      </p:sp>
      <p:pic>
        <p:nvPicPr>
          <p:cNvPr id="5" name="Picture 4">
            <a:extLst>
              <a:ext uri="{FF2B5EF4-FFF2-40B4-BE49-F238E27FC236}">
                <a16:creationId xmlns:a16="http://schemas.microsoft.com/office/drawing/2014/main" id="{3514BEBA-06A5-4490-996D-B4F024AC5A46}"/>
              </a:ext>
            </a:extLst>
          </p:cNvPr>
          <p:cNvPicPr>
            <a:picLocks noChangeAspect="1"/>
          </p:cNvPicPr>
          <p:nvPr/>
        </p:nvPicPr>
        <p:blipFill>
          <a:blip r:embed="rId2"/>
          <a:stretch>
            <a:fillRect/>
          </a:stretch>
        </p:blipFill>
        <p:spPr>
          <a:xfrm>
            <a:off x="1704511" y="109949"/>
            <a:ext cx="8150453" cy="5065733"/>
          </a:xfrm>
          <a:prstGeom prst="rect">
            <a:avLst/>
          </a:prstGeom>
        </p:spPr>
      </p:pic>
    </p:spTree>
    <p:extLst>
      <p:ext uri="{BB962C8B-B14F-4D97-AF65-F5344CB8AC3E}">
        <p14:creationId xmlns:p14="http://schemas.microsoft.com/office/powerpoint/2010/main" val="3160211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B346-323F-45BD-AE04-85BE7F6BCBA6}"/>
              </a:ext>
            </a:extLst>
          </p:cNvPr>
          <p:cNvSpPr>
            <a:spLocks noGrp="1"/>
          </p:cNvSpPr>
          <p:nvPr>
            <p:ph type="title"/>
          </p:nvPr>
        </p:nvSpPr>
        <p:spPr/>
        <p:txBody>
          <a:bodyPr/>
          <a:lstStyle/>
          <a:p>
            <a:r>
              <a:rPr lang="en-US" dirty="0"/>
              <a:t>Number of nearby restaurants vs likes</a:t>
            </a:r>
            <a:endParaRPr lang="en-AU" dirty="0"/>
          </a:p>
        </p:txBody>
      </p:sp>
      <p:sp>
        <p:nvSpPr>
          <p:cNvPr id="4" name="Text Placeholder 3">
            <a:extLst>
              <a:ext uri="{FF2B5EF4-FFF2-40B4-BE49-F238E27FC236}">
                <a16:creationId xmlns:a16="http://schemas.microsoft.com/office/drawing/2014/main" id="{FE352F4F-E258-41B1-A89B-DA2C946E0963}"/>
              </a:ext>
            </a:extLst>
          </p:cNvPr>
          <p:cNvSpPr>
            <a:spLocks noGrp="1"/>
          </p:cNvSpPr>
          <p:nvPr>
            <p:ph type="body" sz="half" idx="2"/>
          </p:nvPr>
        </p:nvSpPr>
        <p:spPr/>
        <p:txBody>
          <a:bodyPr/>
          <a:lstStyle/>
          <a:p>
            <a:r>
              <a:rPr lang="en-US" dirty="0"/>
              <a:t>This analysis shows a scatter plot of likes a restaurant receives against how many restaurants are near it. This is different from DBSCAN as it only looks at each restaurant’s </a:t>
            </a:r>
            <a:r>
              <a:rPr lang="en-US" dirty="0" err="1"/>
              <a:t>neighbours</a:t>
            </a:r>
            <a:r>
              <a:rPr lang="en-US" dirty="0"/>
              <a:t>, not core or border clustering.</a:t>
            </a:r>
            <a:endParaRPr lang="en-AU" dirty="0"/>
          </a:p>
        </p:txBody>
      </p:sp>
      <p:pic>
        <p:nvPicPr>
          <p:cNvPr id="5" name="Picture 4">
            <a:extLst>
              <a:ext uri="{FF2B5EF4-FFF2-40B4-BE49-F238E27FC236}">
                <a16:creationId xmlns:a16="http://schemas.microsoft.com/office/drawing/2014/main" id="{43CD228E-F115-4309-A249-78F0F77F81BD}"/>
              </a:ext>
            </a:extLst>
          </p:cNvPr>
          <p:cNvPicPr>
            <a:picLocks noChangeAspect="1"/>
          </p:cNvPicPr>
          <p:nvPr/>
        </p:nvPicPr>
        <p:blipFill>
          <a:blip r:embed="rId2"/>
          <a:stretch>
            <a:fillRect/>
          </a:stretch>
        </p:blipFill>
        <p:spPr>
          <a:xfrm>
            <a:off x="767185" y="93127"/>
            <a:ext cx="9601200" cy="4876800"/>
          </a:xfrm>
          <a:prstGeom prst="rect">
            <a:avLst/>
          </a:prstGeom>
        </p:spPr>
      </p:pic>
    </p:spTree>
    <p:extLst>
      <p:ext uri="{BB962C8B-B14F-4D97-AF65-F5344CB8AC3E}">
        <p14:creationId xmlns:p14="http://schemas.microsoft.com/office/powerpoint/2010/main" val="146163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CE7C-CF55-4130-A118-7731E81E11AC}"/>
              </a:ext>
            </a:extLst>
          </p:cNvPr>
          <p:cNvSpPr>
            <a:spLocks noGrp="1"/>
          </p:cNvSpPr>
          <p:nvPr>
            <p:ph type="title"/>
          </p:nvPr>
        </p:nvSpPr>
        <p:spPr/>
        <p:txBody>
          <a:bodyPr/>
          <a:lstStyle/>
          <a:p>
            <a:r>
              <a:rPr lang="en-US" dirty="0"/>
              <a:t>DBSCAN Clustering</a:t>
            </a:r>
            <a:endParaRPr lang="en-AU" dirty="0"/>
          </a:p>
        </p:txBody>
      </p:sp>
      <p:sp>
        <p:nvSpPr>
          <p:cNvPr id="4" name="Text Placeholder 3">
            <a:extLst>
              <a:ext uri="{FF2B5EF4-FFF2-40B4-BE49-F238E27FC236}">
                <a16:creationId xmlns:a16="http://schemas.microsoft.com/office/drawing/2014/main" id="{0B6008A9-0E29-447C-B2D8-71FBE59E36B3}"/>
              </a:ext>
            </a:extLst>
          </p:cNvPr>
          <p:cNvSpPr>
            <a:spLocks noGrp="1"/>
          </p:cNvSpPr>
          <p:nvPr>
            <p:ph type="body" sz="half" idx="2"/>
          </p:nvPr>
        </p:nvSpPr>
        <p:spPr/>
        <p:txBody>
          <a:bodyPr/>
          <a:lstStyle/>
          <a:p>
            <a:r>
              <a:rPr lang="en-US" dirty="0"/>
              <a:t>This shows a DBSCAN of Canberra Restaurants. Epsilon = 500m and a cluster requires a minimum of 3 restaurants.</a:t>
            </a:r>
            <a:endParaRPr lang="en-AU" dirty="0"/>
          </a:p>
        </p:txBody>
      </p:sp>
      <p:grpSp>
        <p:nvGrpSpPr>
          <p:cNvPr id="3" name="Group 2">
            <a:extLst>
              <a:ext uri="{FF2B5EF4-FFF2-40B4-BE49-F238E27FC236}">
                <a16:creationId xmlns:a16="http://schemas.microsoft.com/office/drawing/2014/main" id="{111EE7CB-69A0-469D-95F5-D3BAF14CFF1E}"/>
              </a:ext>
            </a:extLst>
          </p:cNvPr>
          <p:cNvGrpSpPr/>
          <p:nvPr/>
        </p:nvGrpSpPr>
        <p:grpSpPr>
          <a:xfrm>
            <a:off x="97654" y="75054"/>
            <a:ext cx="11320972" cy="5178243"/>
            <a:chOff x="97654" y="75054"/>
            <a:chExt cx="11320972" cy="5178243"/>
          </a:xfrm>
        </p:grpSpPr>
        <p:pic>
          <p:nvPicPr>
            <p:cNvPr id="5" name="Picture 4">
              <a:extLst>
                <a:ext uri="{FF2B5EF4-FFF2-40B4-BE49-F238E27FC236}">
                  <a16:creationId xmlns:a16="http://schemas.microsoft.com/office/drawing/2014/main" id="{0C4CF81F-2D5D-4B8C-9647-9F46FB7B049B}"/>
                </a:ext>
              </a:extLst>
            </p:cNvPr>
            <p:cNvPicPr>
              <a:picLocks noChangeAspect="1"/>
            </p:cNvPicPr>
            <p:nvPr/>
          </p:nvPicPr>
          <p:blipFill>
            <a:blip r:embed="rId2"/>
            <a:stretch>
              <a:fillRect/>
            </a:stretch>
          </p:blipFill>
          <p:spPr>
            <a:xfrm>
              <a:off x="97654" y="75054"/>
              <a:ext cx="7705818" cy="5067412"/>
            </a:xfrm>
            <a:prstGeom prst="rect">
              <a:avLst/>
            </a:prstGeom>
          </p:spPr>
        </p:pic>
        <p:pic>
          <p:nvPicPr>
            <p:cNvPr id="7" name="Picture 6">
              <a:extLst>
                <a:ext uri="{FF2B5EF4-FFF2-40B4-BE49-F238E27FC236}">
                  <a16:creationId xmlns:a16="http://schemas.microsoft.com/office/drawing/2014/main" id="{A9C0AC2B-13F1-4DFE-9B85-6ACB235CD92C}"/>
                </a:ext>
              </a:extLst>
            </p:cNvPr>
            <p:cNvPicPr>
              <a:picLocks noChangeAspect="1"/>
            </p:cNvPicPr>
            <p:nvPr/>
          </p:nvPicPr>
          <p:blipFill>
            <a:blip r:embed="rId3"/>
            <a:stretch>
              <a:fillRect/>
            </a:stretch>
          </p:blipFill>
          <p:spPr>
            <a:xfrm>
              <a:off x="6086970" y="763481"/>
              <a:ext cx="5331656" cy="4489816"/>
            </a:xfrm>
            <a:prstGeom prst="rect">
              <a:avLst/>
            </a:prstGeom>
          </p:spPr>
          <p:style>
            <a:lnRef idx="2">
              <a:schemeClr val="dk1">
                <a:shade val="50000"/>
              </a:schemeClr>
            </a:lnRef>
            <a:fillRef idx="1">
              <a:schemeClr val="dk1"/>
            </a:fillRef>
            <a:effectRef idx="0">
              <a:schemeClr val="dk1"/>
            </a:effectRef>
            <a:fontRef idx="minor">
              <a:schemeClr val="lt1"/>
            </a:fontRef>
          </p:style>
        </p:pic>
      </p:grpSp>
    </p:spTree>
    <p:extLst>
      <p:ext uri="{BB962C8B-B14F-4D97-AF65-F5344CB8AC3E}">
        <p14:creationId xmlns:p14="http://schemas.microsoft.com/office/powerpoint/2010/main" val="303504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F0CD-79DA-4FB8-9870-496417D43E52}"/>
              </a:ext>
            </a:extLst>
          </p:cNvPr>
          <p:cNvSpPr>
            <a:spLocks noGrp="1"/>
          </p:cNvSpPr>
          <p:nvPr>
            <p:ph type="title"/>
          </p:nvPr>
        </p:nvSpPr>
        <p:spPr/>
        <p:txBody>
          <a:bodyPr/>
          <a:lstStyle/>
          <a:p>
            <a:r>
              <a:rPr lang="en-US" dirty="0"/>
              <a:t>Box plot of Likes for each cluster	</a:t>
            </a:r>
            <a:endParaRPr lang="en-AU" dirty="0"/>
          </a:p>
        </p:txBody>
      </p:sp>
      <p:sp>
        <p:nvSpPr>
          <p:cNvPr id="4" name="Text Placeholder 3">
            <a:extLst>
              <a:ext uri="{FF2B5EF4-FFF2-40B4-BE49-F238E27FC236}">
                <a16:creationId xmlns:a16="http://schemas.microsoft.com/office/drawing/2014/main" id="{40C39909-EBF8-49E6-A207-0DBDE22FC6DD}"/>
              </a:ext>
            </a:extLst>
          </p:cNvPr>
          <p:cNvSpPr>
            <a:spLocks noGrp="1"/>
          </p:cNvSpPr>
          <p:nvPr>
            <p:ph type="body" sz="half" idx="2"/>
          </p:nvPr>
        </p:nvSpPr>
        <p:spPr/>
        <p:txBody>
          <a:bodyPr/>
          <a:lstStyle/>
          <a:p>
            <a:r>
              <a:rPr lang="en-US" dirty="0"/>
              <a:t>The </a:t>
            </a:r>
            <a:r>
              <a:rPr lang="en-US" dirty="0" err="1"/>
              <a:t>colour</a:t>
            </a:r>
            <a:r>
              <a:rPr lang="en-US" dirty="0"/>
              <a:t> of the box plot corresponds to the </a:t>
            </a:r>
            <a:r>
              <a:rPr lang="en-US" dirty="0" err="1"/>
              <a:t>colour</a:t>
            </a:r>
            <a:r>
              <a:rPr lang="en-US" dirty="0"/>
              <a:t> of the cluster on the previous slide.</a:t>
            </a:r>
            <a:endParaRPr lang="en-AU" dirty="0"/>
          </a:p>
        </p:txBody>
      </p:sp>
      <p:pic>
        <p:nvPicPr>
          <p:cNvPr id="5" name="Picture 4">
            <a:extLst>
              <a:ext uri="{FF2B5EF4-FFF2-40B4-BE49-F238E27FC236}">
                <a16:creationId xmlns:a16="http://schemas.microsoft.com/office/drawing/2014/main" id="{6C337B5B-DA08-4328-89DB-C6CC0F378EFC}"/>
              </a:ext>
            </a:extLst>
          </p:cNvPr>
          <p:cNvPicPr>
            <a:picLocks noChangeAspect="1"/>
          </p:cNvPicPr>
          <p:nvPr/>
        </p:nvPicPr>
        <p:blipFill>
          <a:blip r:embed="rId2"/>
          <a:stretch>
            <a:fillRect/>
          </a:stretch>
        </p:blipFill>
        <p:spPr>
          <a:xfrm>
            <a:off x="800522" y="236002"/>
            <a:ext cx="9534525" cy="4733925"/>
          </a:xfrm>
          <a:prstGeom prst="rect">
            <a:avLst/>
          </a:prstGeom>
        </p:spPr>
      </p:pic>
    </p:spTree>
    <p:extLst>
      <p:ext uri="{BB962C8B-B14F-4D97-AF65-F5344CB8AC3E}">
        <p14:creationId xmlns:p14="http://schemas.microsoft.com/office/powerpoint/2010/main" val="55407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BD23-55C3-48C3-B997-B18C4363F307}"/>
              </a:ext>
            </a:extLst>
          </p:cNvPr>
          <p:cNvSpPr>
            <a:spLocks noGrp="1"/>
          </p:cNvSpPr>
          <p:nvPr>
            <p:ph type="ctrTitle"/>
          </p:nvPr>
        </p:nvSpPr>
        <p:spPr/>
        <p:txBody>
          <a:bodyPr/>
          <a:lstStyle/>
          <a:p>
            <a:r>
              <a:rPr lang="en-US" dirty="0"/>
              <a:t>Discussion</a:t>
            </a:r>
            <a:endParaRPr lang="en-AU" dirty="0"/>
          </a:p>
        </p:txBody>
      </p:sp>
    </p:spTree>
    <p:extLst>
      <p:ext uri="{BB962C8B-B14F-4D97-AF65-F5344CB8AC3E}">
        <p14:creationId xmlns:p14="http://schemas.microsoft.com/office/powerpoint/2010/main" val="26833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FBF4-D0DC-429C-B301-83D9292AC65F}"/>
              </a:ext>
            </a:extLst>
          </p:cNvPr>
          <p:cNvSpPr>
            <a:spLocks noGrp="1"/>
          </p:cNvSpPr>
          <p:nvPr>
            <p:ph type="title"/>
          </p:nvPr>
        </p:nvSpPr>
        <p:spPr/>
        <p:txBody>
          <a:bodyPr/>
          <a:lstStyle/>
          <a:p>
            <a:r>
              <a:rPr lang="en-US" dirty="0"/>
              <a:t>Discussing the results</a:t>
            </a:r>
            <a:endParaRPr lang="en-AU" dirty="0"/>
          </a:p>
        </p:txBody>
      </p:sp>
      <p:sp>
        <p:nvSpPr>
          <p:cNvPr id="3" name="Content Placeholder 2">
            <a:extLst>
              <a:ext uri="{FF2B5EF4-FFF2-40B4-BE49-F238E27FC236}">
                <a16:creationId xmlns:a16="http://schemas.microsoft.com/office/drawing/2014/main" id="{A76932CF-A612-441F-A731-ECAAAE9D7CB4}"/>
              </a:ext>
            </a:extLst>
          </p:cNvPr>
          <p:cNvSpPr>
            <a:spLocks noGrp="1"/>
          </p:cNvSpPr>
          <p:nvPr>
            <p:ph idx="1"/>
          </p:nvPr>
        </p:nvSpPr>
        <p:spPr/>
        <p:txBody>
          <a:bodyPr>
            <a:normAutofit fontScale="92500"/>
          </a:bodyPr>
          <a:lstStyle/>
          <a:p>
            <a:r>
              <a:rPr lang="en-US" sz="1700" b="1" dirty="0"/>
              <a:t>Canberra’s restaurants have a number of clusters throughout the territory</a:t>
            </a:r>
          </a:p>
          <a:p>
            <a:r>
              <a:rPr lang="en-US" sz="1700" b="1" dirty="0"/>
              <a:t>Restaurants not in a cluster tend to have a less likes</a:t>
            </a:r>
          </a:p>
          <a:p>
            <a:r>
              <a:rPr lang="en-US" sz="1700" b="1" dirty="0"/>
              <a:t>Similarly, restaurants with fewer restaurants near them tend to have less like. This can be seen in the scatter plot</a:t>
            </a:r>
          </a:p>
          <a:p>
            <a:r>
              <a:rPr lang="en-AU" sz="1700" b="1" dirty="0"/>
              <a:t>The ‘Green’ cluster near ‘Kingston’ has the highest mean in the box plot, but has a small sample size</a:t>
            </a:r>
          </a:p>
          <a:p>
            <a:r>
              <a:rPr lang="en-AU" sz="1700" b="1" dirty="0"/>
              <a:t>The ‘Purple’ Cluster has the second highest value and a much larger sample size</a:t>
            </a:r>
          </a:p>
          <a:p>
            <a:r>
              <a:rPr lang="en-AU" sz="1700" b="1" dirty="0"/>
              <a:t>Restaurants not in a cluster, shown as ‘Grey’, have a low mean score but a significant number of outliers</a:t>
            </a:r>
          </a:p>
          <a:p>
            <a:r>
              <a:rPr lang="en-AU" sz="1700" b="1" dirty="0"/>
              <a:t>Not all restaurants in Canberra are shown in Foursquare</a:t>
            </a:r>
          </a:p>
        </p:txBody>
      </p:sp>
    </p:spTree>
    <p:extLst>
      <p:ext uri="{BB962C8B-B14F-4D97-AF65-F5344CB8AC3E}">
        <p14:creationId xmlns:p14="http://schemas.microsoft.com/office/powerpoint/2010/main" val="418994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4606-ECCB-4075-8048-B881165DD5EB}"/>
              </a:ext>
            </a:extLst>
          </p:cNvPr>
          <p:cNvSpPr>
            <a:spLocks noGrp="1"/>
          </p:cNvSpPr>
          <p:nvPr>
            <p:ph type="ctrTitle"/>
          </p:nvPr>
        </p:nvSpPr>
        <p:spPr/>
        <p:txBody>
          <a:bodyPr/>
          <a:lstStyle/>
          <a:p>
            <a:r>
              <a:rPr lang="en-US" dirty="0"/>
              <a:t>Conclusion</a:t>
            </a:r>
            <a:endParaRPr lang="en-AU" dirty="0"/>
          </a:p>
        </p:txBody>
      </p:sp>
    </p:spTree>
    <p:extLst>
      <p:ext uri="{BB962C8B-B14F-4D97-AF65-F5344CB8AC3E}">
        <p14:creationId xmlns:p14="http://schemas.microsoft.com/office/powerpoint/2010/main" val="366388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9215-B7AA-40A7-ADDF-9489A9EF1F1B}"/>
              </a:ext>
            </a:extLst>
          </p:cNvPr>
          <p:cNvSpPr>
            <a:spLocks noGrp="1"/>
          </p:cNvSpPr>
          <p:nvPr>
            <p:ph type="title"/>
          </p:nvPr>
        </p:nvSpPr>
        <p:spPr/>
        <p:txBody>
          <a:bodyPr/>
          <a:lstStyle/>
          <a:p>
            <a:r>
              <a:rPr lang="en-US" dirty="0"/>
              <a:t>Where should you set up a restaurant?</a:t>
            </a:r>
            <a:endParaRPr lang="en-AU" dirty="0"/>
          </a:p>
        </p:txBody>
      </p:sp>
      <p:sp>
        <p:nvSpPr>
          <p:cNvPr id="3" name="Content Placeholder 2">
            <a:extLst>
              <a:ext uri="{FF2B5EF4-FFF2-40B4-BE49-F238E27FC236}">
                <a16:creationId xmlns:a16="http://schemas.microsoft.com/office/drawing/2014/main" id="{007670D6-B520-4C97-A108-F315E74AC53F}"/>
              </a:ext>
            </a:extLst>
          </p:cNvPr>
          <p:cNvSpPr>
            <a:spLocks noGrp="1"/>
          </p:cNvSpPr>
          <p:nvPr>
            <p:ph idx="1"/>
          </p:nvPr>
        </p:nvSpPr>
        <p:spPr/>
        <p:txBody>
          <a:bodyPr/>
          <a:lstStyle/>
          <a:p>
            <a:r>
              <a:rPr lang="en-US" sz="1600" b="1" dirty="0"/>
              <a:t>This analysis only examines location and ‘likes’ based on Foursquare data</a:t>
            </a:r>
          </a:p>
          <a:p>
            <a:r>
              <a:rPr lang="en-US" sz="1600" b="1" dirty="0"/>
              <a:t>Establishing a restaurant requires a lot more analysis than location and ‘likes’</a:t>
            </a:r>
          </a:p>
          <a:p>
            <a:r>
              <a:rPr lang="en-US" sz="1600" b="1" dirty="0"/>
              <a:t>If all other factors were equal, I would recommend setting up a restaurant in the ‘Green’ cluster</a:t>
            </a:r>
          </a:p>
          <a:p>
            <a:r>
              <a:rPr lang="en-US" sz="1600" b="1" dirty="0"/>
              <a:t>The ‘Green’ cluster has restaurants with a high median number of ‘likes’, and no other Indian Restaurants nearby.</a:t>
            </a:r>
          </a:p>
          <a:p>
            <a:endParaRPr lang="en-AU" dirty="0"/>
          </a:p>
        </p:txBody>
      </p:sp>
    </p:spTree>
    <p:extLst>
      <p:ext uri="{BB962C8B-B14F-4D97-AF65-F5344CB8AC3E}">
        <p14:creationId xmlns:p14="http://schemas.microsoft.com/office/powerpoint/2010/main" val="243182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A6D3-148F-4D91-8FE4-32DABE488FDC}"/>
              </a:ext>
            </a:extLst>
          </p:cNvPr>
          <p:cNvSpPr>
            <a:spLocks noGrp="1"/>
          </p:cNvSpPr>
          <p:nvPr>
            <p:ph type="title"/>
          </p:nvPr>
        </p:nvSpPr>
        <p:spPr/>
        <p:txBody>
          <a:bodyPr/>
          <a:lstStyle/>
          <a:p>
            <a:r>
              <a:rPr lang="en-AU" b="1" dirty="0"/>
              <a:t>Introduction/Business Problem:</a:t>
            </a:r>
            <a:br>
              <a:rPr lang="en-AU" b="1" dirty="0"/>
            </a:br>
            <a:endParaRPr lang="en-AU" dirty="0"/>
          </a:p>
        </p:txBody>
      </p:sp>
      <p:sp>
        <p:nvSpPr>
          <p:cNvPr id="3" name="Content Placeholder 2">
            <a:extLst>
              <a:ext uri="{FF2B5EF4-FFF2-40B4-BE49-F238E27FC236}">
                <a16:creationId xmlns:a16="http://schemas.microsoft.com/office/drawing/2014/main" id="{D8D3E0DF-C622-4FB8-BF43-8B28E3C1A29D}"/>
              </a:ext>
            </a:extLst>
          </p:cNvPr>
          <p:cNvSpPr>
            <a:spLocks noGrp="1"/>
          </p:cNvSpPr>
          <p:nvPr>
            <p:ph idx="1"/>
          </p:nvPr>
        </p:nvSpPr>
        <p:spPr/>
        <p:txBody>
          <a:bodyPr/>
          <a:lstStyle/>
          <a:p>
            <a:r>
              <a:rPr lang="en-US" b="1" dirty="0"/>
              <a:t>The aim of this report is to detail prospective locations for establishing a new Indian themed restaurant. </a:t>
            </a:r>
          </a:p>
          <a:p>
            <a:r>
              <a:rPr lang="en-US" b="1" dirty="0"/>
              <a:t>Starting a restaurant is tricky. You need to hire good staff and keep them happy, source great produce, pay your bills, manage your clientele. Importantly, you also need to set up your restaurant in an area that gets you an adequate supply of diners.</a:t>
            </a:r>
          </a:p>
          <a:p>
            <a:r>
              <a:rPr lang="en-US" b="1" dirty="0"/>
              <a:t>This analysis will explore whether it is better to be away from other restaurants because they might take your customers, or close because the number of people looking to eat will be higher?</a:t>
            </a:r>
          </a:p>
          <a:p>
            <a:r>
              <a:rPr lang="en-US" b="1" dirty="0"/>
              <a:t>For this analysis, we will be examining the Australian city of Canberra. </a:t>
            </a:r>
          </a:p>
          <a:p>
            <a:endParaRPr lang="en-AU" dirty="0"/>
          </a:p>
        </p:txBody>
      </p:sp>
    </p:spTree>
    <p:extLst>
      <p:ext uri="{BB962C8B-B14F-4D97-AF65-F5344CB8AC3E}">
        <p14:creationId xmlns:p14="http://schemas.microsoft.com/office/powerpoint/2010/main" val="33029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BB61-56C4-49D6-9EFD-3D6F4041EC18}"/>
              </a:ext>
            </a:extLst>
          </p:cNvPr>
          <p:cNvSpPr>
            <a:spLocks noGrp="1"/>
          </p:cNvSpPr>
          <p:nvPr>
            <p:ph type="ctrTitle"/>
          </p:nvPr>
        </p:nvSpPr>
        <p:spPr/>
        <p:txBody>
          <a:bodyPr/>
          <a:lstStyle/>
          <a:p>
            <a:r>
              <a:rPr lang="en-US" dirty="0"/>
              <a:t>Data</a:t>
            </a:r>
            <a:endParaRPr lang="en-AU" dirty="0"/>
          </a:p>
        </p:txBody>
      </p:sp>
    </p:spTree>
    <p:extLst>
      <p:ext uri="{BB962C8B-B14F-4D97-AF65-F5344CB8AC3E}">
        <p14:creationId xmlns:p14="http://schemas.microsoft.com/office/powerpoint/2010/main" val="300300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4AEA-76ED-4A66-B216-E1A02343200C}"/>
              </a:ext>
            </a:extLst>
          </p:cNvPr>
          <p:cNvSpPr>
            <a:spLocks noGrp="1"/>
          </p:cNvSpPr>
          <p:nvPr>
            <p:ph type="title"/>
          </p:nvPr>
        </p:nvSpPr>
        <p:spPr/>
        <p:txBody>
          <a:bodyPr/>
          <a:lstStyle/>
          <a:p>
            <a:r>
              <a:rPr lang="en-US" dirty="0"/>
              <a:t>What data was used?</a:t>
            </a:r>
            <a:endParaRPr lang="en-AU" dirty="0"/>
          </a:p>
        </p:txBody>
      </p:sp>
      <p:sp>
        <p:nvSpPr>
          <p:cNvPr id="3" name="Content Placeholder 2">
            <a:extLst>
              <a:ext uri="{FF2B5EF4-FFF2-40B4-BE49-F238E27FC236}">
                <a16:creationId xmlns:a16="http://schemas.microsoft.com/office/drawing/2014/main" id="{1318FA65-65AA-4D3C-8929-2CC3B44420EA}"/>
              </a:ext>
            </a:extLst>
          </p:cNvPr>
          <p:cNvSpPr>
            <a:spLocks noGrp="1"/>
          </p:cNvSpPr>
          <p:nvPr>
            <p:ph idx="1"/>
          </p:nvPr>
        </p:nvSpPr>
        <p:spPr/>
        <p:txBody>
          <a:bodyPr/>
          <a:lstStyle/>
          <a:p>
            <a:r>
              <a:rPr lang="en-US" b="1" dirty="0"/>
              <a:t>The data we used comes from the Foursquare API</a:t>
            </a:r>
          </a:p>
          <a:p>
            <a:r>
              <a:rPr lang="en-AU" b="1" dirty="0"/>
              <a:t>From Foursquare we were able to obtain a number of features of restaurants around Canberra:</a:t>
            </a:r>
          </a:p>
          <a:p>
            <a:pPr lvl="1"/>
            <a:r>
              <a:rPr lang="en-AU" b="1" dirty="0"/>
              <a:t>Name</a:t>
            </a:r>
          </a:p>
          <a:p>
            <a:pPr lvl="1"/>
            <a:r>
              <a:rPr lang="en-AU" b="1" dirty="0"/>
              <a:t>Location</a:t>
            </a:r>
          </a:p>
          <a:p>
            <a:pPr lvl="1"/>
            <a:r>
              <a:rPr lang="en-AU" b="1" dirty="0"/>
              <a:t>Restaurant type (e.g. North Indian, Chinese, Thai)</a:t>
            </a:r>
          </a:p>
          <a:p>
            <a:pPr lvl="1"/>
            <a:r>
              <a:rPr lang="en-AU" b="1" dirty="0"/>
              <a:t>The number of people who have liked the restaurant</a:t>
            </a:r>
          </a:p>
          <a:p>
            <a:pPr lvl="1"/>
            <a:endParaRPr lang="en-AU" b="1" dirty="0"/>
          </a:p>
        </p:txBody>
      </p:sp>
    </p:spTree>
    <p:extLst>
      <p:ext uri="{BB962C8B-B14F-4D97-AF65-F5344CB8AC3E}">
        <p14:creationId xmlns:p14="http://schemas.microsoft.com/office/powerpoint/2010/main" val="186155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5220-3450-4D67-B0BC-0A178C037A3E}"/>
              </a:ext>
            </a:extLst>
          </p:cNvPr>
          <p:cNvSpPr>
            <a:spLocks noGrp="1"/>
          </p:cNvSpPr>
          <p:nvPr>
            <p:ph type="ctrTitle"/>
          </p:nvPr>
        </p:nvSpPr>
        <p:spPr/>
        <p:txBody>
          <a:bodyPr/>
          <a:lstStyle/>
          <a:p>
            <a:r>
              <a:rPr lang="en-US" dirty="0"/>
              <a:t>Methodology</a:t>
            </a:r>
            <a:endParaRPr lang="en-AU" dirty="0"/>
          </a:p>
        </p:txBody>
      </p:sp>
    </p:spTree>
    <p:extLst>
      <p:ext uri="{BB962C8B-B14F-4D97-AF65-F5344CB8AC3E}">
        <p14:creationId xmlns:p14="http://schemas.microsoft.com/office/powerpoint/2010/main" val="345429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78DF-2440-485A-969B-4193053207F4}"/>
              </a:ext>
            </a:extLst>
          </p:cNvPr>
          <p:cNvSpPr>
            <a:spLocks noGrp="1"/>
          </p:cNvSpPr>
          <p:nvPr>
            <p:ph type="title"/>
          </p:nvPr>
        </p:nvSpPr>
        <p:spPr/>
        <p:txBody>
          <a:bodyPr/>
          <a:lstStyle/>
          <a:p>
            <a:r>
              <a:rPr lang="en-US" dirty="0"/>
              <a:t>Obtaining and analyzing the data</a:t>
            </a:r>
            <a:endParaRPr lang="en-AU" dirty="0"/>
          </a:p>
        </p:txBody>
      </p:sp>
      <p:sp>
        <p:nvSpPr>
          <p:cNvPr id="3" name="Content Placeholder 2">
            <a:extLst>
              <a:ext uri="{FF2B5EF4-FFF2-40B4-BE49-F238E27FC236}">
                <a16:creationId xmlns:a16="http://schemas.microsoft.com/office/drawing/2014/main" id="{1ACF34BC-7C60-4717-B26C-E56A1C8278EC}"/>
              </a:ext>
            </a:extLst>
          </p:cNvPr>
          <p:cNvSpPr>
            <a:spLocks noGrp="1"/>
          </p:cNvSpPr>
          <p:nvPr>
            <p:ph idx="1"/>
          </p:nvPr>
        </p:nvSpPr>
        <p:spPr/>
        <p:txBody>
          <a:bodyPr/>
          <a:lstStyle/>
          <a:p>
            <a:r>
              <a:rPr lang="en-US" b="1" dirty="0"/>
              <a:t>The Foursquare “api.foursquare.com/v2/venues/search?...” query only returns up to 50 restaurants for a given location</a:t>
            </a:r>
          </a:p>
          <a:p>
            <a:r>
              <a:rPr lang="en-US" b="1" dirty="0"/>
              <a:t>To overcome this, six separate locations where chosen around Canberra</a:t>
            </a:r>
          </a:p>
          <a:p>
            <a:r>
              <a:rPr lang="en-US" b="1" dirty="0"/>
              <a:t>Restaurants were plotted on a map of Canberra using the Folium library</a:t>
            </a:r>
          </a:p>
          <a:p>
            <a:r>
              <a:rPr lang="en-US" b="1" dirty="0"/>
              <a:t>To obtain the number of likes, an “api.foursquare.com/v2/venues/{}/likes?...” query was performed for each restaurant.</a:t>
            </a:r>
          </a:p>
          <a:p>
            <a:endParaRPr lang="en-US" b="1" dirty="0"/>
          </a:p>
        </p:txBody>
      </p:sp>
    </p:spTree>
    <p:extLst>
      <p:ext uri="{BB962C8B-B14F-4D97-AF65-F5344CB8AC3E}">
        <p14:creationId xmlns:p14="http://schemas.microsoft.com/office/powerpoint/2010/main" val="370763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8660F-A894-4EA8-93B0-1224DBD4478B}"/>
              </a:ext>
            </a:extLst>
          </p:cNvPr>
          <p:cNvSpPr>
            <a:spLocks noGrp="1"/>
          </p:cNvSpPr>
          <p:nvPr>
            <p:ph idx="1"/>
          </p:nvPr>
        </p:nvSpPr>
        <p:spPr>
          <a:xfrm>
            <a:off x="1066177" y="2309716"/>
            <a:ext cx="8825659" cy="4046696"/>
          </a:xfrm>
        </p:spPr>
        <p:txBody>
          <a:bodyPr>
            <a:normAutofit fontScale="92500" lnSpcReduction="10000"/>
          </a:bodyPr>
          <a:lstStyle/>
          <a:p>
            <a:r>
              <a:rPr lang="en-US" b="1" dirty="0"/>
              <a:t>As the distance between restaurants was of interest, a function to calculate distance from Longitude and Latitude was written.</a:t>
            </a:r>
          </a:p>
          <a:p>
            <a:r>
              <a:rPr lang="en-US" b="1" dirty="0"/>
              <a:t>It is based on the Haversine formula, where: </a:t>
            </a:r>
          </a:p>
          <a:p>
            <a:endParaRPr lang="en-US" sz="1900" b="1" dirty="0"/>
          </a:p>
          <a:p>
            <a:endParaRPr lang="en-US" b="1" dirty="0"/>
          </a:p>
          <a:p>
            <a:endParaRPr lang="en-US" b="1" dirty="0"/>
          </a:p>
          <a:p>
            <a:endParaRPr lang="en-US" b="1" dirty="0"/>
          </a:p>
          <a:p>
            <a:endParaRPr lang="en-US" b="1" dirty="0"/>
          </a:p>
          <a:p>
            <a:endParaRPr lang="en-US" b="1" dirty="0"/>
          </a:p>
          <a:p>
            <a:endParaRPr lang="en-US" b="1" dirty="0"/>
          </a:p>
          <a:p>
            <a:r>
              <a:rPr lang="en-US" b="1" dirty="0"/>
              <a:t>This function was used to create a distance matrix detailing the distance between each restaurant and every other restaurant.</a:t>
            </a:r>
            <a:endParaRPr lang="en-AU" b="1" dirty="0"/>
          </a:p>
        </p:txBody>
      </p:sp>
      <p:grpSp>
        <p:nvGrpSpPr>
          <p:cNvPr id="9" name="Group 8">
            <a:extLst>
              <a:ext uri="{FF2B5EF4-FFF2-40B4-BE49-F238E27FC236}">
                <a16:creationId xmlns:a16="http://schemas.microsoft.com/office/drawing/2014/main" id="{B27F60B7-BE69-41A6-A595-944610AC6136}"/>
              </a:ext>
            </a:extLst>
          </p:cNvPr>
          <p:cNvGrpSpPr/>
          <p:nvPr/>
        </p:nvGrpSpPr>
        <p:grpSpPr>
          <a:xfrm>
            <a:off x="1859274" y="3340131"/>
            <a:ext cx="7239464" cy="1985866"/>
            <a:chOff x="1768922" y="3740150"/>
            <a:chExt cx="7239464" cy="1985866"/>
          </a:xfrm>
        </p:grpSpPr>
        <p:pic>
          <p:nvPicPr>
            <p:cNvPr id="5" name="Picture 4">
              <a:extLst>
                <a:ext uri="{FF2B5EF4-FFF2-40B4-BE49-F238E27FC236}">
                  <a16:creationId xmlns:a16="http://schemas.microsoft.com/office/drawing/2014/main" id="{DAEB1CC0-3B40-4C6E-B95B-0E309979B81E}"/>
                </a:ext>
              </a:extLst>
            </p:cNvPr>
            <p:cNvPicPr>
              <a:picLocks noChangeAspect="1"/>
            </p:cNvPicPr>
            <p:nvPr/>
          </p:nvPicPr>
          <p:blipFill>
            <a:blip r:embed="rId2"/>
            <a:stretch>
              <a:fillRect/>
            </a:stretch>
          </p:blipFill>
          <p:spPr>
            <a:xfrm>
              <a:off x="1768922" y="3740150"/>
              <a:ext cx="3895725" cy="571500"/>
            </a:xfrm>
            <a:prstGeom prst="rect">
              <a:avLst/>
            </a:prstGeom>
          </p:spPr>
        </p:pic>
        <p:pic>
          <p:nvPicPr>
            <p:cNvPr id="6" name="Picture 5">
              <a:extLst>
                <a:ext uri="{FF2B5EF4-FFF2-40B4-BE49-F238E27FC236}">
                  <a16:creationId xmlns:a16="http://schemas.microsoft.com/office/drawing/2014/main" id="{477E4BD8-2DFC-42D8-A48C-A4F4F7995D85}"/>
                </a:ext>
              </a:extLst>
            </p:cNvPr>
            <p:cNvPicPr>
              <a:picLocks noChangeAspect="1"/>
            </p:cNvPicPr>
            <p:nvPr/>
          </p:nvPicPr>
          <p:blipFill>
            <a:blip r:embed="rId3"/>
            <a:stretch>
              <a:fillRect/>
            </a:stretch>
          </p:blipFill>
          <p:spPr>
            <a:xfrm>
              <a:off x="1768922" y="4294933"/>
              <a:ext cx="3019425" cy="542925"/>
            </a:xfrm>
            <a:prstGeom prst="rect">
              <a:avLst/>
            </a:prstGeom>
          </p:spPr>
        </p:pic>
        <p:grpSp>
          <p:nvGrpSpPr>
            <p:cNvPr id="8" name="Group 7">
              <a:extLst>
                <a:ext uri="{FF2B5EF4-FFF2-40B4-BE49-F238E27FC236}">
                  <a16:creationId xmlns:a16="http://schemas.microsoft.com/office/drawing/2014/main" id="{E7D6D981-6FFC-4234-9698-6136250ADF87}"/>
                </a:ext>
              </a:extLst>
            </p:cNvPr>
            <p:cNvGrpSpPr/>
            <p:nvPr/>
          </p:nvGrpSpPr>
          <p:grpSpPr>
            <a:xfrm>
              <a:off x="2874286" y="5059266"/>
              <a:ext cx="6134100" cy="666750"/>
              <a:chOff x="3939606" y="5620603"/>
              <a:chExt cx="6134100" cy="666750"/>
            </a:xfrm>
          </p:grpSpPr>
          <p:pic>
            <p:nvPicPr>
              <p:cNvPr id="4" name="Picture 3">
                <a:extLst>
                  <a:ext uri="{FF2B5EF4-FFF2-40B4-BE49-F238E27FC236}">
                    <a16:creationId xmlns:a16="http://schemas.microsoft.com/office/drawing/2014/main" id="{850A6A19-EE1F-4EDE-942C-F5690B18EAFA}"/>
                  </a:ext>
                </a:extLst>
              </p:cNvPr>
              <p:cNvPicPr>
                <a:picLocks noChangeAspect="1"/>
              </p:cNvPicPr>
              <p:nvPr/>
            </p:nvPicPr>
            <p:blipFill>
              <a:blip r:embed="rId4"/>
              <a:stretch>
                <a:fillRect/>
              </a:stretch>
            </p:blipFill>
            <p:spPr>
              <a:xfrm>
                <a:off x="4196781" y="5620603"/>
                <a:ext cx="5876925" cy="666750"/>
              </a:xfrm>
              <a:prstGeom prst="rect">
                <a:avLst/>
              </a:prstGeom>
            </p:spPr>
          </p:pic>
          <p:pic>
            <p:nvPicPr>
              <p:cNvPr id="7" name="Picture 6">
                <a:extLst>
                  <a:ext uri="{FF2B5EF4-FFF2-40B4-BE49-F238E27FC236}">
                    <a16:creationId xmlns:a16="http://schemas.microsoft.com/office/drawing/2014/main" id="{A82A70D1-3CCF-4D5B-9EC5-0608C491799A}"/>
                  </a:ext>
                </a:extLst>
              </p:cNvPr>
              <p:cNvPicPr>
                <a:picLocks noChangeAspect="1"/>
              </p:cNvPicPr>
              <p:nvPr/>
            </p:nvPicPr>
            <p:blipFill>
              <a:blip r:embed="rId5"/>
              <a:stretch>
                <a:fillRect/>
              </a:stretch>
            </p:blipFill>
            <p:spPr>
              <a:xfrm>
                <a:off x="3939606" y="5811103"/>
                <a:ext cx="257175" cy="285750"/>
              </a:xfrm>
              <a:prstGeom prst="rect">
                <a:avLst/>
              </a:prstGeom>
            </p:spPr>
          </p:pic>
        </p:grpSp>
      </p:grpSp>
    </p:spTree>
    <p:extLst>
      <p:ext uri="{BB962C8B-B14F-4D97-AF65-F5344CB8AC3E}">
        <p14:creationId xmlns:p14="http://schemas.microsoft.com/office/powerpoint/2010/main" val="298084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BB8CB-A665-47C3-996B-1EFC373E5113}"/>
              </a:ext>
            </a:extLst>
          </p:cNvPr>
          <p:cNvSpPr>
            <a:spLocks noGrp="1"/>
          </p:cNvSpPr>
          <p:nvPr>
            <p:ph idx="1"/>
          </p:nvPr>
        </p:nvSpPr>
        <p:spPr/>
        <p:txBody>
          <a:bodyPr/>
          <a:lstStyle/>
          <a:p>
            <a:r>
              <a:rPr lang="en-US" sz="1700" b="1" dirty="0"/>
              <a:t>The machine learning operation DBSCAN used the distance matrix to cluster the restaurants.</a:t>
            </a:r>
          </a:p>
          <a:p>
            <a:r>
              <a:rPr lang="en-US" sz="1700" b="1" dirty="0"/>
              <a:t>A cluster was defined with epsilon = 500m.</a:t>
            </a:r>
          </a:p>
          <a:p>
            <a:r>
              <a:rPr lang="en-US" sz="1700" b="1" dirty="0"/>
              <a:t>A cluster needed to contain at least three restaurants.</a:t>
            </a:r>
          </a:p>
          <a:p>
            <a:r>
              <a:rPr lang="en-US" sz="1700" b="1" dirty="0"/>
              <a:t>Following the DBSCAN operation, clusters were examined in a box plot, as this provided a clear representation of the cluster mean, standard deviation and outliers.</a:t>
            </a:r>
            <a:endParaRPr lang="en-AU" sz="1700" b="1" dirty="0"/>
          </a:p>
        </p:txBody>
      </p:sp>
    </p:spTree>
    <p:extLst>
      <p:ext uri="{BB962C8B-B14F-4D97-AF65-F5344CB8AC3E}">
        <p14:creationId xmlns:p14="http://schemas.microsoft.com/office/powerpoint/2010/main" val="1134834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37B7E-B784-4A74-8B2A-EFEC3802E3AB}"/>
              </a:ext>
            </a:extLst>
          </p:cNvPr>
          <p:cNvSpPr>
            <a:spLocks noGrp="1"/>
          </p:cNvSpPr>
          <p:nvPr>
            <p:ph type="ctrTitle"/>
          </p:nvPr>
        </p:nvSpPr>
        <p:spPr/>
        <p:txBody>
          <a:bodyPr/>
          <a:lstStyle/>
          <a:p>
            <a:r>
              <a:rPr lang="en-US" dirty="0"/>
              <a:t>Results</a:t>
            </a:r>
            <a:endParaRPr lang="en-AU" dirty="0"/>
          </a:p>
        </p:txBody>
      </p:sp>
    </p:spTree>
    <p:extLst>
      <p:ext uri="{BB962C8B-B14F-4D97-AF65-F5344CB8AC3E}">
        <p14:creationId xmlns:p14="http://schemas.microsoft.com/office/powerpoint/2010/main" val="645779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225</TotalTime>
  <Words>613</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Introduction </vt:lpstr>
      <vt:lpstr>Introduction/Business Problem: </vt:lpstr>
      <vt:lpstr>Data</vt:lpstr>
      <vt:lpstr>What data was used?</vt:lpstr>
      <vt:lpstr>Methodology</vt:lpstr>
      <vt:lpstr>Obtaining and analyzing the data</vt:lpstr>
      <vt:lpstr>PowerPoint Presentation</vt:lpstr>
      <vt:lpstr>PowerPoint Presentation</vt:lpstr>
      <vt:lpstr>Results</vt:lpstr>
      <vt:lpstr>Restaurants in Canberra</vt:lpstr>
      <vt:lpstr>Restaurants in Canberra (including likes)</vt:lpstr>
      <vt:lpstr>Number of nearby restaurants vs likes</vt:lpstr>
      <vt:lpstr>DBSCAN Clustering</vt:lpstr>
      <vt:lpstr>Box plot of Likes for each cluster </vt:lpstr>
      <vt:lpstr>Discussion</vt:lpstr>
      <vt:lpstr>Discussing the results</vt:lpstr>
      <vt:lpstr>Conclusion</vt:lpstr>
      <vt:lpstr>Where should you set up a restaurant?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Liam Minagall</dc:creator>
  <cp:lastModifiedBy>Liam Minagall</cp:lastModifiedBy>
  <cp:revision>13</cp:revision>
  <dcterms:created xsi:type="dcterms:W3CDTF">2019-03-11T05:50:33Z</dcterms:created>
  <dcterms:modified xsi:type="dcterms:W3CDTF">2019-03-11T21:23:37Z</dcterms:modified>
</cp:coreProperties>
</file>