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travis-ci.org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travis-ci.com" TargetMode="External"/><Relationship Id="rId4" Type="http://schemas.openxmlformats.org/officeDocument/2006/relationships/hyperlink" Target="http://travis-ci.org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github.com/travis-ci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ravis CI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12410"/>
            </a:lvl1pPr>
          </a:lstStyle>
          <a:p>
            <a:pPr/>
            <a:r>
              <a:t>Travis CI Introduction</a:t>
            </a:r>
          </a:p>
        </p:txBody>
      </p:sp>
      <p:sp>
        <p:nvSpPr>
          <p:cNvPr id="167" name="Liam Norm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Liam Norman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etting starte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Getting started…</a:t>
            </a:r>
          </a:p>
        </p:txBody>
      </p:sp>
      <p:sp>
        <p:nvSpPr>
          <p:cNvPr id="192" name="Sign up with travis-ci.org using your GitHub Accou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Sign up with </a:t>
            </a:r>
            <a:r>
              <a:rPr u="sng">
                <a:hlinkClick r:id="rId3" invalidUrl="" action="" tgtFrame="" tooltip="" history="1" highlightClick="0" endSnd="0"/>
              </a:rPr>
              <a:t>travis-ci.org</a:t>
            </a:r>
            <a:r>
              <a:t> using your GitHub Account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Enable the repositories that you want Travis to build against.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travis-ci.org</a:t>
            </a:r>
            <a:r>
              <a:t> only lets you build against public repositories (as the platform promotes open-source development)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550" y="1143000"/>
            <a:ext cx="9791700" cy="746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creen Shot 2017-08-06 at 7.03.18 PM.png" descr="Screen Shot 2017-08-06 at 7.03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410" y="2767820"/>
            <a:ext cx="12633980" cy="4217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ETUP TRAVIS WITH LARAVEL &amp; PHPUNIT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SETUP TRAVIS WITH LARAVEL &amp; PHPUNIT</a:t>
            </a:r>
          </a:p>
        </p:txBody>
      </p:sp>
      <p:sp>
        <p:nvSpPr>
          <p:cNvPr id="199" name="An example of a Travis setup that I use on a Laravel 5.4 / PHP 7.1 application…"/>
          <p:cNvSpPr txBox="1"/>
          <p:nvPr>
            <p:ph type="body" idx="1"/>
          </p:nvPr>
        </p:nvSpPr>
        <p:spPr>
          <a:xfrm>
            <a:off x="406400" y="25844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example of a Travis setup that I use on a Laravel 5.4 / PHP 7.1 application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database runs against a MySQL database. I could use SQLite but prefer to keep the database environments the same between production and testing environments.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just an example to get you setup and using Travis. You can expand this as needed.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RTFM - https://docs.travis-ci.com/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ETUP TRAVIS WITH LARAVEL &amp; PHPUNIT Step 1 - .TRAVIS.YML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SETUP TRAVIS WITH LARAVEL &amp; PHPUNIT Step 1 - .TRAVIS.YML</a:t>
            </a:r>
          </a:p>
        </p:txBody>
      </p:sp>
      <p:sp>
        <p:nvSpPr>
          <p:cNvPr id="202" name="Add a .travis.yml file to your application directory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 a .travis.yml file to your application directory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Configure .travis.yml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 various PHP versions to build against (if necessary)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 services if needed (Redis, Memcached etc…)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Y .TRAVIS.YML"/>
          <p:cNvSpPr txBox="1"/>
          <p:nvPr>
            <p:ph type="title"/>
          </p:nvPr>
        </p:nvSpPr>
        <p:spPr>
          <a:xfrm>
            <a:off x="406400" y="1176380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MY .TRAVIS.YML</a:t>
            </a:r>
          </a:p>
        </p:txBody>
      </p:sp>
      <p:pic>
        <p:nvPicPr>
          <p:cNvPr id="205" name="Screen Shot 2017-08-08 at 10.08.07 AM.png" descr="Screen Shot 2017-08-08 at 10.08.0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450" y="1923955"/>
            <a:ext cx="6782858" cy="7759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ETUP TRAVIS WITH LARAVEL &amp; PHPUNIT Step 2 - .env.trav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SETUP TRAVIS WITH LARAVEL &amp; PHPUNIT Step 2 - .env.travis </a:t>
            </a:r>
          </a:p>
        </p:txBody>
      </p:sp>
      <p:pic>
        <p:nvPicPr>
          <p:cNvPr id="208" name="Screen Shot 2017-08-06 at 7.12.06 PM.png" descr="Screen Shot 2017-08-06 at 7.12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359" y="2791177"/>
            <a:ext cx="7062082" cy="5878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ETUP TRAVIS WITH LARAVEL &amp; PHPUNIT Step 3 - PHPUNIT.xml"/>
          <p:cNvSpPr txBox="1"/>
          <p:nvPr>
            <p:ph type="title"/>
          </p:nvPr>
        </p:nvSpPr>
        <p:spPr>
          <a:xfrm>
            <a:off x="406400" y="12954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SETUP TRAVIS WITH LARAVEL &amp; PHPUNIT Step 3 - PHPUNIT.xml</a:t>
            </a:r>
          </a:p>
        </p:txBody>
      </p:sp>
      <p:pic>
        <p:nvPicPr>
          <p:cNvPr id="211" name="Screen Shot 2017-08-06 at 7.30.12 PM.png" descr="Screen Shot 2017-08-06 at 7.30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5900" y="2116126"/>
            <a:ext cx="7034590" cy="7609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ETUP TRAVIS WITH LARAVEL &amp; PHPUNIT Step 4 - database confi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4500"/>
            </a:lvl1pPr>
          </a:lstStyle>
          <a:p>
            <a:pPr/>
            <a:r>
              <a:t>SETUP TRAVIS WITH LARAVEL &amp; PHPUNIT Step 4 - database config</a:t>
            </a:r>
          </a:p>
        </p:txBody>
      </p:sp>
      <p:sp>
        <p:nvSpPr>
          <p:cNvPr id="214" name="Located in config/database.php, add the below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buSzPct val="4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Located in config/database.php, add the below</a:t>
            </a:r>
          </a:p>
        </p:txBody>
      </p:sp>
      <p:pic>
        <p:nvPicPr>
          <p:cNvPr id="215" name="Screen Shot 2017-08-06 at 7.35.47 PM.png" descr="Screen Shot 2017-08-06 at 7.35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4206" y="3390804"/>
            <a:ext cx="9816388" cy="610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ET pushing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GET pushing code</a:t>
            </a:r>
          </a:p>
        </p:txBody>
      </p:sp>
      <p:sp>
        <p:nvSpPr>
          <p:cNvPr id="218" name="Commit some code on master (by default, travis checks the master branch. More on this later…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Commit some code on master (by default, travis checks the master branch. More on this later…)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Push some code and as long as you have a .travis.yml file, travis will build against it using a isolated VM.</a:t>
            </a:r>
          </a:p>
        </p:txBody>
      </p:sp>
      <p:pic>
        <p:nvPicPr>
          <p:cNvPr id="219" name="Screen Shot 2017-08-06 at 7.42.36 PM.png" descr="Screen Shot 2017-08-06 at 7.42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688" y="5047727"/>
            <a:ext cx="12741424" cy="406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0532" y="2632259"/>
            <a:ext cx="6723736" cy="4489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VE BUILD 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LIVE BUILD LOG</a:t>
            </a:r>
          </a:p>
        </p:txBody>
      </p:sp>
      <p:sp>
        <p:nvSpPr>
          <p:cNvPr id="222" name="You can see the build log (which updates in real time) for every tes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see the build log (which updates in real time) for every test.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also see the travis config used for that test (incase the config changes over time).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creen Shot 2017-08-06 at 7.43.56 PM.png" descr="Screen Shot 2017-08-06 at 7.43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891" y="1890882"/>
            <a:ext cx="12495018" cy="6365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RAVIS REPO SET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TRAVIS REPO SETTINGS</a:t>
            </a:r>
          </a:p>
        </p:txBody>
      </p:sp>
      <p:pic>
        <p:nvPicPr>
          <p:cNvPr id="227" name="Screen Shot 2017-08-06 at 7.46.46 PM.png" descr="Screen Shot 2017-08-06 at 7.46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033" y="2791177"/>
            <a:ext cx="12626734" cy="5067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NNOUNCE YOUR BUILD STATUS - Notifications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ANNOUNCE YOUR BUILD STATUS - Notifications</a:t>
            </a:r>
          </a:p>
        </p:txBody>
      </p:sp>
      <p:sp>
        <p:nvSpPr>
          <p:cNvPr id="230" name="Travis supports various build notifications such a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Travis supports various build notifications such as: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Build status on PR’s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Build status on repo’s (a fancy badge)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Email notifications 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IRC notifications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Slack, Campfire etc…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creen Shot 2017-08-06 at 7.49.38 PM.png" descr="Screen Shot 2017-08-06 at 7.49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1422400"/>
            <a:ext cx="8356600" cy="6908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EMAIL NOTIFICATION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EMAIL NOTIFICATION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 SNEAK PEEK INTO THE TRAVIS CLI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SNEAK PEEK INTO THE TRAVIS CLI</a:t>
            </a:r>
          </a:p>
        </p:txBody>
      </p:sp>
      <p:sp>
        <p:nvSpPr>
          <p:cNvPr id="236" name="Travis CLI is a ruby command line application.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Travis CLI is a ruby command line application.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Ensure you have ruby installed: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Install the travis gem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Verify travis cli is installed using travis -version</a:t>
            </a:r>
          </a:p>
        </p:txBody>
      </p:sp>
      <p:pic>
        <p:nvPicPr>
          <p:cNvPr id="237" name="Screen Shot 2017-08-06 at 8.01.40 PM.png" descr="Screen Shot 2017-08-06 at 8.01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242" y="4612237"/>
            <a:ext cx="7918627" cy="529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17-08-06 at 8.09.13 PM.png" descr="Screen Shot 2017-08-06 at 8.09.1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042" y="6443166"/>
            <a:ext cx="7918627" cy="378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7-08-06 at 8.10.01 PM.png" descr="Screen Shot 2017-08-06 at 8.10.0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4377" y="8274560"/>
            <a:ext cx="4983592" cy="678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 SNEAK PEEK INTO THE TRAVIS CLI - Lo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SNEAK PEEK INTO THE TRAVIS CLI - Login</a:t>
            </a:r>
          </a:p>
        </p:txBody>
      </p:sp>
      <p:sp>
        <p:nvSpPr>
          <p:cNvPr id="242" name="Login using “travis login” and enter your GitHub credentia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Login using “travis login” and enter your GitHub credentials.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This will generate an OAuth token which will allow you to run commands against your travis enabled repo’s.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 sneak peek into the travis cli - moni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sneak peek into the travis cli - monitor</a:t>
            </a:r>
          </a:p>
        </p:txBody>
      </p:sp>
      <p:sp>
        <p:nvSpPr>
          <p:cNvPr id="245" name="Travis monitor allows you to see a live stream of what is occurring within your repo’s such as build notifications, build progress, build failures etc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>
            <a:lvl1pPr marL="444500" indent="-444500">
              <a:buClrTx/>
              <a:buSzPct val="40000"/>
              <a:buFontTx/>
              <a:buBlip>
                <a:blip r:embed="rId2"/>
              </a:buBlip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Travis monitor allows you to see a live stream of what is occurring within your repo’s such as build notifications, build progress, build failures etc…</a:t>
            </a:r>
          </a:p>
        </p:txBody>
      </p:sp>
      <p:pic>
        <p:nvPicPr>
          <p:cNvPr id="246" name="Screen Shot 2017-08-06 at 8.16.56 PM.png" descr="Screen Shot 2017-08-06 at 8.16.5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787" y="5177482"/>
            <a:ext cx="11163226" cy="2715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 sneak peek into the travis cli - L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sneak peek into the travis cli - LINT</a:t>
            </a:r>
          </a:p>
        </p:txBody>
      </p:sp>
      <p:sp>
        <p:nvSpPr>
          <p:cNvPr id="249" name="Lint checks a .travis.yml file for any issues, it will by default read the .travis.yml file in the current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Lint checks a .travis.yml file for any issues, it will by default read the .travis.yml file in the current directory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“travis lint” </a:t>
            </a:r>
          </a:p>
        </p:txBody>
      </p:sp>
      <p:pic>
        <p:nvPicPr>
          <p:cNvPr id="250" name="Screen Shot 2017-08-06 at 8.22.33 PM.png" descr="Screen Shot 2017-08-06 at 8.22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117" y="5649069"/>
            <a:ext cx="12174566" cy="800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A sneak peek into the travis cli - Whats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sneak peek into the travis cli - Whatsup</a:t>
            </a:r>
          </a:p>
        </p:txBody>
      </p:sp>
      <p:sp>
        <p:nvSpPr>
          <p:cNvPr id="253" name="“travis whatsup” allows you to see recent action on your repo’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>
              <a:buClrTx/>
              <a:buSzPct val="40000"/>
              <a:buFontTx/>
              <a:buBlip>
                <a:blip r:embed="rId2"/>
              </a:buBlip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“travis whatsup” allows you to see recent action on your repo’s.</a:t>
            </a:r>
          </a:p>
        </p:txBody>
      </p:sp>
      <p:sp>
        <p:nvSpPr>
          <p:cNvPr id="254" name="$ travis whatsup…"/>
          <p:cNvSpPr txBox="1"/>
          <p:nvPr/>
        </p:nvSpPr>
        <p:spPr>
          <a:xfrm>
            <a:off x="3687970" y="4324350"/>
            <a:ext cx="562886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travis whatsup</a:t>
            </a:r>
          </a:p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mysociety/fixmystreet started: #154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eloquent/typhoon started: #228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Pajk/apipie-rails started: #84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qcubed/framework failed: a#21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  <a:endParaRPr>
              <a:solidFill>
                <a:srgbClr val="24292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3606800"/>
            <a:ext cx="7620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BEYOND THE SCOPE: Travis CI supports C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BEYOND THE SCOPE: Travis CI supports CD </a:t>
            </a:r>
          </a:p>
        </p:txBody>
      </p:sp>
      <p:sp>
        <p:nvSpPr>
          <p:cNvPr id="257" name="Travis CI allows you to implement continuous deployment by configuring various deployment environments such as AWS, Heroku, Google Firebase etc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Travis CI allows you to implement continuous deployment by configuring various deployment environments such as AWS, Heroku, Google Firebase etc…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Unfortunately, this is beyond the scope of this presentation or we will be here for years but each environment is documented here - https://docs.travis-ci.com/user/deployment/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DEMO TIME :)"/>
          <p:cNvSpPr txBox="1"/>
          <p:nvPr>
            <p:ph type="title"/>
          </p:nvPr>
        </p:nvSpPr>
        <p:spPr>
          <a:xfrm>
            <a:off x="25019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defRPr b="1" sz="9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DEMO TIME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HANKS"/>
          <p:cNvSpPr txBox="1"/>
          <p:nvPr>
            <p:ph type="title"/>
          </p:nvPr>
        </p:nvSpPr>
        <p:spPr>
          <a:xfrm>
            <a:off x="36703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“People OFTEN underestimate the time they spend debugging.   They underestimate how much time they can spend chasing a long bug. With testing, I know straight away when I have added a bug. That lets me fix the bug immediately.  there are few things more frustrating or time wasting than debugging. Wouldn’t it be a hell of a lot quicker if we just didn’t create the bugs in the first place”"/>
          <p:cNvSpPr txBox="1"/>
          <p:nvPr>
            <p:ph type="title"/>
          </p:nvPr>
        </p:nvSpPr>
        <p:spPr>
          <a:xfrm>
            <a:off x="406400" y="894630"/>
            <a:ext cx="12192000" cy="79643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“People OFTEN underestimate the time they spend debugging. </a:t>
            </a:r>
            <a:br/>
            <a:br/>
            <a:r>
              <a:t>They underestimate how much time they can spend chasing a long bug. With testing, I know straight away when I have added a bug. That lets me fix the bug immediately.</a:t>
            </a:r>
            <a:br/>
            <a:br/>
            <a:r>
              <a:t>there are few things more frustrating or time wasting than debugging. Wouldn’t it be a hell of a lot quicker if we just didn’t create the bugs in the first place”</a:t>
            </a:r>
          </a:p>
        </p:txBody>
      </p:sp>
      <p:sp>
        <p:nvSpPr>
          <p:cNvPr id="174" name="- Martin Fowler"/>
          <p:cNvSpPr txBox="1"/>
          <p:nvPr/>
        </p:nvSpPr>
        <p:spPr>
          <a:xfrm>
            <a:off x="6594144" y="8106221"/>
            <a:ext cx="5758757" cy="78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cap="all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- Martin Fowler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hat is CI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5760"/>
            </a:lvl1pPr>
          </a:lstStyle>
          <a:p>
            <a:pPr/>
            <a:r>
              <a:t>What is CI?</a:t>
            </a:r>
          </a:p>
        </p:txBody>
      </p:sp>
      <p:sp>
        <p:nvSpPr>
          <p:cNvPr id="177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509385" y="2433178"/>
            <a:ext cx="11986029" cy="549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70" indent="-261470">
              <a:buSzPct val="40000"/>
              <a:buBlip>
                <a:blip r:embed="rId2"/>
              </a:buBlip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“A software development practice where members of a team integrate their work frequently … verified by an automated build (including tests) to detect integration errors” - Martin Fowler</a:t>
            </a:r>
          </a:p>
          <a:p>
            <a:pPr marL="261470" indent="-261470">
              <a:buSzPct val="40000"/>
              <a:buBlip>
                <a:blip r:embed="rId2"/>
              </a:buBlip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you combine the process with automated testing using PHPUnit, PHPSpec, Codeception etc… then continuous integration can enable your code to be dependable.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HAT IS TRAVIS CI?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TRAVIS CI?</a:t>
            </a:r>
          </a:p>
        </p:txBody>
      </p:sp>
      <p:sp>
        <p:nvSpPr>
          <p:cNvPr id="180" name="A hosted continuous integration platform that is free for all open source projects hosted on Github…"/>
          <p:cNvSpPr txBox="1"/>
          <p:nvPr>
            <p:ph type="body" idx="1"/>
          </p:nvPr>
        </p:nvSpPr>
        <p:spPr>
          <a:xfrm>
            <a:off x="673100" y="264160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hosted continuous integration platform that is free for all open source projects hosted on Github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With just a file called .travis.yml describing some details about a project, you can trigger automated builds with every change to your code base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commercial projects, there is also </a:t>
            </a:r>
            <a:r>
              <a:rPr u="sng">
                <a:hlinkClick r:id="rId3" invalidUrl="" action="" tgtFrame="" tooltip="" history="1" highlightClick="0" endSnd="0"/>
              </a:rPr>
              <a:t>travis-ci.com</a:t>
            </a:r>
            <a:r>
              <a:t> which is the same as </a:t>
            </a:r>
            <a:r>
              <a:rPr u="sng">
                <a:hlinkClick r:id="rId4" invalidUrl="" action="" tgtFrame="" tooltip="" history="1" highlightClick="0" endSnd="0"/>
              </a:rPr>
              <a:t>travis-ci.org</a:t>
            </a:r>
            <a:r>
              <a:t> but allows for private repos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RAVIS CI 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TRAVIS CI IS…</a:t>
            </a:r>
          </a:p>
        </p:txBody>
      </p:sp>
      <p:sp>
        <p:nvSpPr>
          <p:cNvPr id="183" name="Open source (github.com/travis-ci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Open source (</a:t>
            </a:r>
            <a:r>
              <a:rPr u="sng">
                <a:hlinkClick r:id="rId3" invalidUrl="" action="" tgtFrame="" tooltip="" history="1" highlightClick="0" endSnd="0"/>
              </a:rPr>
              <a:t>github.com/travis-ci</a:t>
            </a:r>
            <a:r>
              <a:t>)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Distributed - allows users to contribute build capacities by connecting a VM that runs a build agent on the travis servers.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Features an advanced build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y use travis?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use travis?</a:t>
            </a:r>
          </a:p>
        </p:txBody>
      </p:sp>
      <p:sp>
        <p:nvSpPr>
          <p:cNvPr id="186" name="Nothing to install, Travis has a web-based interface as opposed to a heavy java application that you have to host yoursel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Nothing to install, Travis has a web-based interface as opposed to a heavy java application that you have to host yourself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Free to use for open-source projects!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Integrates nicely with GitHub without any developer effort!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Has a much shallower learning curve than it’s competitors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he build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build SYSTEM</a:t>
            </a:r>
          </a:p>
        </p:txBody>
      </p:sp>
      <p:sp>
        <p:nvSpPr>
          <p:cNvPr id="189" name="Travis CI runs builds in isolated virtual machines which do not persist state across buil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3026">
                <a:solidFill>
                  <a:srgbClr val="FFFFFF"/>
                </a:solidFill>
              </a:defRPr>
            </a:pPr>
            <a:r>
              <a:t>Travis CI runs builds in isolated virtual machines which do not persist state across builds. </a:t>
            </a:r>
          </a:p>
          <a:p>
            <a:pPr marL="395604" indent="-395604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3026">
                <a:solidFill>
                  <a:srgbClr val="FFFFFF"/>
                </a:solidFill>
              </a:defRPr>
            </a:pPr>
            <a:r>
              <a:t>This ensures your builds run in an environment built from scratch. </a:t>
            </a:r>
          </a:p>
          <a:p>
            <a:pPr marL="395604" indent="-395604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3026">
                <a:solidFill>
                  <a:srgbClr val="FFFFFF"/>
                </a:solidFill>
              </a:defRPr>
            </a:pPr>
            <a:r>
              <a:t>Build systems can be very simple or connect to a variety of services such as Redis, Memcached etc…</a:t>
            </a:r>
          </a:p>
          <a:p>
            <a:pPr marL="395604" indent="-395604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3026">
                <a:solidFill>
                  <a:srgbClr val="FFFFFF"/>
                </a:solidFill>
              </a:defRPr>
            </a:pPr>
            <a:r>
              <a:t>The build system allows for access to various data stores such as MySQL, MariaDB, PostgreSQL, SQLite, ElasticSearch, CouchDB etc…</a:t>
            </a:r>
          </a:p>
          <a:p>
            <a:pPr marL="395604" indent="-395604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3026">
                <a:solidFill>
                  <a:srgbClr val="FFFFFF"/>
                </a:solidFill>
              </a:defRPr>
            </a:pPr>
            <a:r>
              <a:t>Builds by default run on Linux Trusty (14.04 LTS).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