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5" name="Callout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Johnny Appleseed"/>
          <p:cNvSpPr txBox="1"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anchor="t"/>
          <a:lstStyle/>
          <a:p>
            <a:pPr algn="r">
              <a:spcBef>
                <a:spcPts val="0"/>
              </a:spcBef>
              <a:defRPr cap="none" sz="600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8" name="Text"/>
          <p:cNvSpPr txBox="1"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pc="100" sz="2400">
                <a:solidFill>
                  <a:srgbClr val="838787"/>
                </a:solidFill>
              </a:defRPr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anchor="t"/>
          <a:lstStyle>
            <a:lvl1pPr>
              <a:spcBef>
                <a:spcPts val="0"/>
              </a:spcBef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>
              <a:spcBef>
                <a:spcPts val="0"/>
              </a:spcBef>
              <a:buSzPct val="104999"/>
              <a:buChar char="‣"/>
              <a:defRPr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8" name="Johnny Appleseed"/>
          <p:cNvSpPr txBox="1"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cap="none" sz="600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anchor="ctr"/>
          <a:lstStyle>
            <a:lvl1pPr marL="444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>
              <a:lnSpc>
                <a:spcPct val="100000"/>
              </a:lnSpc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0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Line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/>
          <a:lstStyle>
            <a:lvl1pPr defTabSz="457200">
              <a:spcBef>
                <a:spcPts val="0"/>
              </a:spcBef>
              <a:defRPr spc="120" sz="2400">
                <a:solidFill>
                  <a:srgbClr val="838787"/>
                </a:solidFill>
              </a:defRPr>
            </a:lvl1pPr>
            <a:lvl2pPr marL="758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2pPr>
            <a:lvl3pPr marL="1202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3pPr>
            <a:lvl4pPr marL="16472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4pPr>
            <a:lvl5pPr marL="2091764" indent="-313764" defTabSz="457200">
              <a:spcBef>
                <a:spcPts val="0"/>
              </a:spcBef>
              <a:buSzPct val="104999"/>
              <a:buChar char="‣"/>
              <a:defRPr spc="120" sz="24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Image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>
            <a:lvl1pPr>
              <a:spcBef>
                <a:spcPts val="2800"/>
              </a:spcBef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7000" u="none">
          <a:ln>
            <a:noFill/>
          </a:ln>
          <a:solidFill>
            <a:schemeClr val="accent1"/>
          </a:solidFill>
          <a:uFillTx/>
          <a:latin typeface="DIN Condensed"/>
          <a:ea typeface="DIN Condensed"/>
          <a:cs typeface="DIN Condensed"/>
          <a:sym typeface="DIN Condensed"/>
        </a:defRPr>
      </a:lvl9pPr>
    </p:titleStyle>
    <p:bodyStyle>
      <a:lvl1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1pPr>
      <a:lvl2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2pPr>
      <a:lvl3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3pPr>
      <a:lvl4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4pPr>
      <a:lvl5pPr marL="0" marR="0" indent="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5pPr>
      <a:lvl6pPr marL="2928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6pPr>
      <a:lvl7pPr marL="3372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7pPr>
      <a:lvl8pPr marL="38174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8pPr>
      <a:lvl9pPr marL="4261970" marR="0" indent="-705970" algn="l" defTabSz="584200" rtl="0" latinLnBrk="0">
        <a:lnSpc>
          <a:spcPct val="80000"/>
        </a:lnSpc>
        <a:spcBef>
          <a:spcPts val="2300"/>
        </a:spcBef>
        <a:spcAft>
          <a:spcPts val="0"/>
        </a:spcAft>
        <a:buClrTx/>
        <a:buSzPct val="104999"/>
        <a:buFontTx/>
        <a:buChar char="‣"/>
        <a:tabLst/>
        <a:defRPr b="0" baseline="0" cap="all" i="0" spc="0" strike="noStrike" sz="5400" u="none">
          <a:ln>
            <a:noFill/>
          </a:ln>
          <a:solidFill>
            <a:srgbClr val="A6AAA9"/>
          </a:solidFill>
          <a:uFillTx/>
          <a:latin typeface="DIN Alternate"/>
          <a:ea typeface="DIN Alternate"/>
          <a:cs typeface="DIN Alternate"/>
          <a:sym typeface="DIN Alternate"/>
        </a:defRPr>
      </a:lvl9pPr>
    </p:bodyStyle>
    <p:otherStyle>
      <a:lvl1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0" algn="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2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2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3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8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2.jpe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ravis CI Introd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12400"/>
            </a:lvl1pPr>
          </a:lstStyle>
          <a:p>
            <a:pPr/>
            <a:r>
              <a:t>BOTMAN INTRO</a:t>
            </a:r>
          </a:p>
        </p:txBody>
      </p:sp>
      <p:sp>
        <p:nvSpPr>
          <p:cNvPr id="171" name="Liam Norm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Liam Norman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hat is CI?"/>
          <p:cNvSpPr txBox="1"/>
          <p:nvPr>
            <p:ph type="title"/>
          </p:nvPr>
        </p:nvSpPr>
        <p:spPr>
          <a:xfrm>
            <a:off x="4330700" y="1267938"/>
            <a:ext cx="12192000" cy="723901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What is A CHATBOT?</a:t>
            </a:r>
          </a:p>
        </p:txBody>
      </p:sp>
      <p:sp>
        <p:nvSpPr>
          <p:cNvPr id="195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509385" y="5989178"/>
            <a:ext cx="11986030" cy="252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chatbot is a service, powered by rules and sometimes artificial intelligence, that you interact with via an auditory or textual interface.</a:t>
            </a:r>
          </a:p>
          <a:p>
            <a: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Chatbots are a conversational interface</a:t>
            </a:r>
          </a:p>
        </p:txBody>
      </p:sp>
      <p:pic>
        <p:nvPicPr>
          <p:cNvPr id="196" name="Screen Shot 2018-07-17 at 8.12.21 PM.png" descr="Screen Shot 2018-07-17 at 8.12.2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4697" y="2253654"/>
            <a:ext cx="8293101" cy="326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What is CI?"/>
          <p:cNvSpPr txBox="1"/>
          <p:nvPr>
            <p:ph type="title"/>
          </p:nvPr>
        </p:nvSpPr>
        <p:spPr>
          <a:xfrm>
            <a:off x="3924300" y="1066800"/>
            <a:ext cx="12192000" cy="723900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How do chatbots work?</a:t>
            </a:r>
          </a:p>
        </p:txBody>
      </p:sp>
      <p:pic>
        <p:nvPicPr>
          <p:cNvPr id="199" name="chatbot-flow.png" descr="chatbot-fl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9640" y="1198515"/>
            <a:ext cx="9694560" cy="8637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hat is CI?"/>
          <p:cNvSpPr txBox="1"/>
          <p:nvPr>
            <p:ph type="title"/>
          </p:nvPr>
        </p:nvSpPr>
        <p:spPr>
          <a:xfrm>
            <a:off x="4724400" y="1206606"/>
            <a:ext cx="12192000" cy="723901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WHAT IS BOTMAN?</a:t>
            </a:r>
          </a:p>
        </p:txBody>
      </p:sp>
      <p:pic>
        <p:nvPicPr>
          <p:cNvPr id="202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5250" y="2130989"/>
            <a:ext cx="2857500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306185" y="5570078"/>
            <a:ext cx="11986030" cy="3363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1469" indent="-261469">
              <a:buSzPct val="40000"/>
              <a:buBlip>
                <a:blip r:embed="rId3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BotMan is a PHP chatbot framework that is framework agnostic</a:t>
            </a:r>
          </a:p>
          <a:p>
            <a:pPr marL="261469" indent="-261469">
              <a:buSzPct val="40000"/>
              <a:buBlip>
                <a:blip r:embed="rId3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Offers a variation called BotMan studio which has native support for Laravel </a:t>
            </a:r>
          </a:p>
          <a:p>
            <a:pPr marL="261469" indent="-261469">
              <a:buSzPct val="40000"/>
              <a:buBlip>
                <a:blip r:embed="rId3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most popular PHP chatbot framework in the world.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What is CI?"/>
          <p:cNvSpPr txBox="1"/>
          <p:nvPr>
            <p:ph type="title"/>
          </p:nvPr>
        </p:nvSpPr>
        <p:spPr>
          <a:xfrm>
            <a:off x="3619500" y="1233698"/>
            <a:ext cx="12192000" cy="723901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OPENSOURCE DRIVEN</a:t>
            </a:r>
          </a:p>
        </p:txBody>
      </p:sp>
      <p:pic>
        <p:nvPicPr>
          <p:cNvPr id="206" name="Screen Shot 2018-07-18 at 9.32.39 PM.png" descr="Screen Shot 2018-07-18 at 9.32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5508" y="2029176"/>
            <a:ext cx="9167784" cy="7472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67650" y="1144798"/>
            <a:ext cx="618704" cy="618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What is CI?"/>
          <p:cNvSpPr txBox="1"/>
          <p:nvPr>
            <p:ph type="title"/>
          </p:nvPr>
        </p:nvSpPr>
        <p:spPr>
          <a:xfrm>
            <a:off x="2349500" y="1168400"/>
            <a:ext cx="12192000" cy="723900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Installing botman using BOTMAN studio</a:t>
            </a:r>
          </a:p>
        </p:txBody>
      </p:sp>
      <p:sp>
        <p:nvSpPr>
          <p:cNvPr id="210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356985" y="8747476"/>
            <a:ext cx="11986030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Note: BotMan requires PHP 7</a:t>
            </a:r>
          </a:p>
        </p:txBody>
      </p:sp>
      <p:pic>
        <p:nvPicPr>
          <p:cNvPr id="211" name="carbon(2).png" descr="carbon(2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6449" y="2897175"/>
            <a:ext cx="9231902" cy="3959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What is CI?"/>
          <p:cNvSpPr txBox="1"/>
          <p:nvPr>
            <p:ph type="title"/>
          </p:nvPr>
        </p:nvSpPr>
        <p:spPr>
          <a:xfrm>
            <a:off x="2540000" y="1155700"/>
            <a:ext cx="12192000" cy="723900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Listening for Messages</a:t>
            </a:r>
          </a:p>
        </p:txBody>
      </p:sp>
      <p:sp>
        <p:nvSpPr>
          <p:cNvPr id="214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356985" y="8747476"/>
            <a:ext cx="11986030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 routes/botman.php</a:t>
            </a:r>
          </a:p>
        </p:txBody>
      </p:sp>
      <p:sp>
        <p:nvSpPr>
          <p:cNvPr id="215" name="Text"/>
          <p:cNvSpPr txBox="1"/>
          <p:nvPr/>
        </p:nvSpPr>
        <p:spPr>
          <a:xfrm>
            <a:off x="2975609" y="4698999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216" name="Screen Shot 2018-07-17 at 9.03.19 PM.png" descr="Screen Shot 2018-07-17 at 9.03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88616" y="2633860"/>
            <a:ext cx="8043368" cy="4099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What is CI?"/>
          <p:cNvSpPr txBox="1"/>
          <p:nvPr>
            <p:ph type="title"/>
          </p:nvPr>
        </p:nvSpPr>
        <p:spPr>
          <a:xfrm>
            <a:off x="3975100" y="1143000"/>
            <a:ext cx="12192000" cy="723900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Tinker</a:t>
            </a:r>
          </a:p>
        </p:txBody>
      </p:sp>
      <p:pic>
        <p:nvPicPr>
          <p:cNvPr id="219" name="Screen Shot 2018-07-17 at 9.04.54 PM.png" descr="Screen Shot 2018-07-17 at 9.04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4209" y="2263179"/>
            <a:ext cx="8453899" cy="6065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What is CI?"/>
          <p:cNvSpPr txBox="1"/>
          <p:nvPr>
            <p:ph type="title"/>
          </p:nvPr>
        </p:nvSpPr>
        <p:spPr>
          <a:xfrm>
            <a:off x="2552700" y="1168400"/>
            <a:ext cx="12192000" cy="723900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Listening for Messages</a:t>
            </a:r>
          </a:p>
        </p:txBody>
      </p:sp>
      <p:sp>
        <p:nvSpPr>
          <p:cNvPr id="222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356985" y="8747476"/>
            <a:ext cx="11986030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Support for route variables</a:t>
            </a:r>
          </a:p>
        </p:txBody>
      </p:sp>
      <p:pic>
        <p:nvPicPr>
          <p:cNvPr id="223" name="Screen Shot 2018-07-17 at 9.17.09 PM.png" descr="Screen Shot 2018-07-17 at 9.17.0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8013" y="2575024"/>
            <a:ext cx="10823974" cy="1600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creen Shot 2018-07-17 at 9.18.13 PM.png" descr="Screen Shot 2018-07-17 at 9.18.1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44534" y="4507507"/>
            <a:ext cx="7715732" cy="390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What is CI?"/>
          <p:cNvSpPr txBox="1"/>
          <p:nvPr>
            <p:ph type="title"/>
          </p:nvPr>
        </p:nvSpPr>
        <p:spPr>
          <a:xfrm>
            <a:off x="2349500" y="1168400"/>
            <a:ext cx="12192000" cy="723900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Listening for Messages</a:t>
            </a:r>
          </a:p>
        </p:txBody>
      </p:sp>
      <p:sp>
        <p:nvSpPr>
          <p:cNvPr id="227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356985" y="8747476"/>
            <a:ext cx="11986030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Support for regex expressions</a:t>
            </a:r>
          </a:p>
        </p:txBody>
      </p:sp>
      <p:pic>
        <p:nvPicPr>
          <p:cNvPr id="228" name="Screen Shot 2018-07-17 at 9.19.11 PM.png" descr="Screen Shot 2018-07-17 at 9.19.1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8223" y="2054576"/>
            <a:ext cx="10143554" cy="1673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 Shot 2018-07-17 at 9.19.27 PM.png" descr="Screen Shot 2018-07-17 at 9.19.2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8374" y="4343995"/>
            <a:ext cx="7283252" cy="3225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What is CI?"/>
          <p:cNvSpPr txBox="1"/>
          <p:nvPr>
            <p:ph type="title"/>
          </p:nvPr>
        </p:nvSpPr>
        <p:spPr>
          <a:xfrm>
            <a:off x="1485900" y="1168399"/>
            <a:ext cx="12192000" cy="723901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HANDLING MESSAGES WITH CONTROLLERS</a:t>
            </a:r>
          </a:p>
        </p:txBody>
      </p:sp>
      <p:pic>
        <p:nvPicPr>
          <p:cNvPr id="232" name="Screen Shot 2018-07-17 at 10.15.17 PM.png" descr="Screen Shot 2018-07-17 at 10.15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031" y="2054576"/>
            <a:ext cx="12230738" cy="955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 Shot 2018-07-17 at 10.15.42 PM.png" descr="Screen Shot 2018-07-17 at 10.15.4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51393" y="3186188"/>
            <a:ext cx="6497153" cy="6462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botman.png" descr="botm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0050" y="438150"/>
            <a:ext cx="9664700" cy="887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What is CI?"/>
          <p:cNvSpPr txBox="1"/>
          <p:nvPr>
            <p:ph type="title"/>
          </p:nvPr>
        </p:nvSpPr>
        <p:spPr>
          <a:xfrm>
            <a:off x="3289300" y="1154203"/>
            <a:ext cx="12192000" cy="723901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ASking QUESTIONS</a:t>
            </a:r>
          </a:p>
        </p:txBody>
      </p:sp>
      <p:pic>
        <p:nvPicPr>
          <p:cNvPr id="236" name="Screen Shot 2018-07-18 at 9.11.06 PM.png" descr="Screen Shot 2018-07-18 at 9.11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002" y="2026184"/>
            <a:ext cx="12016673" cy="2257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creen Shot 2018-07-18 at 9.12.31 PM.png" descr="Screen Shot 2018-07-18 at 9.12.3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5508" y="4431943"/>
            <a:ext cx="7107661" cy="396280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356985" y="8480776"/>
            <a:ext cx="11986030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61469" indent="-261469">
              <a:buSzPct val="40000"/>
              <a:buBlip>
                <a:blip r:embed="rId4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 can very easily ask simple or more interactive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What is CI?"/>
          <p:cNvSpPr txBox="1"/>
          <p:nvPr>
            <p:ph type="title"/>
          </p:nvPr>
        </p:nvSpPr>
        <p:spPr>
          <a:xfrm>
            <a:off x="3289300" y="1154203"/>
            <a:ext cx="12192000" cy="723901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ASking QUESTIONS</a:t>
            </a:r>
          </a:p>
        </p:txBody>
      </p:sp>
      <p:sp>
        <p:nvSpPr>
          <p:cNvPr id="241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509385" y="8328376"/>
            <a:ext cx="11986030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Using native BotMan classes to create an interactive question.</a:t>
            </a:r>
          </a:p>
        </p:txBody>
      </p:sp>
      <p:pic>
        <p:nvPicPr>
          <p:cNvPr id="242" name="Screen Shot 2018-07-18 at 9.16.06 PM.png" descr="Screen Shot 2018-07-18 at 9.16.0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550" y="2361064"/>
            <a:ext cx="11986029" cy="5031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What is CI?"/>
          <p:cNvSpPr txBox="1"/>
          <p:nvPr>
            <p:ph type="title"/>
          </p:nvPr>
        </p:nvSpPr>
        <p:spPr>
          <a:xfrm>
            <a:off x="3289300" y="1154203"/>
            <a:ext cx="12192000" cy="723901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ASking QUESTIONS</a:t>
            </a:r>
          </a:p>
        </p:txBody>
      </p:sp>
      <p:pic>
        <p:nvPicPr>
          <p:cNvPr id="245" name="Screen Shot 2018-07-18 at 9.18.59 PM.png" descr="Screen Shot 2018-07-18 at 9.18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214" y="2103891"/>
            <a:ext cx="11160129" cy="6921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What is CI?"/>
          <p:cNvSpPr txBox="1"/>
          <p:nvPr>
            <p:ph type="title"/>
          </p:nvPr>
        </p:nvSpPr>
        <p:spPr>
          <a:xfrm>
            <a:off x="2032000" y="1143000"/>
            <a:ext cx="12192000" cy="723900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Default Fallback messages</a:t>
            </a:r>
          </a:p>
        </p:txBody>
      </p:sp>
      <p:pic>
        <p:nvPicPr>
          <p:cNvPr id="248" name="Screen Shot 2018-07-17 at 10.19.21 PM.png" descr="Screen Shot 2018-07-17 at 10.19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485" y="2167830"/>
            <a:ext cx="10109830" cy="2117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Screen Shot 2018-07-17 at 10.20.18 PM.png" descr="Screen Shot 2018-07-17 at 10.20.1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8470" y="4459535"/>
            <a:ext cx="7767860" cy="50939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What is CI?"/>
          <p:cNvSpPr txBox="1"/>
          <p:nvPr>
            <p:ph type="title"/>
          </p:nvPr>
        </p:nvSpPr>
        <p:spPr>
          <a:xfrm>
            <a:off x="2032000" y="1143000"/>
            <a:ext cx="12192000" cy="723900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Storing data</a:t>
            </a:r>
          </a:p>
        </p:txBody>
      </p:sp>
      <p:pic>
        <p:nvPicPr>
          <p:cNvPr id="252" name="Screen Shot 2018-07-17 at 10.31.20 PM.png" descr="Screen Shot 2018-07-17 at 10.31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845" y="1843564"/>
            <a:ext cx="10675110" cy="6066472"/>
          </a:xfrm>
          <a:prstGeom prst="rect">
            <a:avLst/>
          </a:prstGeom>
          <a:ln w="12700">
            <a:miter lim="400000"/>
          </a:ln>
        </p:spPr>
      </p:pic>
      <p:sp>
        <p:nvSpPr>
          <p:cNvPr id="253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509385" y="7947376"/>
            <a:ext cx="11986030" cy="16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61469" indent="-261469">
              <a:buSzPct val="40000"/>
              <a:buBlip>
                <a:blip r:embed="rId3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BotMan has a builtin storage system, you can store user, channel or driver specific information. BotMan by default uses a simple JSON file to store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What is CI?"/>
          <p:cNvSpPr txBox="1"/>
          <p:nvPr>
            <p:ph type="title"/>
          </p:nvPr>
        </p:nvSpPr>
        <p:spPr>
          <a:xfrm>
            <a:off x="2032000" y="1143000"/>
            <a:ext cx="12192000" cy="723900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Storing data</a:t>
            </a:r>
          </a:p>
        </p:txBody>
      </p:sp>
      <p:pic>
        <p:nvPicPr>
          <p:cNvPr id="256" name="Screen Shot 2018-07-17 at 10.31.44 PM.png" descr="Screen Shot 2018-07-17 at 10.31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0983" y="2130776"/>
            <a:ext cx="9982834" cy="7101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What is CI?"/>
          <p:cNvSpPr txBox="1"/>
          <p:nvPr>
            <p:ph type="title"/>
          </p:nvPr>
        </p:nvSpPr>
        <p:spPr>
          <a:xfrm>
            <a:off x="3162300" y="1130300"/>
            <a:ext cx="12192000" cy="723900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HAndling conversations</a:t>
            </a:r>
          </a:p>
        </p:txBody>
      </p:sp>
      <p:sp>
        <p:nvSpPr>
          <p:cNvPr id="259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509385" y="8214076"/>
            <a:ext cx="11986030" cy="115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User interaction is not restricted to keywords, we can create conversational flow by using Conversations.</a:t>
            </a:r>
          </a:p>
        </p:txBody>
      </p:sp>
      <p:pic>
        <p:nvPicPr>
          <p:cNvPr id="260" name="Screen Shot 2018-07-17 at 10.56.45 PM.png" descr="Screen Shot 2018-07-17 at 10.56.4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167" y="1750835"/>
            <a:ext cx="11672487" cy="6251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What is CI?"/>
          <p:cNvSpPr txBox="1"/>
          <p:nvPr>
            <p:ph type="title"/>
          </p:nvPr>
        </p:nvSpPr>
        <p:spPr>
          <a:xfrm>
            <a:off x="4025900" y="1117600"/>
            <a:ext cx="12192000" cy="723900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DRIVERS</a:t>
            </a:r>
          </a:p>
        </p:txBody>
      </p:sp>
      <p:sp>
        <p:nvSpPr>
          <p:cNvPr id="263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705415" y="6296376"/>
            <a:ext cx="11986030" cy="3363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Drivers are responsible for message handling between BotMan and chat services. </a:t>
            </a:r>
          </a:p>
          <a:p>
            <a: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BotMan natively has drivers for a lot of API’s and NLP frameworks.</a:t>
            </a:r>
          </a:p>
          <a:p>
            <a: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Run "php artisan botman:list-drivers” to view all</a:t>
            </a:r>
          </a:p>
        </p:txBody>
      </p:sp>
      <p:pic>
        <p:nvPicPr>
          <p:cNvPr id="264" name="Screen Shot 2018-07-18 at 9.29.14 PM.png" descr="Screen Shot 2018-07-18 at 9.29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008" y="2337168"/>
            <a:ext cx="12112845" cy="3796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at is CI?"/>
          <p:cNvSpPr txBox="1"/>
          <p:nvPr>
            <p:ph type="title"/>
          </p:nvPr>
        </p:nvSpPr>
        <p:spPr>
          <a:xfrm>
            <a:off x="4025900" y="1117600"/>
            <a:ext cx="12192000" cy="723900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Adding DRIVERS</a:t>
            </a:r>
          </a:p>
        </p:txBody>
      </p:sp>
      <p:sp>
        <p:nvSpPr>
          <p:cNvPr id="267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509385" y="5508976"/>
            <a:ext cx="11986030" cy="420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Run "php artisan botman:install-driver slack” to install slack driver</a:t>
            </a:r>
          </a:p>
          <a:p>
            <a: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write own drivers by extending Driver base class.</a:t>
            </a:r>
          </a:p>
          <a:p>
            <a: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write own middleware with BotMan. </a:t>
            </a:r>
          </a:p>
          <a:p>
            <a: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Setup by creating a Slack App and getting an API token etc…</a:t>
            </a:r>
          </a:p>
        </p:txBody>
      </p:sp>
      <p:pic>
        <p:nvPicPr>
          <p:cNvPr id="268" name="Screen Shot 2018-07-18 at 9.38.53 PM.png" descr="Screen Shot 2018-07-18 at 9.38.5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0342" y="3375376"/>
            <a:ext cx="10064116" cy="859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What is CI?"/>
          <p:cNvSpPr txBox="1"/>
          <p:nvPr>
            <p:ph type="title"/>
          </p:nvPr>
        </p:nvSpPr>
        <p:spPr>
          <a:xfrm>
            <a:off x="2590800" y="1193057"/>
            <a:ext cx="12192000" cy="723901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ORIGINATING QUESTIONS</a:t>
            </a:r>
          </a:p>
        </p:txBody>
      </p:sp>
      <p:pic>
        <p:nvPicPr>
          <p:cNvPr id="271" name="Screen Shot 2018-07-18 at 9.50.13 PM.png" descr="Screen Shot 2018-07-18 at 9.50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50" y="3277840"/>
            <a:ext cx="9944100" cy="74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Screen Shot 2018-07-18 at 9.50.25 PM.png" descr="Screen Shot 2018-07-18 at 9.50.25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9812" y="2399011"/>
            <a:ext cx="9947376" cy="882577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509385" y="5915376"/>
            <a:ext cx="11986030" cy="3363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1469" indent="-261469">
              <a:buSzPct val="40000"/>
              <a:buBlip>
                <a:blip r:embed="rId4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BotMan can also originate messages i.e. send messages to specific users.</a:t>
            </a:r>
          </a:p>
          <a:p>
            <a:pPr marL="261469" indent="-261469">
              <a:buSzPct val="40000"/>
              <a:buBlip>
                <a:blip r:embed="rId4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BotMan can send messages to specific user by targeting their User ID (in the driver context)</a:t>
            </a:r>
          </a:p>
          <a:p>
            <a:pPr marL="261469" indent="-261469">
              <a:buSzPct val="40000"/>
              <a:buBlip>
                <a:blip r:embed="rId4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BotMan can send messages using a specific driver.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0.jpg" descr="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4065" y="800744"/>
            <a:ext cx="13612930" cy="780350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Why use chatbots?"/>
          <p:cNvSpPr txBox="1"/>
          <p:nvPr/>
        </p:nvSpPr>
        <p:spPr>
          <a:xfrm>
            <a:off x="4112120" y="199388"/>
            <a:ext cx="4780560" cy="82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33679">
              <a:lnSpc>
                <a:spcPct val="80000"/>
              </a:lnSpc>
              <a:spcBef>
                <a:spcPts val="1100"/>
              </a:spcBef>
              <a:defRPr cap="all" sz="5700">
                <a:solidFill>
                  <a:schemeClr val="accent1"/>
                </a:solidFill>
              </a:defRPr>
            </a:lvl1pPr>
          </a:lstStyle>
          <a:p>
            <a:pPr/>
            <a:r>
              <a:t>Why use chatbots?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What is CI?"/>
          <p:cNvSpPr txBox="1"/>
          <p:nvPr>
            <p:ph type="title"/>
          </p:nvPr>
        </p:nvSpPr>
        <p:spPr>
          <a:xfrm>
            <a:off x="4533900" y="1116857"/>
            <a:ext cx="12192000" cy="723901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MENUS</a:t>
            </a:r>
          </a:p>
        </p:txBody>
      </p:sp>
      <p:pic>
        <p:nvPicPr>
          <p:cNvPr id="276" name="Screen Shot 2018-07-18 at 10.12.20 PM.png" descr="Screen Shot 2018-07-18 at 10.12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5471" y="1762783"/>
            <a:ext cx="6025606" cy="7655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What is CI?"/>
          <p:cNvSpPr txBox="1"/>
          <p:nvPr>
            <p:ph type="title"/>
          </p:nvPr>
        </p:nvSpPr>
        <p:spPr>
          <a:xfrm>
            <a:off x="4533900" y="1116857"/>
            <a:ext cx="12192000" cy="723901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MENUS</a:t>
            </a:r>
          </a:p>
        </p:txBody>
      </p:sp>
      <p:pic>
        <p:nvPicPr>
          <p:cNvPr id="279" name="Screen Shot 2018-07-18 at 10.16.51 PM.png" descr="Screen Shot 2018-07-18 at 10.16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9500" y="2106017"/>
            <a:ext cx="5765800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509385" y="7015911"/>
            <a:ext cx="11986030" cy="1991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1469" indent="-261469">
              <a:buSzPct val="40000"/>
              <a:buBlip>
                <a:blip r:embed="rId3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Has native support for interactive menus, very simple to create by passing an array of options.</a:t>
            </a:r>
          </a:p>
          <a:p>
            <a:pPr marL="261469" indent="-261469">
              <a:buSzPct val="40000"/>
              <a:buBlip>
                <a:blip r:embed="rId3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Menus are limited by the chat service.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What is CI?"/>
          <p:cNvSpPr txBox="1"/>
          <p:nvPr>
            <p:ph type="title"/>
          </p:nvPr>
        </p:nvSpPr>
        <p:spPr>
          <a:xfrm>
            <a:off x="3098800" y="1218457"/>
            <a:ext cx="12192000" cy="723901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EVENT LISTENING</a:t>
            </a:r>
          </a:p>
        </p:txBody>
      </p:sp>
      <p:sp>
        <p:nvSpPr>
          <p:cNvPr id="283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699885" y="7807676"/>
            <a:ext cx="11986030" cy="16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BotMan will wait and can detect certain driver events such as for instance when a bot joins a team using outgoing webhooks. </a:t>
            </a:r>
          </a:p>
        </p:txBody>
      </p:sp>
      <p:pic>
        <p:nvPicPr>
          <p:cNvPr id="284" name="Screen Shot 2018-07-18 at 10.07.47 PM.png" descr="Screen Shot 2018-07-18 at 10.07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9410" y="2275929"/>
            <a:ext cx="9000687" cy="3046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What is CI?"/>
          <p:cNvSpPr txBox="1"/>
          <p:nvPr>
            <p:ph type="title"/>
          </p:nvPr>
        </p:nvSpPr>
        <p:spPr>
          <a:xfrm>
            <a:off x="2273300" y="1233311"/>
            <a:ext cx="12192000" cy="723901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Natural Language Processing</a:t>
            </a:r>
          </a:p>
        </p:txBody>
      </p:sp>
      <p:sp>
        <p:nvSpPr>
          <p:cNvPr id="287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915785" y="7007576"/>
            <a:ext cx="11986030" cy="2525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Support for various NLP services.</a:t>
            </a:r>
          </a:p>
          <a:p>
            <a:pPr marL="261469" indent="-261469">
              <a:buSzPct val="40000"/>
              <a:buBlip>
                <a:blip r:embed="rId2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application of computational techniques (often machine-learning) to the analysis and synthesis of natural language.</a:t>
            </a:r>
          </a:p>
        </p:txBody>
      </p:sp>
      <p:pic>
        <p:nvPicPr>
          <p:cNvPr id="288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300" y="2184400"/>
            <a:ext cx="6186578" cy="21321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5000" y="1860550"/>
            <a:ext cx="4374720" cy="2472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51150" y="4786488"/>
            <a:ext cx="3271996" cy="1068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WitaiLogo304.jpg" descr="WitaiLogo304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99250" y="4203700"/>
            <a:ext cx="3860800" cy="254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What is CI?"/>
          <p:cNvSpPr txBox="1"/>
          <p:nvPr>
            <p:ph type="title"/>
          </p:nvPr>
        </p:nvSpPr>
        <p:spPr>
          <a:xfrm>
            <a:off x="4089400" y="1233311"/>
            <a:ext cx="12192000" cy="723901"/>
          </a:xfrm>
          <a:prstGeom prst="rect">
            <a:avLst/>
          </a:prstGeom>
        </p:spPr>
        <p:txBody>
          <a:bodyPr/>
          <a:lstStyle>
            <a:lvl1pPr defTabSz="198627">
              <a:spcBef>
                <a:spcPts val="900"/>
              </a:spcBef>
              <a:defRPr sz="4845"/>
            </a:lvl1pPr>
          </a:lstStyle>
          <a:p>
            <a:pPr/>
            <a:r>
              <a:t>BOTMAN - Testing</a:t>
            </a:r>
          </a:p>
        </p:txBody>
      </p:sp>
      <p:pic>
        <p:nvPicPr>
          <p:cNvPr id="294" name="Screen Shot 2018-07-18 at 9.57.26 PM.png" descr="Screen Shot 2018-07-18 at 9.57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135" y="4176712"/>
            <a:ext cx="12633330" cy="3745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Screen Shot 2018-07-18 at 9.58.17 PM.png" descr="Screen Shot 2018-07-18 at 9.58.1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218" y="1917700"/>
            <a:ext cx="14050381" cy="2273912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“A software development practice where members of a team integrate their work frequently … verified by an automated build (including tests) to detect integration errors” - Martin Fowler…"/>
          <p:cNvSpPr txBox="1"/>
          <p:nvPr/>
        </p:nvSpPr>
        <p:spPr>
          <a:xfrm>
            <a:off x="928485" y="7706076"/>
            <a:ext cx="11986030" cy="1991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1469" indent="-261469">
              <a:buSzPct val="40000"/>
              <a:buBlip>
                <a:blip r:embed="rId4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Natively uses PHPUnit for TDD</a:t>
            </a:r>
          </a:p>
          <a:p>
            <a:pPr marL="261469" indent="-261469">
              <a:buSzPct val="40000"/>
              <a:buBlip>
                <a:blip r:embed="rId4"/>
              </a:buBlip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Multiple helper testing methods - assertReply, assertReplyIsNot, assertQuestion etc…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DEMO TIME :)"/>
          <p:cNvSpPr txBox="1"/>
          <p:nvPr>
            <p:ph type="title"/>
          </p:nvPr>
        </p:nvSpPr>
        <p:spPr>
          <a:xfrm>
            <a:off x="952500" y="3403600"/>
            <a:ext cx="12192000" cy="4521200"/>
          </a:xfrm>
          <a:prstGeom prst="rect">
            <a:avLst/>
          </a:prstGeom>
        </p:spPr>
        <p:txBody>
          <a:bodyPr/>
          <a:lstStyle/>
          <a:p>
            <a:pPr>
              <a:defRPr b="1" sz="9600">
                <a:latin typeface="Arial"/>
                <a:ea typeface="Arial"/>
                <a:cs typeface="Arial"/>
                <a:sym typeface="Arial"/>
              </a:defRPr>
            </a:pPr>
            <a:r>
              <a:t>DEMO TIME :)</a:t>
            </a:r>
          </a:p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MOVIe recommendations with BOTMAN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alk Materi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Talk Materials</a:t>
            </a:r>
          </a:p>
        </p:txBody>
      </p:sp>
      <p:sp>
        <p:nvSpPr>
          <p:cNvPr id="301" name="View the talk materials online here including all the configuration files discussed for my sample travis application - https://github.com/LiamNorman/TravisCITalk-PHPAugust2017"/>
          <p:cNvSpPr txBox="1"/>
          <p:nvPr>
            <p:ph type="body" idx="1"/>
          </p:nvPr>
        </p:nvSpPr>
        <p:spPr>
          <a:xfrm>
            <a:off x="533400" y="2791176"/>
            <a:ext cx="12192000" cy="6108701"/>
          </a:xfrm>
          <a:prstGeom prst="rect">
            <a:avLst/>
          </a:prstGeom>
        </p:spPr>
        <p:txBody>
          <a:bodyPr anchor="t"/>
          <a:lstStyle>
            <a:lvl1pPr marL="444500" indent="-444500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cap="none" spc="0" sz="3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View the talk materials online here including all the configuration files discussed for my sample BotMan application -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HANKS"/>
          <p:cNvSpPr txBox="1"/>
          <p:nvPr>
            <p:ph type="title"/>
          </p:nvPr>
        </p:nvSpPr>
        <p:spPr>
          <a:xfrm>
            <a:off x="3670300" y="4038600"/>
            <a:ext cx="12192000" cy="4521200"/>
          </a:xfrm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chat_apps_vs_social_networks.png" descr="chat_apps_vs_social_network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4223" y="786806"/>
            <a:ext cx="10768346" cy="8563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59e8caeeddd063441b8b45a6-750-562.png" descr="59e8caeeddd063441b8b45a6-750-56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4093" y="929082"/>
            <a:ext cx="10536614" cy="7895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hatbot usages - Brand marketing"/>
          <p:cNvSpPr txBox="1"/>
          <p:nvPr/>
        </p:nvSpPr>
        <p:spPr>
          <a:xfrm>
            <a:off x="2552941" y="529588"/>
            <a:ext cx="8788795" cy="82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33679">
              <a:lnSpc>
                <a:spcPct val="80000"/>
              </a:lnSpc>
              <a:spcBef>
                <a:spcPts val="1100"/>
              </a:spcBef>
              <a:defRPr cap="all" sz="5700">
                <a:solidFill>
                  <a:schemeClr val="accent1"/>
                </a:solidFill>
              </a:defRPr>
            </a:lvl1pPr>
          </a:lstStyle>
          <a:p>
            <a:pPr/>
            <a:r>
              <a:t>Chatbot usages - Brand marketing</a:t>
            </a:r>
          </a:p>
        </p:txBody>
      </p:sp>
      <p:pic>
        <p:nvPicPr>
          <p:cNvPr id="183" name="cnn-chatbot-persistent-menu.png" descr="cnn-chatbot-persistent-menu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9969" y="1329686"/>
            <a:ext cx="8604860" cy="8141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hatbot usages - SELF SERVICE"/>
          <p:cNvSpPr txBox="1"/>
          <p:nvPr/>
        </p:nvSpPr>
        <p:spPr>
          <a:xfrm>
            <a:off x="2552941" y="529588"/>
            <a:ext cx="7620420" cy="82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33679">
              <a:lnSpc>
                <a:spcPct val="80000"/>
              </a:lnSpc>
              <a:spcBef>
                <a:spcPts val="1100"/>
              </a:spcBef>
              <a:defRPr cap="all" sz="5700">
                <a:solidFill>
                  <a:schemeClr val="accent1"/>
                </a:solidFill>
              </a:defRPr>
            </a:lvl1pPr>
          </a:lstStyle>
          <a:p>
            <a:pPr/>
            <a:r>
              <a:t>Chatbot usages - SELF SERVICE</a:t>
            </a:r>
          </a:p>
        </p:txBody>
      </p:sp>
      <p:pic>
        <p:nvPicPr>
          <p:cNvPr id="186" name="Screen Shot 2018-07-17 at 7.44.42 PM.png" descr="Screen Shot 2018-07-17 at 7.44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2599" y="1267569"/>
            <a:ext cx="6579602" cy="8327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hatbot usages - DeVops"/>
          <p:cNvSpPr txBox="1"/>
          <p:nvPr/>
        </p:nvSpPr>
        <p:spPr>
          <a:xfrm>
            <a:off x="3822941" y="542288"/>
            <a:ext cx="6281205" cy="82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33679">
              <a:lnSpc>
                <a:spcPct val="80000"/>
              </a:lnSpc>
              <a:spcBef>
                <a:spcPts val="1100"/>
              </a:spcBef>
              <a:defRPr cap="all" sz="5700">
                <a:solidFill>
                  <a:schemeClr val="accent1"/>
                </a:solidFill>
              </a:defRPr>
            </a:lvl1pPr>
          </a:lstStyle>
          <a:p>
            <a:pPr/>
            <a:r>
              <a:t>Chatbot usages - DeVops</a:t>
            </a:r>
          </a:p>
        </p:txBody>
      </p:sp>
      <p:pic>
        <p:nvPicPr>
          <p:cNvPr id="189" name="Screen Shot 2018-07-17 at 8.00.07 PM.png" descr="Screen Shot 2018-07-17 at 8.00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3185" y="2006600"/>
            <a:ext cx="10668001" cy="574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hatbot usages - FINtech"/>
          <p:cNvSpPr txBox="1"/>
          <p:nvPr/>
        </p:nvSpPr>
        <p:spPr>
          <a:xfrm>
            <a:off x="3822941" y="542288"/>
            <a:ext cx="6361558" cy="82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33679">
              <a:lnSpc>
                <a:spcPct val="80000"/>
              </a:lnSpc>
              <a:spcBef>
                <a:spcPts val="1100"/>
              </a:spcBef>
              <a:defRPr cap="all" sz="5700">
                <a:solidFill>
                  <a:schemeClr val="accent1"/>
                </a:solidFill>
              </a:defRPr>
            </a:lvl1pPr>
          </a:lstStyle>
          <a:p>
            <a:pPr/>
            <a:r>
              <a:t>Chatbot usages - FINtech</a:t>
            </a:r>
          </a:p>
        </p:txBody>
      </p:sp>
      <p:pic>
        <p:nvPicPr>
          <p:cNvPr id="192" name="Screen_Shot_2018_03_23_at_11_04_32_PM.png" descr="Screen_Shot_2018_03_23_at_11_04_32_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2754" y="1708595"/>
            <a:ext cx="5121932" cy="6336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