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1" r:id="rId6"/>
    <p:sldId id="264" r:id="rId7"/>
    <p:sldId id="265" r:id="rId8"/>
    <p:sldId id="266" r:id="rId9"/>
    <p:sldId id="260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9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BD1-98B8-4825-BAC0-2BC73419CC7C}" type="datetimeFigureOut">
              <a:rPr lang="en-AU" smtClean="0"/>
              <a:t>29/04/2017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464-B10B-4E2A-8DBD-C9ED549F0E4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BD1-98B8-4825-BAC0-2BC73419CC7C}" type="datetimeFigureOut">
              <a:rPr lang="en-AU" smtClean="0"/>
              <a:t>29/04/2017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464-B10B-4E2A-8DBD-C9ED549F0E4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BD1-98B8-4825-BAC0-2BC73419CC7C}" type="datetimeFigureOut">
              <a:rPr lang="en-AU" smtClean="0"/>
              <a:t>29/04/2017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464-B10B-4E2A-8DBD-C9ED549F0E4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BD1-98B8-4825-BAC0-2BC73419CC7C}" type="datetimeFigureOut">
              <a:rPr lang="en-AU" smtClean="0"/>
              <a:t>29/04/2017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464-B10B-4E2A-8DBD-C9ED549F0E4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BD1-98B8-4825-BAC0-2BC73419CC7C}" type="datetimeFigureOut">
              <a:rPr lang="en-AU" smtClean="0"/>
              <a:t>29/04/2017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464-B10B-4E2A-8DBD-C9ED549F0E4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BD1-98B8-4825-BAC0-2BC73419CC7C}" type="datetimeFigureOut">
              <a:rPr lang="en-AU" smtClean="0"/>
              <a:t>29/04/2017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464-B10B-4E2A-8DBD-C9ED549F0E4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BD1-98B8-4825-BAC0-2BC73419CC7C}" type="datetimeFigureOut">
              <a:rPr lang="en-AU" smtClean="0"/>
              <a:t>29/04/2017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464-B10B-4E2A-8DBD-C9ED549F0E4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BD1-98B8-4825-BAC0-2BC73419CC7C}" type="datetimeFigureOut">
              <a:rPr lang="en-AU" smtClean="0"/>
              <a:t>29/04/2017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464-B10B-4E2A-8DBD-C9ED549F0E4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BD1-98B8-4825-BAC0-2BC73419CC7C}" type="datetimeFigureOut">
              <a:rPr lang="en-AU" smtClean="0"/>
              <a:t>29/04/2017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464-B10B-4E2A-8DBD-C9ED549F0E4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BD1-98B8-4825-BAC0-2BC73419CC7C}" type="datetimeFigureOut">
              <a:rPr lang="en-AU" smtClean="0"/>
              <a:t>29/04/2017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464-B10B-4E2A-8DBD-C9ED549F0E4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9BD1-98B8-4825-BAC0-2BC73419CC7C}" type="datetimeFigureOut">
              <a:rPr lang="en-AU" smtClean="0"/>
              <a:t>29/04/2017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F464-B10B-4E2A-8DBD-C9ED549F0E4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49BD1-98B8-4825-BAC0-2BC73419CC7C}" type="datetimeFigureOut">
              <a:rPr lang="en-AU" smtClean="0"/>
              <a:t>29/04/2017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1F464-B10B-4E2A-8DBD-C9ED549F0E42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/>
          <a:lstStyle/>
          <a:p>
            <a:r>
              <a:rPr lang="en-AU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Hackmed</a:t>
            </a:r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2017 demonstration: </a:t>
            </a:r>
            <a:endParaRPr lang="en-A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4005064"/>
            <a:ext cx="7128792" cy="1752600"/>
          </a:xfrm>
        </p:spPr>
        <p:txBody>
          <a:bodyPr>
            <a:normAutofit/>
          </a:bodyPr>
          <a:lstStyle/>
          <a:p>
            <a:endParaRPr lang="en-AU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AU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Andrew, Diego, </a:t>
            </a:r>
            <a:r>
              <a:rPr lang="en-AU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Jannah</a:t>
            </a:r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Liam &amp; </a:t>
            </a:r>
            <a:r>
              <a:rPr lang="en-AU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Wai</a:t>
            </a:r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Ching</a:t>
            </a:r>
            <a:endParaRPr lang="en-A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5999" y="0"/>
            <a:ext cx="1508001" cy="158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https://upload.wikimedia.org/wikipedia/commons/thumb/9/9e/Major_League_Hacking_logo.svg/1200px-Major_League_Hacking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691680" cy="1412776"/>
          </a:xfrm>
          <a:prstGeom prst="rect">
            <a:avLst/>
          </a:prstGeom>
          <a:noFill/>
        </p:spPr>
      </p:pic>
      <p:pic>
        <p:nvPicPr>
          <p:cNvPr id="11272" name="Picture 8" descr="https://raw.githubusercontent.com/LiamSorta/DocChARt/master/UI%20Design/DocChart-Logo/Transparent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2924944"/>
            <a:ext cx="5143525" cy="21096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Thank you</a:t>
            </a:r>
            <a:endParaRPr lang="en-A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362" name="Picture 2" descr="http://hackmed.uk/img/sponsors/doctorpreneur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4310062" cy="144016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35999" y="0"/>
            <a:ext cx="1508001" cy="158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3680" y="2708920"/>
            <a:ext cx="2880320" cy="3023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 descr="http://hackmed.uk/img/sponsors/nexmo_colo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3212976"/>
            <a:ext cx="3835055" cy="1008112"/>
          </a:xfrm>
          <a:prstGeom prst="rect">
            <a:avLst/>
          </a:prstGeom>
          <a:noFill/>
        </p:spPr>
      </p:pic>
      <p:pic>
        <p:nvPicPr>
          <p:cNvPr id="15366" name="Picture 6" descr="http://hackmed.uk/img/sponsors/wolfra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6" y="1340768"/>
            <a:ext cx="3482984" cy="1264323"/>
          </a:xfrm>
          <a:prstGeom prst="rect">
            <a:avLst/>
          </a:prstGeom>
          <a:noFill/>
        </p:spPr>
      </p:pic>
      <p:pic>
        <p:nvPicPr>
          <p:cNvPr id="15368" name="Picture 8" descr="http://hackmed.uk/img/sponsors/ont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4365104"/>
            <a:ext cx="3342256" cy="576064"/>
          </a:xfrm>
          <a:prstGeom prst="rect">
            <a:avLst/>
          </a:prstGeom>
          <a:noFill/>
        </p:spPr>
      </p:pic>
      <p:pic>
        <p:nvPicPr>
          <p:cNvPr id="11" name="Picture 2" descr="https://upload.wikimedia.org/wikipedia/commons/thumb/9/9e/Major_League_Hacking_logo.svg/1200px-Major_League_Hacking_logo.svg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1691680" cy="1412776"/>
          </a:xfrm>
          <a:prstGeom prst="rect">
            <a:avLst/>
          </a:prstGeom>
          <a:noFill/>
        </p:spPr>
      </p:pic>
      <p:pic>
        <p:nvPicPr>
          <p:cNvPr id="12" name="Picture 2" descr="https://upload.wikimedia.org/wikipedia/commons/thumb/9/9e/Major_League_Hacking_logo.svg/1200px-Major_League_Hacking_logo.svg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9552" y="5085184"/>
            <a:ext cx="5976664" cy="1412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problem</a:t>
            </a:r>
            <a:endParaRPr lang="en-A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Current medical care is:</a:t>
            </a:r>
          </a:p>
          <a:p>
            <a:pPr lvl="1"/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Inefficient (</a:t>
            </a:r>
            <a:r>
              <a:rPr lang="en-AU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i.e. </a:t>
            </a:r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pagers)</a:t>
            </a:r>
          </a:p>
          <a:p>
            <a:pPr lvl="1"/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Involves use of multiple sources of medical data</a:t>
            </a:r>
          </a:p>
          <a:p>
            <a:pPr lvl="1"/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Increasingly time-consuming (56% of ward round [WR] spent on paperwork, 18% on delays/interruptions) </a:t>
            </a:r>
            <a:r>
              <a:rPr lang="en-AU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</a:p>
          <a:p>
            <a:pPr>
              <a:buNone/>
            </a:pPr>
            <a:endParaRPr lang="en-AU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AU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Fernandes</a:t>
            </a:r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&amp; Eneje</a:t>
            </a:r>
            <a:r>
              <a:rPr lang="en-AU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report WR inefficiencies in note-taking</a:t>
            </a:r>
          </a:p>
          <a:p>
            <a:pPr lvl="1"/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Noted time lost during WR looking for notes, writing medical issues and past medical history</a:t>
            </a:r>
          </a:p>
          <a:p>
            <a:pPr lvl="1"/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Av. time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~8 - 9.5 min </a:t>
            </a:r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medical WR</a:t>
            </a:r>
            <a:endParaRPr lang="en-AU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Reduced to ~6 min with electronic data printed for WR</a:t>
            </a:r>
          </a:p>
          <a:p>
            <a:pPr>
              <a:buFontTx/>
              <a:buChar char="-"/>
            </a:pPr>
            <a:endParaRPr lang="en-AU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5949280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1)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Steadman S, Steadman J &amp; Bedford-</a:t>
            </a:r>
            <a:r>
              <a:rPr lang="en-AU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Rusell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A. (2014) Electronic Ward Rounds and #</a:t>
            </a:r>
            <a:r>
              <a:rPr lang="en-AU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HandoverProject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– improving quality while increasing efficiency. </a:t>
            </a:r>
            <a:r>
              <a:rPr lang="en-AU" sz="1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Health Services Journal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4:8,  </a:t>
            </a:r>
          </a:p>
          <a:p>
            <a:r>
              <a:rPr lang="en-AU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2) </a:t>
            </a:r>
            <a:r>
              <a:rPr lang="en-AU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Fernandes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D &amp; </a:t>
            </a:r>
            <a:r>
              <a:rPr lang="en-AU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Eneje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 (2017). Electronic Printed Ward Round </a:t>
            </a:r>
            <a:r>
              <a:rPr lang="en-AU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Proformas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Freeing up Doctor’s Time. </a:t>
            </a:r>
            <a:r>
              <a:rPr lang="en-AU" sz="1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BMJ Qual </a:t>
            </a:r>
            <a:r>
              <a:rPr lang="en-AU" sz="1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Improv</a:t>
            </a:r>
            <a:r>
              <a:rPr lang="en-AU" sz="1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Report </a:t>
            </a:r>
            <a:r>
              <a:rPr lang="en-AU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AU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6:doi:10.1136/bmjquality.u212969.w5171</a:t>
            </a:r>
            <a:endParaRPr lang="en-AU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5999" y="0"/>
            <a:ext cx="1508001" cy="158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https://upload.wikimedia.org/wikipedia/commons/thumb/9/9e/Major_League_Hacking_logo.svg/1200px-Major_League_Hacking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691680" cy="1412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19056" cy="1143000"/>
          </a:xfrm>
        </p:spPr>
        <p:txBody>
          <a:bodyPr/>
          <a:lstStyle/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solution: </a:t>
            </a:r>
            <a:endParaRPr lang="en-A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Innovative solution to efficiency of care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 of portable augmented reality (AR) technology for:</a:t>
            </a:r>
          </a:p>
          <a:p>
            <a:pPr lvl="1"/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Quick, secure viewing of unique relevant patient medical data linked to ID</a:t>
            </a:r>
          </a:p>
          <a:p>
            <a:pPr lvl="1"/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Dynamic vital sign presentation</a:t>
            </a:r>
          </a:p>
          <a:p>
            <a:pPr lvl="2"/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Linked with bedside clinical devices</a:t>
            </a:r>
          </a:p>
          <a:p>
            <a:pPr lvl="2"/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Linked with medical alert systems</a:t>
            </a:r>
          </a:p>
          <a:p>
            <a:pPr lvl="1"/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Viewing relevant medical history in real-time </a:t>
            </a:r>
          </a:p>
          <a:p>
            <a:pPr lvl="2"/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Linked with electronic medical records, or manually inputted data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While easily accessible via </a:t>
            </a:r>
            <a:r>
              <a:rPr lang="en-AU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smartphone</a:t>
            </a:r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tablet or customised headset</a:t>
            </a:r>
          </a:p>
          <a:p>
            <a:endParaRPr lang="en-AU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5999" y="0"/>
            <a:ext cx="1508001" cy="158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https://upload.wikimedia.org/wikipedia/commons/thumb/9/9e/Major_League_Hacking_logo.svg/1200px-Major_League_Hacking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691680" cy="1412776"/>
          </a:xfrm>
          <a:prstGeom prst="rect">
            <a:avLst/>
          </a:prstGeom>
          <a:noFill/>
        </p:spPr>
      </p:pic>
      <p:pic>
        <p:nvPicPr>
          <p:cNvPr id="8" name="Picture 8" descr="https://raw.githubusercontent.com/LiamSorta/DocChARt/master/UI%20Design/DocChart-Logo/Transparent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476672"/>
            <a:ext cx="1997811" cy="8194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Information included</a:t>
            </a:r>
            <a:endParaRPr lang="en-A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1) Patient identifier, demographics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2) Observations/vital signs</a:t>
            </a:r>
          </a:p>
          <a:p>
            <a:pPr lvl="1"/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Option to zoom to specific vitals, view trends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3) Menu to zoom to relevant history, allergies, medications, bloods</a:t>
            </a:r>
          </a:p>
          <a:p>
            <a:endParaRPr lang="en-AU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Secure, two factor verification for login by physician/treating clinician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Ability to access data via unique patient code</a:t>
            </a:r>
          </a:p>
          <a:p>
            <a:pPr lvl="1"/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Portability of information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5999" y="0"/>
            <a:ext cx="1508001" cy="158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https://upload.wikimedia.org/wikipedia/commons/thumb/9/9e/Major_League_Hacking_logo.svg/1200px-Major_League_Hacking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691680" cy="1412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stakeholders</a:t>
            </a:r>
            <a:endParaRPr lang="en-A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AU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Individuals</a:t>
            </a:r>
            <a:endParaRPr lang="en-AU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Doctors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Nurses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Allied Health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Patients</a:t>
            </a:r>
          </a:p>
          <a:p>
            <a:r>
              <a:rPr lang="en-A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dvocacy groups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Hospital administrators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Patient flow managers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AU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Industry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Local/district health services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National Health Service (UK)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National health systems globally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Microsoft/IBM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Technology companies</a:t>
            </a:r>
          </a:p>
          <a:p>
            <a:endParaRPr lang="en-AU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AU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5999" y="0"/>
            <a:ext cx="1508001" cy="158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https://upload.wikimedia.org/wikipedia/commons/thumb/9/9e/Major_League_Hacking_logo.svg/1200px-Major_League_Hacking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691680" cy="1412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makes this different?</a:t>
            </a:r>
            <a:endParaRPr lang="en-AU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Ability</a:t>
            </a:r>
            <a:endParaRPr lang="en-AU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Providing dynamic information quickly in real time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Efficiency</a:t>
            </a:r>
          </a:p>
          <a:p>
            <a:pPr lvl="1"/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Potential to improve speed, reduce WR time, improve patient care, reduce length of stay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Portability</a:t>
            </a:r>
          </a:p>
          <a:p>
            <a:pPr lvl="1"/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Can use existing technology – patient labels for use</a:t>
            </a:r>
          </a:p>
          <a:p>
            <a:pPr lvl="1"/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 of AR app on </a:t>
            </a:r>
            <a:r>
              <a:rPr lang="en-AU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smartphone</a:t>
            </a:r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/tablet</a:t>
            </a:r>
          </a:p>
          <a:p>
            <a:pPr lvl="1"/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Headset battery standby of ~6 hours before recharge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Security</a:t>
            </a:r>
          </a:p>
          <a:p>
            <a:pPr lvl="1"/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Carried by clinicians</a:t>
            </a:r>
          </a:p>
          <a:p>
            <a:pPr lvl="1"/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Secured by two factor authentication, intranet system linkage </a:t>
            </a:r>
          </a:p>
          <a:p>
            <a:pPr>
              <a:buNone/>
            </a:pPr>
            <a:endParaRPr lang="en-AU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5999" y="0"/>
            <a:ext cx="1508001" cy="158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https://upload.wikimedia.org/wikipedia/commons/thumb/9/9e/Major_League_Hacking_logo.svg/1200px-Major_League_Hacking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691680" cy="1412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Demonstration</a:t>
            </a:r>
            <a:endParaRPr lang="en-AU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Presenting…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5999" y="0"/>
            <a:ext cx="1508001" cy="158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https://upload.wikimedia.org/wikipedia/commons/thumb/9/9e/Major_League_Hacking_logo.svg/1200px-Major_League_Hacking_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691680" cy="1412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</a:t>
            </a:r>
            <a:endParaRPr lang="en-A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- innovative new approach to improving clinical efficien</a:t>
            </a:r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Accessible real-time clinical information using adapted software + hardware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Secure, reliable, and verifiable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Not a replacement for medical care, but a valuable assistant</a:t>
            </a:r>
            <a:endParaRPr lang="en-A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8" descr="https://raw.githubusercontent.com/LiamSorta/DocChARt/master/UI%20Design/DocChart-Logo/Transparent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84784"/>
            <a:ext cx="1997811" cy="8194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Team</a:t>
            </a:r>
            <a:endParaRPr lang="en-A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Mr Diego Brown (US)</a:t>
            </a:r>
            <a:endParaRPr lang="en-AU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Dr Andrew Nguyen (Australia)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Ms </a:t>
            </a:r>
            <a:r>
              <a:rPr lang="en-AU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Wai</a:t>
            </a:r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Ching</a:t>
            </a:r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Lin (Singapore)</a:t>
            </a:r>
            <a:endParaRPr lang="en-AU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Ms </a:t>
            </a:r>
            <a:r>
              <a:rPr lang="en-AU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Jannah</a:t>
            </a:r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AU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Mohdshaffie</a:t>
            </a:r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(Malaysia)</a:t>
            </a:r>
          </a:p>
          <a:p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Mr Liam </a:t>
            </a:r>
            <a:r>
              <a:rPr lang="en-AU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Sorta</a:t>
            </a:r>
            <a:r>
              <a:rPr lang="en-A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(UK)</a:t>
            </a:r>
            <a:endParaRPr lang="en-AU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8" descr="https://raw.githubusercontent.com/LiamSorta/DocChARt/master/UI%20Design/DocChart-Logo/Transparent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2796" y="476672"/>
            <a:ext cx="2106776" cy="8640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465</Words>
  <Application>Microsoft Office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Hackmed 2017 demonstration: </vt:lpstr>
      <vt:lpstr>The problem</vt:lpstr>
      <vt:lpstr>The solution: </vt:lpstr>
      <vt:lpstr>Information included</vt:lpstr>
      <vt:lpstr>The stakeholders</vt:lpstr>
      <vt:lpstr>What makes this different?</vt:lpstr>
      <vt:lpstr>Demonstration</vt:lpstr>
      <vt:lpstr>Conclusion</vt:lpstr>
      <vt:lpstr>         Team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Hackmed 2017 demonstration: Do₵hARt</dc:title>
  <dc:creator>Andrew</dc:creator>
  <cp:lastModifiedBy>Andrew</cp:lastModifiedBy>
  <cp:revision>39</cp:revision>
  <dcterms:created xsi:type="dcterms:W3CDTF">2017-04-29T15:06:33Z</dcterms:created>
  <dcterms:modified xsi:type="dcterms:W3CDTF">2017-04-29T21:36:21Z</dcterms:modified>
</cp:coreProperties>
</file>