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025702bc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025702bc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025702b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025702b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025702bc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025702bc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025702b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025702b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025702b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025702b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025702bc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025702bc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25702bc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025702bc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025702b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025702b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25702b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25702b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025702bc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025702b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025702b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025702b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025702bc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025702bc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025702bc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025702bc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caf460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caf460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025702bc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025702b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025702bc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025702bc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025702bc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025702bc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025702b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025702b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025702b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025702b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025702b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025702b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025702b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025702b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025702b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025702b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25702b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25702b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025702b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025702b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25702b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25702b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025702b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025702b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1500" y="18825"/>
            <a:ext cx="9144000" cy="12345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5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Memory Allocation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692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Nov 11, Ch 9 &amp; 13.1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250" y="1391975"/>
            <a:ext cx="2467476" cy="356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you no work?</a:t>
            </a:r>
            <a:endParaRPr sz="3200"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383850" y="2377975"/>
            <a:ext cx="83763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Variables on the stack are temporary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Ideas for Solutions?</a:t>
            </a:r>
            <a:endParaRPr sz="3200"/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383850" y="2377975"/>
            <a:ext cx="83763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Pass the array in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Use a global variable for the array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Do whatever we need the array for now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do we really want?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Heap -- Persistent Memory</a:t>
            </a:r>
            <a:endParaRPr sz="3200"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362225" y="1392625"/>
            <a:ext cx="83763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Section of memory unrelated to function calls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When we put a variable on the heap instead of the stack, the variable will still be there even when the function ends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Sounds like what we want for our array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get on the Heap-- </a:t>
            </a:r>
            <a:r>
              <a:rPr b="1" lang="en" sz="3200"/>
              <a:t>New</a:t>
            </a:r>
            <a:endParaRPr sz="3200"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1450025" y="1371600"/>
            <a:ext cx="25674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------------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 x = 5;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858025" y="1392625"/>
            <a:ext cx="27225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-----------</a:t>
            </a:r>
            <a:r>
              <a:rPr lang="en">
                <a:solidFill>
                  <a:srgbClr val="000000"/>
                </a:solidFill>
              </a:rPr>
              <a:t>---------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int* p = new int;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*p = 5;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509350" y="4309250"/>
            <a:ext cx="384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What’s the difference?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get on the Heap-- </a:t>
            </a:r>
            <a:r>
              <a:rPr b="1" lang="en" sz="3200"/>
              <a:t>New</a:t>
            </a:r>
            <a:endParaRPr sz="3200"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588200" y="1418900"/>
            <a:ext cx="76755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New is asking at runtime for a chunk of memory for our variable.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chunk is on the heap and will stick around (until we call delete)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New returns the memory address</a:t>
            </a:r>
            <a:r>
              <a:rPr lang="en">
                <a:solidFill>
                  <a:srgbClr val="000000"/>
                </a:solidFill>
              </a:rPr>
              <a:t> of the chunk of memory is creates for us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New</a:t>
            </a:r>
            <a:endParaRPr sz="3200"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588200" y="1418900"/>
            <a:ext cx="76755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holds memory addresses? Pointers!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You’re always going to have a pointer hold the result from </a:t>
            </a:r>
            <a:r>
              <a:rPr b="1" lang="en">
                <a:solidFill>
                  <a:srgbClr val="000000"/>
                </a:solidFill>
              </a:rPr>
              <a:t>new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apply it: makeRandomList(int&amp; size)</a:t>
            </a:r>
            <a:endParaRPr sz="3200"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83850" y="1284900"/>
            <a:ext cx="83763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int* makeRandomList(int&amp; size) 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cin &gt;&gt; size;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int * list = new int[size];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for(int index = 0; index &lt; size; index++)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list[index] = rand() % 11;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return list;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It worked! But we’re missing something</a:t>
            </a:r>
            <a:endParaRPr sz="3200"/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383850" y="2257100"/>
            <a:ext cx="83763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happens to our list when we are done with it?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498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Memory Leaks</a:t>
            </a:r>
            <a:endParaRPr sz="3200"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588200" y="1418900"/>
            <a:ext cx="76755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Occurs when you dynamically allocate memory, but when it is no longer needed, but it is not released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Performance impairment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Ex: Longer running programs. Browsers, servers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1500" y="188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15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720025"/>
            <a:ext cx="85206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Refresher on Pointers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The Stack (Briefly)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b="1" lang="en">
                <a:solidFill>
                  <a:srgbClr val="000000"/>
                </a:solidFill>
              </a:rPr>
              <a:t>New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Delete</a:t>
            </a:r>
            <a:r>
              <a:rPr lang="en">
                <a:solidFill>
                  <a:srgbClr val="000000"/>
                </a:solidFill>
              </a:rPr>
              <a:t> on the Heap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Examples and drawing them out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Memory Leaks</a:t>
            </a:r>
            <a:endParaRPr sz="3200"/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588200" y="1418900"/>
            <a:ext cx="76755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We need to release the memory we allocated-- need to take it off the heap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Similar to how a function will “release” its variables on the stack when the function returns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get off the Heap -- </a:t>
            </a:r>
            <a:r>
              <a:rPr b="1" lang="en" sz="3200"/>
              <a:t>Delete</a:t>
            </a:r>
            <a:endParaRPr b="1" sz="3200"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588200" y="1418900"/>
            <a:ext cx="80829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Delete frees the memory we allocated using new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*x = new int;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elete x; // Good! We free x here, no memory leak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eturn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Delete</a:t>
            </a:r>
            <a:endParaRPr b="1" sz="3200"/>
          </a:p>
        </p:txBody>
      </p:sp>
      <p:sp>
        <p:nvSpPr>
          <p:cNvPr id="220" name="Google Shape;220;p34"/>
          <p:cNvSpPr txBox="1"/>
          <p:nvPr>
            <p:ph idx="1" type="subTitle"/>
          </p:nvPr>
        </p:nvSpPr>
        <p:spPr>
          <a:xfrm>
            <a:off x="588200" y="1418900"/>
            <a:ext cx="80829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* p = new int;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To delete p, which is a single variable: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elete 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* p2 = new int[5];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To delete p2 which is an array: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elete[] p2;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get off the Heap -- </a:t>
            </a:r>
            <a:r>
              <a:rPr b="1" lang="en" sz="3200"/>
              <a:t>Delete</a:t>
            </a:r>
            <a:endParaRPr b="1" sz="3200"/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35800" y="1799900"/>
            <a:ext cx="83718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EVERY </a:t>
            </a:r>
            <a:r>
              <a:rPr b="1" lang="en" sz="4800">
                <a:solidFill>
                  <a:schemeClr val="dk1"/>
                </a:solidFill>
              </a:rPr>
              <a:t>NEW</a:t>
            </a:r>
            <a:r>
              <a:rPr lang="en" sz="4800">
                <a:solidFill>
                  <a:schemeClr val="dk1"/>
                </a:solidFill>
              </a:rPr>
              <a:t> MUST HAVE A CORRESPONDING </a:t>
            </a:r>
            <a:r>
              <a:rPr b="1" lang="en" sz="4800">
                <a:solidFill>
                  <a:schemeClr val="dk1"/>
                </a:solidFill>
              </a:rPr>
              <a:t>DELETE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apply it: makeRandomList(int&amp; size)</a:t>
            </a:r>
            <a:endParaRPr sz="3200"/>
          </a:p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383850" y="1132500"/>
            <a:ext cx="83763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 main () {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int list_size;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int* rand_list = makeRandomList(list_size);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for(int i = 0; i &lt; list_size; list_size++)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	cout &lt;&lt; rand_list[i] &lt;&lt; endl;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</a:t>
            </a:r>
            <a:r>
              <a:rPr b="1" lang="en" sz="2400">
                <a:solidFill>
                  <a:srgbClr val="000000"/>
                </a:solidFill>
              </a:rPr>
              <a:t>d</a:t>
            </a:r>
            <a:r>
              <a:rPr b="1" lang="en" sz="2400">
                <a:solidFill>
                  <a:srgbClr val="000000"/>
                </a:solidFill>
              </a:rPr>
              <a:t>elete</a:t>
            </a:r>
            <a:r>
              <a:rPr b="1" lang="en" sz="2400">
                <a:solidFill>
                  <a:srgbClr val="000000"/>
                </a:solidFill>
              </a:rPr>
              <a:t>[ ] rand_list; </a:t>
            </a:r>
            <a:r>
              <a:rPr lang="en" sz="2400">
                <a:solidFill>
                  <a:srgbClr val="000000"/>
                </a:solidFill>
              </a:rPr>
              <a:t>// slightly different syntax for arrays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return 0;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Examples and Diagramming</a:t>
            </a:r>
            <a:endParaRPr sz="3200"/>
          </a:p>
        </p:txBody>
      </p:sp>
      <p:sp>
        <p:nvSpPr>
          <p:cNvPr id="241" name="Google Shape;241;p37"/>
          <p:cNvSpPr txBox="1"/>
          <p:nvPr>
            <p:ph idx="1" type="subTitle"/>
          </p:nvPr>
        </p:nvSpPr>
        <p:spPr>
          <a:xfrm>
            <a:off x="383850" y="1056300"/>
            <a:ext cx="83763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nt x = 4;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nt* y = new int;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Int * z = new int;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*y = 8;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nt *p1 = &amp;x;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nt *p2 = z;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</a:t>
            </a:r>
            <a:r>
              <a:rPr lang="en" sz="2000">
                <a:solidFill>
                  <a:srgbClr val="000000"/>
                </a:solidFill>
              </a:rPr>
              <a:t>nt **p3 = &amp;p1;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*z = 2;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x</a:t>
            </a:r>
            <a:r>
              <a:rPr lang="en" sz="2000">
                <a:solidFill>
                  <a:srgbClr val="000000"/>
                </a:solidFill>
              </a:rPr>
              <a:t> = *y;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*p1 = *p1 + *p2;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*p2 = x + 2;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**p3 = *p2 * 2;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*p3 = p2;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Examples and Diagramming</a:t>
            </a:r>
            <a:endParaRPr sz="3200"/>
          </a:p>
        </p:txBody>
      </p:sp>
      <p:sp>
        <p:nvSpPr>
          <p:cNvPr id="248" name="Google Shape;248;p38"/>
          <p:cNvSpPr txBox="1"/>
          <p:nvPr>
            <p:ph idx="1" type="subTitle"/>
          </p:nvPr>
        </p:nvSpPr>
        <p:spPr>
          <a:xfrm>
            <a:off x="383850" y="1056300"/>
            <a:ext cx="83763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x = 2;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*y = new int;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*y = x + 2;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*p1 = &amp;x;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*p2 = new int[*y];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nt arr[] = {0,0,0};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*arr2 = arr;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nt *iter = p2;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</a:t>
            </a:r>
            <a:r>
              <a:rPr lang="en" sz="1800">
                <a:solidFill>
                  <a:srgbClr val="000000"/>
                </a:solidFill>
              </a:rPr>
              <a:t>or (int i = 0; i &lt; *y; i++, iter++)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*iter = i;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</a:t>
            </a:r>
            <a:r>
              <a:rPr lang="en" sz="1800">
                <a:solidFill>
                  <a:srgbClr val="000000"/>
                </a:solidFill>
              </a:rPr>
              <a:t>2[1] = *p1;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arr = p2;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</a:t>
            </a:r>
            <a:r>
              <a:rPr lang="en" sz="1800">
                <a:solidFill>
                  <a:srgbClr val="000000"/>
                </a:solidFill>
              </a:rPr>
              <a:t>2 = arr2;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/>
          <p:nvPr/>
        </p:nvSpPr>
        <p:spPr>
          <a:xfrm>
            <a:off x="-21500" y="188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 txBox="1"/>
          <p:nvPr>
            <p:ph type="ctrTitle"/>
          </p:nvPr>
        </p:nvSpPr>
        <p:spPr>
          <a:xfrm>
            <a:off x="311700" y="15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Pointers</a:t>
            </a:r>
            <a:endParaRPr/>
          </a:p>
        </p:txBody>
      </p:sp>
      <p:sp>
        <p:nvSpPr>
          <p:cNvPr id="255" name="Google Shape;255;p39"/>
          <p:cNvSpPr txBox="1"/>
          <p:nvPr>
            <p:ph idx="1" type="subTitle"/>
          </p:nvPr>
        </p:nvSpPr>
        <p:spPr>
          <a:xfrm>
            <a:off x="311700" y="1720025"/>
            <a:ext cx="88107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x = 5;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 * p1 = &amp;x;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*p1 = *p1 + x;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out &lt;&lt; *p1 &lt;&lt; endl;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out &lt;&lt; x &lt;&lt; endl;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21500" y="188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Refresher (kinda) on Pointers</a:t>
            </a:r>
            <a:endParaRPr sz="36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64100" y="1567625"/>
            <a:ext cx="67356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x[ ] = {1,2};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*p = x;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*(p + 1) = 4;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*p = 3;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cout &lt;&lt; x[0] &lt;&lt; “, “ &lt;&lt; p[1];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21500" y="188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5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- It’s Memory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709100" y="3022125"/>
            <a:ext cx="44349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The stack is memory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The place where all your variables are stored, and their values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839925" y="1416225"/>
            <a:ext cx="2405100" cy="30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839925" y="3854625"/>
            <a:ext cx="2405100" cy="6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Bool flag = False</a:t>
            </a:r>
            <a:endParaRPr sz="2000"/>
          </a:p>
        </p:txBody>
      </p:sp>
      <p:sp>
        <p:nvSpPr>
          <p:cNvPr id="81" name="Google Shape;81;p16"/>
          <p:cNvSpPr/>
          <p:nvPr/>
        </p:nvSpPr>
        <p:spPr>
          <a:xfrm>
            <a:off x="1839925" y="3245025"/>
            <a:ext cx="2405100" cy="6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y[2] = 3</a:t>
            </a:r>
            <a:endParaRPr sz="2000"/>
          </a:p>
        </p:txBody>
      </p:sp>
      <p:sp>
        <p:nvSpPr>
          <p:cNvPr id="82" name="Google Shape;82;p16"/>
          <p:cNvSpPr/>
          <p:nvPr/>
        </p:nvSpPr>
        <p:spPr>
          <a:xfrm>
            <a:off x="1839925" y="2635425"/>
            <a:ext cx="2405100" cy="6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y[1] = 2</a:t>
            </a:r>
            <a:endParaRPr sz="2000"/>
          </a:p>
        </p:txBody>
      </p:sp>
      <p:sp>
        <p:nvSpPr>
          <p:cNvPr id="83" name="Google Shape;83;p16"/>
          <p:cNvSpPr/>
          <p:nvPr/>
        </p:nvSpPr>
        <p:spPr>
          <a:xfrm>
            <a:off x="1839925" y="2025825"/>
            <a:ext cx="2405100" cy="6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y[0]</a:t>
            </a:r>
            <a:r>
              <a:rPr lang="en" sz="2000"/>
              <a:t> = 1</a:t>
            </a:r>
            <a:endParaRPr sz="2000"/>
          </a:p>
        </p:txBody>
      </p:sp>
      <p:sp>
        <p:nvSpPr>
          <p:cNvPr id="84" name="Google Shape;84;p16"/>
          <p:cNvSpPr/>
          <p:nvPr/>
        </p:nvSpPr>
        <p:spPr>
          <a:xfrm>
            <a:off x="1839925" y="1416225"/>
            <a:ext cx="2405100" cy="6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Char f = ‘F’</a:t>
            </a:r>
            <a:endParaRPr sz="20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1480575"/>
            <a:ext cx="147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Grows Downward</a:t>
            </a:r>
            <a:endParaRPr sz="1800"/>
          </a:p>
        </p:txBody>
      </p:sp>
      <p:cxnSp>
        <p:nvCxnSpPr>
          <p:cNvPr id="86" name="Google Shape;86;p16"/>
          <p:cNvCxnSpPr/>
          <p:nvPr/>
        </p:nvCxnSpPr>
        <p:spPr>
          <a:xfrm>
            <a:off x="986325" y="2363050"/>
            <a:ext cx="0" cy="201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 rot="5400000">
            <a:off x="2826250" y="4639800"/>
            <a:ext cx="61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. .</a:t>
            </a:r>
            <a:endParaRPr sz="2400"/>
          </a:p>
        </p:txBody>
      </p:sp>
      <p:sp>
        <p:nvSpPr>
          <p:cNvPr id="88" name="Google Shape;88;p16"/>
          <p:cNvSpPr/>
          <p:nvPr/>
        </p:nvSpPr>
        <p:spPr>
          <a:xfrm>
            <a:off x="5596750" y="1615975"/>
            <a:ext cx="2405100" cy="1070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f = ‘F’;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y[3] = {1,2,3};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Bool flag = False;</a:t>
            </a:r>
            <a:endParaRPr sz="1800"/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flipH="1">
            <a:off x="4769050" y="2151025"/>
            <a:ext cx="827700" cy="9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-21500" y="188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ctrTitle"/>
          </p:nvPr>
        </p:nvSpPr>
        <p:spPr>
          <a:xfrm>
            <a:off x="311700" y="152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- It’s Temporary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709100" y="1802925"/>
            <a:ext cx="44349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As soon as a function returns, its space on the stack goes away -- </a:t>
            </a:r>
            <a:r>
              <a:rPr b="1" lang="en">
                <a:solidFill>
                  <a:srgbClr val="000000"/>
                </a:solidFill>
              </a:rPr>
              <a:t>any variables created in the function go away if not returned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028275" y="1416225"/>
            <a:ext cx="2405100" cy="306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028275" y="3584625"/>
            <a:ext cx="2405100" cy="8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Google Shape;99;p17"/>
          <p:cNvSpPr/>
          <p:nvPr/>
        </p:nvSpPr>
        <p:spPr>
          <a:xfrm>
            <a:off x="2028275" y="1416225"/>
            <a:ext cx="2405100" cy="216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17"/>
          <p:cNvSpPr/>
          <p:nvPr/>
        </p:nvSpPr>
        <p:spPr>
          <a:xfrm>
            <a:off x="1218374" y="1458300"/>
            <a:ext cx="660350" cy="2075800"/>
          </a:xfrm>
          <a:custGeom>
            <a:rect b="b" l="l" r="r" t="t"/>
            <a:pathLst>
              <a:path extrusionOk="0" h="83032" w="26414">
                <a:moveTo>
                  <a:pt x="24837" y="0"/>
                </a:moveTo>
                <a:cubicBezTo>
                  <a:pt x="14274" y="1762"/>
                  <a:pt x="20861" y="21257"/>
                  <a:pt x="16429" y="31006"/>
                </a:cubicBezTo>
                <a:cubicBezTo>
                  <a:pt x="14297" y="35696"/>
                  <a:pt x="6867" y="35736"/>
                  <a:pt x="1715" y="35736"/>
                </a:cubicBezTo>
                <a:cubicBezTo>
                  <a:pt x="972" y="35736"/>
                  <a:pt x="-138" y="36622"/>
                  <a:pt x="138" y="37312"/>
                </a:cubicBezTo>
                <a:cubicBezTo>
                  <a:pt x="1156" y="39858"/>
                  <a:pt x="5277" y="39378"/>
                  <a:pt x="7495" y="40991"/>
                </a:cubicBezTo>
                <a:cubicBezTo>
                  <a:pt x="10049" y="42848"/>
                  <a:pt x="11920" y="45827"/>
                  <a:pt x="12751" y="48874"/>
                </a:cubicBezTo>
                <a:cubicBezTo>
                  <a:pt x="15148" y="57662"/>
                  <a:pt x="7700" y="68620"/>
                  <a:pt x="12751" y="76200"/>
                </a:cubicBezTo>
                <a:cubicBezTo>
                  <a:pt x="15575" y="80437"/>
                  <a:pt x="21859" y="80757"/>
                  <a:pt x="26414" y="830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7"/>
          <p:cNvSpPr txBox="1"/>
          <p:nvPr/>
        </p:nvSpPr>
        <p:spPr>
          <a:xfrm>
            <a:off x="540300" y="2211375"/>
            <a:ext cx="660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421525" y="3608875"/>
            <a:ext cx="530525" cy="891971"/>
          </a:xfrm>
          <a:custGeom>
            <a:rect b="b" l="l" r="r" t="t"/>
            <a:pathLst>
              <a:path extrusionOk="0" h="83032" w="26414">
                <a:moveTo>
                  <a:pt x="24837" y="0"/>
                </a:moveTo>
                <a:cubicBezTo>
                  <a:pt x="14274" y="1762"/>
                  <a:pt x="20861" y="21257"/>
                  <a:pt x="16429" y="31006"/>
                </a:cubicBezTo>
                <a:cubicBezTo>
                  <a:pt x="14297" y="35696"/>
                  <a:pt x="6867" y="35736"/>
                  <a:pt x="1715" y="35736"/>
                </a:cubicBezTo>
                <a:cubicBezTo>
                  <a:pt x="972" y="35736"/>
                  <a:pt x="-138" y="36622"/>
                  <a:pt x="138" y="37312"/>
                </a:cubicBezTo>
                <a:cubicBezTo>
                  <a:pt x="1156" y="39858"/>
                  <a:pt x="5277" y="39378"/>
                  <a:pt x="7495" y="40991"/>
                </a:cubicBezTo>
                <a:cubicBezTo>
                  <a:pt x="10049" y="42848"/>
                  <a:pt x="11920" y="45827"/>
                  <a:pt x="12751" y="48874"/>
                </a:cubicBezTo>
                <a:cubicBezTo>
                  <a:pt x="15148" y="57662"/>
                  <a:pt x="7700" y="68620"/>
                  <a:pt x="12751" y="76200"/>
                </a:cubicBezTo>
                <a:cubicBezTo>
                  <a:pt x="15575" y="80437"/>
                  <a:pt x="21859" y="80757"/>
                  <a:pt x="26414" y="830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7"/>
          <p:cNvSpPr txBox="1"/>
          <p:nvPr/>
        </p:nvSpPr>
        <p:spPr>
          <a:xfrm>
            <a:off x="83100" y="3659175"/>
            <a:ext cx="1440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called in main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21500" y="188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283200" y="-68975"/>
            <a:ext cx="9270600" cy="9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the stack exists… am I supposed to care?</a:t>
            </a:r>
            <a:endParaRPr sz="3200"/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83850" y="1428300"/>
            <a:ext cx="83763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Example: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Write a function called </a:t>
            </a:r>
            <a:r>
              <a:rPr b="1" lang="en" sz="2400">
                <a:solidFill>
                  <a:srgbClr val="000000"/>
                </a:solidFill>
              </a:rPr>
              <a:t>makeRandomList</a:t>
            </a:r>
            <a:r>
              <a:rPr lang="en" sz="2400">
                <a:solidFill>
                  <a:srgbClr val="000000"/>
                </a:solidFill>
              </a:rPr>
              <a:t> that does the following: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Asks the user for how big they want their list to be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Create that list with random numbers between 0 and 10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Returns the list, and the size of the list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makeRandomList(int&amp; size)</a:t>
            </a:r>
            <a:endParaRPr sz="3200"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383850" y="1284900"/>
            <a:ext cx="83763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int* makeRandomList(int&amp; size) 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cin &gt;&gt; size;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int list[size];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for(int index = 0; index &lt; size; index++)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list[index] = rand() % 11;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return list;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7225"/>
            <a:ext cx="9144000" cy="1070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ctrTitle"/>
          </p:nvPr>
        </p:nvSpPr>
        <p:spPr>
          <a:xfrm>
            <a:off x="-21625" y="7225"/>
            <a:ext cx="91440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Lets test it</a:t>
            </a:r>
            <a:endParaRPr sz="3200"/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383850" y="1132500"/>
            <a:ext cx="83763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 main () 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 list_size;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nt* rand_list = makeRandomList(list_size);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for(int i = 0; i &lt; list_size; list_size++)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</a:t>
            </a: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out &lt;&lt; rand_list[i] &lt;&lt; endl;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eturn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025" y="722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