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e91f8d35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e91f8d35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e91f8d35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e91f8d35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We beginnen met het maken van de first set. De first set is de set van alle eerste terminals die een non terminal kan bereiken door de grammar rules toe te passen. Met deze first set maken we dan alle item sets. Item sets bevatten productie regels waar het symbool dat geparsed wordt deel van kan zijn, item sets zijn ook de mogelijke ‘states’ van de parser. Dan kunnen we de goto table maken door te zien naar welke item set de parser zal gaan bij een bepaalde input. Tenslotte kunnen we dan de action table maken, afhankelijk van de itemset/state en de goto zal er gekozen worden om een shift of reduce (of accept) actie er van te maken.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fa172cbf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fa172cbf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nl"/>
              <a:t>Nog een andere parser die we gebruiken</a:t>
            </a:r>
            <a:r>
              <a:rPr lang="nl"/>
              <a:t>, is de Earley Parser. De earley parser is een chart parser, en maakt dus intern een tabel aan. Hier zie je een voorbeeld van een stukje van zo een tabel. Nu wat betekent dit allemaal? Voor elke positie in de input wordt er een zogenaamde state set aangemaakt. Deze state set bevat een reeks producties. </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fa172cbf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fa172cbf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nl"/>
              <a:t>Bij elke productie staat ook een bolletje. Alles voor het bolletje is al geparsed, alles na het bolletje is wat de parser nog verwacht. Achter elke productie staat ook een getal. Dit geeft aan waar de productie begon. Wanneer wordt de input nu </a:t>
            </a:r>
            <a:r>
              <a:rPr lang="nl"/>
              <a:t>geaccepteerd</a:t>
            </a:r>
            <a:r>
              <a:rPr lang="nl"/>
              <a:t>? In de laatste state set moet er een productie met als head de start variabele voorkomen. Deze productie moet een bolletje helemaal op het einde hebben. En de productie moet begonnen zijn vanaf het begin. In dat geval wordt de input geaccepteerd.</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e91f8d35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e91f8d35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Ook kunnen de parsers hun perfomance vergeleken worden. We hebben dus gekeken naar welke parser kan het snelste een file parsen, en of er een verschil is tussen het parsen van de JSON en EML files.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fd817df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fd817df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Als we deze waarde in een grafiek zetten zien we alles duidelijker. We zien dat de LR parser voor kleine files het snelst is, maar deze wordt heel gelijk met de earley parser als de files groot worden.</a:t>
            </a:r>
            <a:r>
              <a:rPr lang="nl"/>
              <a:t> De LR parser bouwt zijn parse table op voor dat het parsen begint, dit zorgt ervoor dat het parse process heel efficient gebeurt. De earley parser bekijkt terwijl hij parsed naar mogelijke production rules en sluit de andere buiten, dit zorgt er ook voor dat het efficient is. De LR parser is ook een shift-reduce parser, wat betekent dat het input symbolen op de stack kan pushen voordat het een productie regel toepast. Dit is efficienter dan wat de LL parser doet, deze parser zal steeds een production rule zoeken die past met het huidig input symbool, en zal de production body moeten matchen aan de rest van de input string.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fa172cbf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fa172cbf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nl"/>
              <a:t>We hebben ook error reporting toegevoegd. Dit is één van de features van de earley parser, omdat earley parsers hiervoor heel geschikt zijn. We zien hier een JSON-file. Deze JSON file is echter niet geldig, er ontbreekt namelijk een komma.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fa172cbf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ffa172cbf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nl"/>
              <a:t>De error report voor deze file ziet er als volgt uit. Er zal eerst aangegeven worden waar de fout zich bevindt. Namelijk in dit geval op lijn 4 en kolom 3. Hier vond de parser een ander token dan verwacht, namelijk een boolean true. Onafhankelijk van wat er verder nog in de file komt, omdat hier een boolean staat zal het nooit een geldige json zijn. Vervolgens worden de tokens dat hier wel mochten staan opgelijst. Namelijk in plaats van een boolean, mocht hier een komma of een sluitend vierkant haakje staan. Voor elke optie wordt ook aangegeven via de grammar rules waarom de parser dit denkt.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e91f8d35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e91f8d35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e91f8d35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fe91f8d35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 LR1 parser kan tijdens het parsen van een inputfile een datastructuur opbouwen voor deze file.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fa172cbfe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ffa172cbfe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 datastructuur bevat functies om deze datastructuur terug te printen naar een EML of JSON file, zo kunnen JSON files ook omgevormd worden naar de datastructuur, om dan omgevormd te worden naar een EML file, en omgekeerd.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fa172cb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fa172cb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nl"/>
              <a:t>We zullen beginnen met JSON. </a:t>
            </a:r>
            <a:r>
              <a:rPr lang="nl"/>
              <a:t>Als allereerste hebben we een context vrije grammatica opgesteld die het JSON-formaat omschrijft. Om deze grammatica relatief eenvoudig te houden, laten we maar een aantal karakters toe in een string.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fe91f8d35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fe91f8d35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Bij syntax highlighting wordt een file kleurrijk voorgesteld volgens de syntax om de opbouw van de file duidelijk en overzichtelijk voor te stellen. Elk type element heeft een toegewezen kleur (bv. strings in groen).                                De syntax highlighting duidt ook mogelijke errors aan (onderlijnd en in rood) zodat het duidelijk is waar exact fouten zich bevinden.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fe91f8d35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fe91f8d35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Ten slotte komt alles mooi samen in een Command Line Interface. Bij het starten wordt de gebruiker gevraagd wat zij willen doen (parse, syntax-highlight, conversie, schema-validatie of data-opvraag).</a:t>
            </a:r>
            <a:endParaRPr/>
          </a:p>
          <a:p>
            <a:pPr indent="0" lvl="0" marL="0" rtl="0" algn="l">
              <a:spcBef>
                <a:spcPts val="0"/>
              </a:spcBef>
              <a:spcAft>
                <a:spcPts val="0"/>
              </a:spcAft>
              <a:buNone/>
            </a:pPr>
            <a:r>
              <a:rPr lang="nl"/>
              <a:t>Vervolgens worden files aangevraagd indien nodig en wordt hier het nodige mee gedaan. Op eender welk moment kan het programma beëindigd worden, of hulp gevraagd worden met betrekking tot geldige commands.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fa172cbf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fa172cbf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nl"/>
              <a:t>Nu, deze grammatica werkt niet met karakters, maar met tokens. We moeten dus eerst de tekst opdelen in stukjes. We splitsen op bepaalde symbolen, zoals aanhalingstekens of haakjes. Als resultaat bekomen we dan een lijst van tokens. We geven ook direct aan elk token een type mee. Dit dient als aanduiding om wat voor soort token het mogelijks gaat. Bijvoorbeeld een token dat de vorm heeft van een getal, zal als een getal worden aangeduid. Het kan echter ook zijn een token op iets lijkt, maar niet geheel de juiste vorm heeft. Bijvoorbeeld een getal met twee nullen vooraan. Ook dit vormt een type token. Merk op dat het hierbij puur om de vorm van het token gaat. Of het daadwerkelijk om een getal in onze JSON-file gaat, dat wordt beslist door de parsers. Deze moeten achterhalen of de tokens in de juiste volgorde staan.</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e91f8d35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e91f8d35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e91f8d35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e91f8d35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e91f8d35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e91f8d35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Ons programma gebruikt 3 parsers: LL(1), LR(1) en Earley. De gebruiker is grotendeels vrij in de keuze van parser. Elke parser wordt even toegelicht.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e91f8d35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e91f8d35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Van TOi wordt de LL-parser hergebruikt. CYK is weggelaten voor de meer versatiele Earley Parser. De LL-parser is uitgebreid zodat deze, ten koste van performantie, ook non-deterministische grammatica aankan.</a:t>
            </a:r>
            <a:endParaRPr/>
          </a:p>
          <a:p>
            <a:pPr indent="0" lvl="0" marL="0" rtl="0" algn="l">
              <a:spcBef>
                <a:spcPts val="0"/>
              </a:spcBef>
              <a:spcAft>
                <a:spcPts val="0"/>
              </a:spcAft>
              <a:buNone/>
            </a:pPr>
            <a:r>
              <a:rPr lang="nl"/>
              <a:t>Dit was nodig omwille van het non-determinisme van de gevonden grammars voor JSON en EML.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e91f8d35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e91f8d35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Het implementeren van de LR1 parser gebeurde in 2 delen. Het eerste en grootste deel was het samenstellen van de LR1 parse table, de implementatie van de LR1 parser kan voor andere languages ook parse tables bouwen en is niet gelimiteerd aan de JSON of EML grammar. Het tweede deel van de implementatie is het implementeren van het parsen zelf, dit is vrij vanzelfsprekend, je gebruikt een stack zoals we gedaan hebben in de oefeningensessies en zal de input parsen.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e91f8d35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e91f8d35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 parse table is opgebouwd uit 2 delen, je hebt de ACTION table en de GOTO table. Om deze te maken moeten we eerst enkele andere dingen opstellen.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Google Shape;6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Google Shape;6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Google Shape;6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 name="Google Shape;6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Google Shape;9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www.slideserve.com/chastity-walls/top-down-pars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Eigen Markup Language en JSON</a:t>
            </a:r>
            <a:endParaRPr/>
          </a:p>
        </p:txBody>
      </p:sp>
      <p:sp>
        <p:nvSpPr>
          <p:cNvPr id="110" name="Google Shape;110;p25"/>
          <p:cNvSpPr txBox="1"/>
          <p:nvPr>
            <p:ph idx="1" type="subTitle"/>
          </p:nvPr>
        </p:nvSpPr>
        <p:spPr>
          <a:xfrm>
            <a:off x="311700" y="1878554"/>
            <a:ext cx="4242600" cy="19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Project door:</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Liam Wouters</a:t>
            </a:r>
            <a:endParaRPr/>
          </a:p>
          <a:p>
            <a:pPr indent="0" lvl="0" marL="0" rtl="0" algn="l">
              <a:spcBef>
                <a:spcPts val="0"/>
              </a:spcBef>
              <a:spcAft>
                <a:spcPts val="0"/>
              </a:spcAft>
              <a:buNone/>
            </a:pPr>
            <a:r>
              <a:rPr lang="nl"/>
              <a:t>Siebe Wijnants</a:t>
            </a:r>
            <a:endParaRPr/>
          </a:p>
          <a:p>
            <a:pPr indent="0" lvl="0" marL="0" rtl="0" algn="l">
              <a:spcBef>
                <a:spcPts val="0"/>
              </a:spcBef>
              <a:spcAft>
                <a:spcPts val="0"/>
              </a:spcAft>
              <a:buNone/>
            </a:pPr>
            <a:r>
              <a:rPr lang="nl"/>
              <a:t>Axel De Leeuw</a:t>
            </a:r>
            <a:endParaRPr/>
          </a:p>
          <a:p>
            <a:pPr indent="0" lvl="0" marL="0" rtl="0" algn="l">
              <a:spcBef>
                <a:spcPts val="0"/>
              </a:spcBef>
              <a:spcAft>
                <a:spcPts val="0"/>
              </a:spcAft>
              <a:buNone/>
            </a:pPr>
            <a:r>
              <a:rPr lang="nl"/>
              <a:t>Michel Dierckx</a:t>
            </a:r>
            <a:endParaRPr/>
          </a:p>
          <a:p>
            <a:pPr indent="0" lvl="0" marL="0" rtl="0" algn="l">
              <a:spcBef>
                <a:spcPts val="0"/>
              </a:spcBef>
              <a:spcAft>
                <a:spcPts val="0"/>
              </a:spcAft>
              <a:buNone/>
            </a:pPr>
            <a:r>
              <a:t/>
            </a:r>
            <a:endParaRPr/>
          </a:p>
        </p:txBody>
      </p:sp>
      <p:sp>
        <p:nvSpPr>
          <p:cNvPr id="111" name="Google Shape;111;p25"/>
          <p:cNvSpPr txBox="1"/>
          <p:nvPr>
            <p:ph idx="1" type="subTitle"/>
          </p:nvPr>
        </p:nvSpPr>
        <p:spPr>
          <a:xfrm>
            <a:off x="322300" y="1152375"/>
            <a:ext cx="3912900" cy="935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nl"/>
              <a:t>Een project over markup languages, parsing en conversie: Validator voor Json en EML en extra features.</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ctrTitle"/>
          </p:nvPr>
        </p:nvSpPr>
        <p:spPr>
          <a:xfrm>
            <a:off x="311700" y="196800"/>
            <a:ext cx="8520600" cy="77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LR(1) Parser</a:t>
            </a:r>
            <a:endParaRPr/>
          </a:p>
        </p:txBody>
      </p:sp>
      <p:sp>
        <p:nvSpPr>
          <p:cNvPr id="174" name="Google Shape;174;p34"/>
          <p:cNvSpPr txBox="1"/>
          <p:nvPr/>
        </p:nvSpPr>
        <p:spPr>
          <a:xfrm>
            <a:off x="107150" y="970800"/>
            <a:ext cx="8435700" cy="2093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nl">
                <a:latin typeface="Roboto"/>
                <a:ea typeface="Roboto"/>
                <a:cs typeface="Roboto"/>
                <a:sym typeface="Roboto"/>
              </a:rPr>
              <a:t>First set: </a:t>
            </a:r>
            <a:r>
              <a:rPr lang="nl" sz="1300">
                <a:latin typeface="Roboto"/>
                <a:ea typeface="Roboto"/>
                <a:cs typeface="Roboto"/>
                <a:sym typeface="Roboto"/>
              </a:rPr>
              <a:t>eerste terminals die een nonterminal kan bereiken</a:t>
            </a:r>
            <a:endParaRPr sz="13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Item sets: </a:t>
            </a:r>
            <a:r>
              <a:rPr lang="nl" sz="1300">
                <a:latin typeface="Roboto"/>
                <a:ea typeface="Roboto"/>
                <a:cs typeface="Roboto"/>
                <a:sym typeface="Roboto"/>
              </a:rPr>
              <a:t>een item set bevat productie regels waar het symbool dat geparsed wordt deel van kan zijn</a:t>
            </a:r>
            <a:endParaRPr sz="13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GOTO table: </a:t>
            </a:r>
            <a:r>
              <a:rPr lang="nl" sz="1300">
                <a:latin typeface="Roboto"/>
                <a:ea typeface="Roboto"/>
                <a:cs typeface="Roboto"/>
                <a:sym typeface="Roboto"/>
              </a:rPr>
              <a:t>een table entry houdt bij naar welke item set (parser state) de parser zal gaan na het parsen van een bepaald symbool</a:t>
            </a:r>
            <a:endParaRPr sz="13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Action table: </a:t>
            </a:r>
            <a:r>
              <a:rPr lang="nl" sz="1300">
                <a:latin typeface="Roboto"/>
                <a:ea typeface="Roboto"/>
                <a:cs typeface="Roboto"/>
                <a:sym typeface="Roboto"/>
              </a:rPr>
              <a:t>afhankelijk van de itemset en de goto zal er gekozen worden om een shift of reduce in de table entry te zetten</a:t>
            </a:r>
            <a:endParaRPr sz="1300">
              <a:latin typeface="Roboto"/>
              <a:ea typeface="Roboto"/>
              <a:cs typeface="Roboto"/>
              <a:sym typeface="Roboto"/>
            </a:endParaRPr>
          </a:p>
        </p:txBody>
      </p:sp>
      <p:pic>
        <p:nvPicPr>
          <p:cNvPr id="175" name="Google Shape;175;p34"/>
          <p:cNvPicPr preferRelativeResize="0"/>
          <p:nvPr/>
        </p:nvPicPr>
        <p:blipFill>
          <a:blip r:embed="rId3">
            <a:alphaModFix/>
          </a:blip>
          <a:stretch>
            <a:fillRect/>
          </a:stretch>
        </p:blipFill>
        <p:spPr>
          <a:xfrm>
            <a:off x="5526672" y="2964150"/>
            <a:ext cx="3537230" cy="211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Earley Parser</a:t>
            </a:r>
            <a:endParaRPr/>
          </a:p>
        </p:txBody>
      </p:sp>
      <p:pic>
        <p:nvPicPr>
          <p:cNvPr id="181" name="Google Shape;181;p35"/>
          <p:cNvPicPr preferRelativeResize="0"/>
          <p:nvPr/>
        </p:nvPicPr>
        <p:blipFill>
          <a:blip r:embed="rId3">
            <a:alphaModFix/>
          </a:blip>
          <a:stretch>
            <a:fillRect/>
          </a:stretch>
        </p:blipFill>
        <p:spPr>
          <a:xfrm>
            <a:off x="1493325" y="1124625"/>
            <a:ext cx="5610601" cy="3867925"/>
          </a:xfrm>
          <a:prstGeom prst="rect">
            <a:avLst/>
          </a:prstGeom>
          <a:noFill/>
          <a:ln>
            <a:noFill/>
          </a:ln>
        </p:spPr>
      </p:pic>
      <p:cxnSp>
        <p:nvCxnSpPr>
          <p:cNvPr id="182" name="Google Shape;182;p35"/>
          <p:cNvCxnSpPr/>
          <p:nvPr/>
        </p:nvCxnSpPr>
        <p:spPr>
          <a:xfrm flipH="1">
            <a:off x="1043375" y="1232400"/>
            <a:ext cx="717600" cy="299700"/>
          </a:xfrm>
          <a:prstGeom prst="straightConnector1">
            <a:avLst/>
          </a:prstGeom>
          <a:noFill/>
          <a:ln cap="flat" cmpd="sng" w="19050">
            <a:solidFill>
              <a:srgbClr val="0000FF"/>
            </a:solidFill>
            <a:prstDash val="solid"/>
            <a:round/>
            <a:headEnd len="med" w="med" type="none"/>
            <a:tailEnd len="med" w="med" type="triangle"/>
          </a:ln>
        </p:spPr>
      </p:cxnSp>
      <p:sp>
        <p:nvSpPr>
          <p:cNvPr id="183" name="Google Shape;183;p35"/>
          <p:cNvSpPr txBox="1"/>
          <p:nvPr/>
        </p:nvSpPr>
        <p:spPr>
          <a:xfrm>
            <a:off x="99225" y="1532100"/>
            <a:ext cx="1394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positie in input</a:t>
            </a:r>
            <a:endParaRPr sz="1300">
              <a:latin typeface="Roboto"/>
              <a:ea typeface="Roboto"/>
              <a:cs typeface="Roboto"/>
              <a:sym typeface="Roboto"/>
            </a:endParaRPr>
          </a:p>
        </p:txBody>
      </p:sp>
      <p:sp>
        <p:nvSpPr>
          <p:cNvPr id="184" name="Google Shape;184;p35"/>
          <p:cNvSpPr/>
          <p:nvPr/>
        </p:nvSpPr>
        <p:spPr>
          <a:xfrm>
            <a:off x="7152300" y="1232400"/>
            <a:ext cx="333300" cy="2265000"/>
          </a:xfrm>
          <a:prstGeom prst="rightBrace">
            <a:avLst>
              <a:gd fmla="val 50000" name="adj1"/>
              <a:gd fmla="val 50000" name="adj2"/>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5"/>
          <p:cNvSpPr/>
          <p:nvPr/>
        </p:nvSpPr>
        <p:spPr>
          <a:xfrm>
            <a:off x="7152300" y="3753675"/>
            <a:ext cx="333300" cy="1117500"/>
          </a:xfrm>
          <a:prstGeom prst="rightBrace">
            <a:avLst>
              <a:gd fmla="val 50000" name="adj1"/>
              <a:gd fmla="val 50000" name="adj2"/>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5"/>
          <p:cNvSpPr txBox="1"/>
          <p:nvPr/>
        </p:nvSpPr>
        <p:spPr>
          <a:xfrm>
            <a:off x="7533975" y="2172450"/>
            <a:ext cx="1394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state set 1</a:t>
            </a:r>
            <a:endParaRPr sz="1300">
              <a:latin typeface="Roboto"/>
              <a:ea typeface="Roboto"/>
              <a:cs typeface="Roboto"/>
              <a:sym typeface="Roboto"/>
            </a:endParaRPr>
          </a:p>
        </p:txBody>
      </p:sp>
      <p:sp>
        <p:nvSpPr>
          <p:cNvPr id="187" name="Google Shape;187;p35"/>
          <p:cNvSpPr txBox="1"/>
          <p:nvPr/>
        </p:nvSpPr>
        <p:spPr>
          <a:xfrm>
            <a:off x="7533975" y="4119975"/>
            <a:ext cx="1394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state set 2</a:t>
            </a:r>
            <a:endParaRPr sz="1300">
              <a:solidFill>
                <a:schemeClr val="dk2"/>
              </a:solidFill>
              <a:latin typeface="Roboto"/>
              <a:ea typeface="Roboto"/>
              <a:cs typeface="Roboto"/>
              <a:sym typeface="Roboto"/>
            </a:endParaRPr>
          </a:p>
        </p:txBody>
      </p:sp>
      <p:cxnSp>
        <p:nvCxnSpPr>
          <p:cNvPr id="188" name="Google Shape;188;p35"/>
          <p:cNvCxnSpPr>
            <a:endCxn id="189" idx="0"/>
          </p:cNvCxnSpPr>
          <p:nvPr/>
        </p:nvCxnSpPr>
        <p:spPr>
          <a:xfrm flipH="1">
            <a:off x="747900" y="2908875"/>
            <a:ext cx="644400" cy="355800"/>
          </a:xfrm>
          <a:prstGeom prst="straightConnector1">
            <a:avLst/>
          </a:prstGeom>
          <a:noFill/>
          <a:ln cap="flat" cmpd="sng" w="19050">
            <a:solidFill>
              <a:srgbClr val="0000FF"/>
            </a:solidFill>
            <a:prstDash val="solid"/>
            <a:round/>
            <a:headEnd len="med" w="med" type="none"/>
            <a:tailEnd len="med" w="med" type="triangle"/>
          </a:ln>
        </p:spPr>
      </p:cxnSp>
      <p:sp>
        <p:nvSpPr>
          <p:cNvPr id="189" name="Google Shape;189;p35"/>
          <p:cNvSpPr txBox="1"/>
          <p:nvPr/>
        </p:nvSpPr>
        <p:spPr>
          <a:xfrm>
            <a:off x="50850" y="3264675"/>
            <a:ext cx="1394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productions</a:t>
            </a:r>
            <a:endParaRPr sz="1300">
              <a:solidFill>
                <a:schemeClr val="dk2"/>
              </a:solidFill>
              <a:latin typeface="Roboto"/>
              <a:ea typeface="Roboto"/>
              <a:cs typeface="Roboto"/>
              <a:sym typeface="Roboto"/>
            </a:endParaRPr>
          </a:p>
        </p:txBody>
      </p:sp>
      <p:cxnSp>
        <p:nvCxnSpPr>
          <p:cNvPr id="190" name="Google Shape;190;p35"/>
          <p:cNvCxnSpPr/>
          <p:nvPr/>
        </p:nvCxnSpPr>
        <p:spPr>
          <a:xfrm flipH="1">
            <a:off x="5237125" y="780350"/>
            <a:ext cx="385800" cy="529200"/>
          </a:xfrm>
          <a:prstGeom prst="straightConnector1">
            <a:avLst/>
          </a:prstGeom>
          <a:noFill/>
          <a:ln cap="flat" cmpd="sng" w="19050">
            <a:solidFill>
              <a:srgbClr val="FF0000"/>
            </a:solidFill>
            <a:prstDash val="solid"/>
            <a:round/>
            <a:headEnd len="med" w="med" type="none"/>
            <a:tailEnd len="med" w="med" type="triangle"/>
          </a:ln>
        </p:spPr>
      </p:cxnSp>
      <p:sp>
        <p:nvSpPr>
          <p:cNvPr id="191" name="Google Shape;191;p35"/>
          <p:cNvSpPr txBox="1"/>
          <p:nvPr/>
        </p:nvSpPr>
        <p:spPr>
          <a:xfrm>
            <a:off x="4660350" y="224550"/>
            <a:ext cx="2944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lt1"/>
                </a:solidFill>
                <a:latin typeface="Roboto"/>
                <a:ea typeface="Roboto"/>
                <a:cs typeface="Roboto"/>
                <a:sym typeface="Roboto"/>
              </a:rPr>
              <a:t>(stukje) tabel gegenereerd op basis van input en CFG</a:t>
            </a:r>
            <a:endParaRPr sz="13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Earley Parser</a:t>
            </a:r>
            <a:endParaRPr/>
          </a:p>
        </p:txBody>
      </p:sp>
      <p:pic>
        <p:nvPicPr>
          <p:cNvPr id="197" name="Google Shape;197;p36"/>
          <p:cNvPicPr preferRelativeResize="0"/>
          <p:nvPr/>
        </p:nvPicPr>
        <p:blipFill>
          <a:blip r:embed="rId3">
            <a:alphaModFix/>
          </a:blip>
          <a:stretch>
            <a:fillRect/>
          </a:stretch>
        </p:blipFill>
        <p:spPr>
          <a:xfrm>
            <a:off x="311725" y="1851425"/>
            <a:ext cx="7004224" cy="223200"/>
          </a:xfrm>
          <a:prstGeom prst="rect">
            <a:avLst/>
          </a:prstGeom>
          <a:noFill/>
          <a:ln>
            <a:noFill/>
          </a:ln>
        </p:spPr>
      </p:pic>
      <p:sp>
        <p:nvSpPr>
          <p:cNvPr id="198" name="Google Shape;198;p36"/>
          <p:cNvSpPr/>
          <p:nvPr/>
        </p:nvSpPr>
        <p:spPr>
          <a:xfrm rot="5400000">
            <a:off x="3247750" y="1779750"/>
            <a:ext cx="179100" cy="846000"/>
          </a:xfrm>
          <a:prstGeom prst="rightBrace">
            <a:avLst>
              <a:gd fmla="val 50000" name="adj1"/>
              <a:gd fmla="val 50000" name="adj2"/>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6"/>
          <p:cNvSpPr/>
          <p:nvPr/>
        </p:nvSpPr>
        <p:spPr>
          <a:xfrm rot="5400000">
            <a:off x="4720825" y="1398750"/>
            <a:ext cx="179100" cy="1608000"/>
          </a:xfrm>
          <a:prstGeom prst="rightBrace">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6"/>
          <p:cNvSpPr txBox="1"/>
          <p:nvPr/>
        </p:nvSpPr>
        <p:spPr>
          <a:xfrm>
            <a:off x="2640250" y="2330875"/>
            <a:ext cx="1394100" cy="61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nl" sz="1300">
                <a:solidFill>
                  <a:srgbClr val="0000FF"/>
                </a:solidFill>
                <a:latin typeface="Roboto"/>
                <a:ea typeface="Roboto"/>
                <a:cs typeface="Roboto"/>
                <a:sym typeface="Roboto"/>
              </a:rPr>
              <a:t>deel al gevonden</a:t>
            </a:r>
            <a:endParaRPr sz="1300">
              <a:solidFill>
                <a:srgbClr val="0000FF"/>
              </a:solidFill>
              <a:latin typeface="Roboto"/>
              <a:ea typeface="Roboto"/>
              <a:cs typeface="Roboto"/>
              <a:sym typeface="Roboto"/>
            </a:endParaRPr>
          </a:p>
        </p:txBody>
      </p:sp>
      <p:sp>
        <p:nvSpPr>
          <p:cNvPr id="201" name="Google Shape;201;p36"/>
          <p:cNvSpPr txBox="1"/>
          <p:nvPr/>
        </p:nvSpPr>
        <p:spPr>
          <a:xfrm>
            <a:off x="4113325" y="2330875"/>
            <a:ext cx="13941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nl" sz="1300">
                <a:solidFill>
                  <a:srgbClr val="FF0000"/>
                </a:solidFill>
                <a:latin typeface="Roboto"/>
                <a:ea typeface="Roboto"/>
                <a:cs typeface="Roboto"/>
                <a:sym typeface="Roboto"/>
              </a:rPr>
              <a:t>gezocht</a:t>
            </a:r>
            <a:endParaRPr sz="1300">
              <a:solidFill>
                <a:srgbClr val="FF0000"/>
              </a:solidFill>
              <a:latin typeface="Roboto"/>
              <a:ea typeface="Roboto"/>
              <a:cs typeface="Roboto"/>
              <a:sym typeface="Roboto"/>
            </a:endParaRPr>
          </a:p>
        </p:txBody>
      </p:sp>
      <p:cxnSp>
        <p:nvCxnSpPr>
          <p:cNvPr id="202" name="Google Shape;202;p36"/>
          <p:cNvCxnSpPr>
            <a:endCxn id="203" idx="0"/>
          </p:cNvCxnSpPr>
          <p:nvPr/>
        </p:nvCxnSpPr>
        <p:spPr>
          <a:xfrm>
            <a:off x="7143875" y="2079175"/>
            <a:ext cx="358800" cy="441300"/>
          </a:xfrm>
          <a:prstGeom prst="straightConnector1">
            <a:avLst/>
          </a:prstGeom>
          <a:noFill/>
          <a:ln cap="flat" cmpd="sng" w="19050">
            <a:solidFill>
              <a:srgbClr val="0000FF"/>
            </a:solidFill>
            <a:prstDash val="solid"/>
            <a:round/>
            <a:headEnd len="med" w="med" type="none"/>
            <a:tailEnd len="med" w="med" type="triangle"/>
          </a:ln>
        </p:spPr>
      </p:cxnSp>
      <p:sp>
        <p:nvSpPr>
          <p:cNvPr id="203" name="Google Shape;203;p36"/>
          <p:cNvSpPr txBox="1"/>
          <p:nvPr/>
        </p:nvSpPr>
        <p:spPr>
          <a:xfrm>
            <a:off x="6109925" y="2520475"/>
            <a:ext cx="2785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waar in input begint productie?</a:t>
            </a:r>
            <a:endParaRPr sz="1300">
              <a:latin typeface="Roboto"/>
              <a:ea typeface="Roboto"/>
              <a:cs typeface="Roboto"/>
              <a:sym typeface="Roboto"/>
            </a:endParaRPr>
          </a:p>
        </p:txBody>
      </p:sp>
      <p:sp>
        <p:nvSpPr>
          <p:cNvPr id="204" name="Google Shape;204;p36"/>
          <p:cNvSpPr txBox="1"/>
          <p:nvPr/>
        </p:nvSpPr>
        <p:spPr>
          <a:xfrm>
            <a:off x="345900" y="3249938"/>
            <a:ext cx="3346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Input geaccepteerd als </a:t>
            </a:r>
            <a:r>
              <a:rPr b="1" lang="nl" sz="1300">
                <a:solidFill>
                  <a:schemeClr val="dk2"/>
                </a:solidFill>
                <a:latin typeface="Roboto"/>
                <a:ea typeface="Roboto"/>
                <a:cs typeface="Roboto"/>
                <a:sym typeface="Roboto"/>
              </a:rPr>
              <a:t>in laatste state set</a:t>
            </a:r>
            <a:r>
              <a:rPr lang="nl"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p:txBody>
      </p:sp>
      <p:sp>
        <p:nvSpPr>
          <p:cNvPr id="205" name="Google Shape;205;p36"/>
          <p:cNvSpPr txBox="1"/>
          <p:nvPr/>
        </p:nvSpPr>
        <p:spPr>
          <a:xfrm>
            <a:off x="311725" y="1466525"/>
            <a:ext cx="1819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elemen</a:t>
            </a:r>
            <a:r>
              <a:rPr lang="nl" sz="1300">
                <a:solidFill>
                  <a:schemeClr val="dk2"/>
                </a:solidFill>
                <a:latin typeface="Roboto"/>
                <a:ea typeface="Roboto"/>
                <a:cs typeface="Roboto"/>
                <a:sym typeface="Roboto"/>
              </a:rPr>
              <a:t>t state set:</a:t>
            </a:r>
            <a:endParaRPr sz="1300">
              <a:latin typeface="Roboto"/>
              <a:ea typeface="Roboto"/>
              <a:cs typeface="Roboto"/>
              <a:sym typeface="Roboto"/>
            </a:endParaRPr>
          </a:p>
        </p:txBody>
      </p:sp>
      <p:pic>
        <p:nvPicPr>
          <p:cNvPr id="206" name="Google Shape;206;p36"/>
          <p:cNvPicPr preferRelativeResize="0"/>
          <p:nvPr/>
        </p:nvPicPr>
        <p:blipFill>
          <a:blip r:embed="rId4">
            <a:alphaModFix/>
          </a:blip>
          <a:stretch>
            <a:fillRect/>
          </a:stretch>
        </p:blipFill>
        <p:spPr>
          <a:xfrm>
            <a:off x="345900" y="3684608"/>
            <a:ext cx="6935850" cy="296042"/>
          </a:xfrm>
          <a:prstGeom prst="rect">
            <a:avLst/>
          </a:prstGeom>
          <a:noFill/>
          <a:ln>
            <a:noFill/>
          </a:ln>
        </p:spPr>
      </p:pic>
      <p:sp>
        <p:nvSpPr>
          <p:cNvPr id="207" name="Google Shape;207;p36"/>
          <p:cNvSpPr txBox="1"/>
          <p:nvPr/>
        </p:nvSpPr>
        <p:spPr>
          <a:xfrm>
            <a:off x="3426925" y="4295450"/>
            <a:ext cx="1819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dot op  het einde</a:t>
            </a:r>
            <a:endParaRPr sz="1300">
              <a:latin typeface="Roboto"/>
              <a:ea typeface="Roboto"/>
              <a:cs typeface="Roboto"/>
              <a:sym typeface="Roboto"/>
            </a:endParaRPr>
          </a:p>
        </p:txBody>
      </p:sp>
      <p:cxnSp>
        <p:nvCxnSpPr>
          <p:cNvPr id="208" name="Google Shape;208;p36"/>
          <p:cNvCxnSpPr/>
          <p:nvPr/>
        </p:nvCxnSpPr>
        <p:spPr>
          <a:xfrm>
            <a:off x="3716200" y="3889000"/>
            <a:ext cx="358800" cy="441300"/>
          </a:xfrm>
          <a:prstGeom prst="straightConnector1">
            <a:avLst/>
          </a:prstGeom>
          <a:noFill/>
          <a:ln cap="flat" cmpd="sng" w="19050">
            <a:solidFill>
              <a:srgbClr val="0000FF"/>
            </a:solidFill>
            <a:prstDash val="solid"/>
            <a:round/>
            <a:headEnd len="med" w="med" type="none"/>
            <a:tailEnd len="med" w="med" type="triangle"/>
          </a:ln>
        </p:spPr>
      </p:cxnSp>
      <p:cxnSp>
        <p:nvCxnSpPr>
          <p:cNvPr id="209" name="Google Shape;209;p36"/>
          <p:cNvCxnSpPr/>
          <p:nvPr/>
        </p:nvCxnSpPr>
        <p:spPr>
          <a:xfrm>
            <a:off x="7323175" y="4001450"/>
            <a:ext cx="478500" cy="316200"/>
          </a:xfrm>
          <a:prstGeom prst="straightConnector1">
            <a:avLst/>
          </a:prstGeom>
          <a:noFill/>
          <a:ln cap="flat" cmpd="sng" w="19050">
            <a:solidFill>
              <a:srgbClr val="0000FF"/>
            </a:solidFill>
            <a:prstDash val="solid"/>
            <a:round/>
            <a:headEnd len="med" w="med" type="none"/>
            <a:tailEnd len="med" w="med" type="triangle"/>
          </a:ln>
        </p:spPr>
      </p:cxnSp>
      <p:sp>
        <p:nvSpPr>
          <p:cNvPr id="210" name="Google Shape;210;p36"/>
          <p:cNvSpPr txBox="1"/>
          <p:nvPr/>
        </p:nvSpPr>
        <p:spPr>
          <a:xfrm>
            <a:off x="7075625" y="4371625"/>
            <a:ext cx="1819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productie begon aan het begin van de input</a:t>
            </a:r>
            <a:endParaRPr sz="1300">
              <a:latin typeface="Roboto"/>
              <a:ea typeface="Roboto"/>
              <a:cs typeface="Roboto"/>
              <a:sym typeface="Roboto"/>
            </a:endParaRPr>
          </a:p>
        </p:txBody>
      </p:sp>
      <p:cxnSp>
        <p:nvCxnSpPr>
          <p:cNvPr id="211" name="Google Shape;211;p36"/>
          <p:cNvCxnSpPr/>
          <p:nvPr/>
        </p:nvCxnSpPr>
        <p:spPr>
          <a:xfrm>
            <a:off x="519350" y="3938900"/>
            <a:ext cx="358800" cy="441300"/>
          </a:xfrm>
          <a:prstGeom prst="straightConnector1">
            <a:avLst/>
          </a:prstGeom>
          <a:noFill/>
          <a:ln cap="flat" cmpd="sng" w="19050">
            <a:solidFill>
              <a:srgbClr val="0000FF"/>
            </a:solidFill>
            <a:prstDash val="solid"/>
            <a:round/>
            <a:headEnd len="med" w="med" type="none"/>
            <a:tailEnd len="med" w="med" type="triangle"/>
          </a:ln>
        </p:spPr>
      </p:cxnSp>
      <p:sp>
        <p:nvSpPr>
          <p:cNvPr id="212" name="Google Shape;212;p36"/>
          <p:cNvSpPr txBox="1"/>
          <p:nvPr/>
        </p:nvSpPr>
        <p:spPr>
          <a:xfrm>
            <a:off x="264625" y="4371625"/>
            <a:ext cx="1819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start variabele grammar</a:t>
            </a:r>
            <a:endParaRPr sz="13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ctrTitle"/>
          </p:nvPr>
        </p:nvSpPr>
        <p:spPr>
          <a:xfrm>
            <a:off x="311700" y="3254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Performance Vergelijken</a:t>
            </a:r>
            <a:endParaRPr/>
          </a:p>
        </p:txBody>
      </p:sp>
      <p:pic>
        <p:nvPicPr>
          <p:cNvPr id="218" name="Google Shape;218;p37"/>
          <p:cNvPicPr preferRelativeResize="0"/>
          <p:nvPr/>
        </p:nvPicPr>
        <p:blipFill>
          <a:blip r:embed="rId3">
            <a:alphaModFix/>
          </a:blip>
          <a:stretch>
            <a:fillRect/>
          </a:stretch>
        </p:blipFill>
        <p:spPr>
          <a:xfrm>
            <a:off x="1073800" y="1449600"/>
            <a:ext cx="6792900" cy="3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ctrTitle"/>
          </p:nvPr>
        </p:nvSpPr>
        <p:spPr>
          <a:xfrm>
            <a:off x="311700" y="17540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Performance Vergelijken</a:t>
            </a:r>
            <a:endParaRPr/>
          </a:p>
        </p:txBody>
      </p:sp>
      <p:pic>
        <p:nvPicPr>
          <p:cNvPr id="224" name="Google Shape;224;p38"/>
          <p:cNvPicPr preferRelativeResize="0"/>
          <p:nvPr/>
        </p:nvPicPr>
        <p:blipFill>
          <a:blip r:embed="rId3">
            <a:alphaModFix/>
          </a:blip>
          <a:stretch>
            <a:fillRect/>
          </a:stretch>
        </p:blipFill>
        <p:spPr>
          <a:xfrm>
            <a:off x="1937438" y="1163700"/>
            <a:ext cx="5269125" cy="361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Earley Parser: Error reporting</a:t>
            </a:r>
            <a:endParaRPr/>
          </a:p>
        </p:txBody>
      </p:sp>
      <p:pic>
        <p:nvPicPr>
          <p:cNvPr id="230" name="Google Shape;230;p39"/>
          <p:cNvPicPr preferRelativeResize="0"/>
          <p:nvPr/>
        </p:nvPicPr>
        <p:blipFill>
          <a:blip r:embed="rId3">
            <a:alphaModFix/>
          </a:blip>
          <a:stretch>
            <a:fillRect/>
          </a:stretch>
        </p:blipFill>
        <p:spPr>
          <a:xfrm>
            <a:off x="686875" y="1371000"/>
            <a:ext cx="3259675" cy="3305425"/>
          </a:xfrm>
          <a:prstGeom prst="rect">
            <a:avLst/>
          </a:prstGeom>
          <a:noFill/>
          <a:ln>
            <a:noFill/>
          </a:ln>
        </p:spPr>
      </p:pic>
      <p:cxnSp>
        <p:nvCxnSpPr>
          <p:cNvPr id="231" name="Google Shape;231;p39"/>
          <p:cNvCxnSpPr/>
          <p:nvPr/>
        </p:nvCxnSpPr>
        <p:spPr>
          <a:xfrm flipH="1" rot="10800000">
            <a:off x="3709025" y="2027675"/>
            <a:ext cx="1016700" cy="272700"/>
          </a:xfrm>
          <a:prstGeom prst="straightConnector1">
            <a:avLst/>
          </a:prstGeom>
          <a:noFill/>
          <a:ln cap="flat" cmpd="sng" w="19050">
            <a:solidFill>
              <a:srgbClr val="0000FF"/>
            </a:solidFill>
            <a:prstDash val="solid"/>
            <a:round/>
            <a:headEnd len="med" w="med" type="none"/>
            <a:tailEnd len="med" w="med" type="triangle"/>
          </a:ln>
        </p:spPr>
      </p:cxnSp>
      <p:sp>
        <p:nvSpPr>
          <p:cNvPr id="232" name="Google Shape;232;p39"/>
          <p:cNvSpPr txBox="1"/>
          <p:nvPr/>
        </p:nvSpPr>
        <p:spPr>
          <a:xfrm>
            <a:off x="4725725" y="1805650"/>
            <a:ext cx="3947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missende komma</a:t>
            </a:r>
            <a:endParaRPr sz="13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Earley Parser: Error reporting</a:t>
            </a:r>
            <a:endParaRPr/>
          </a:p>
        </p:txBody>
      </p:sp>
      <p:pic>
        <p:nvPicPr>
          <p:cNvPr id="238" name="Google Shape;238;p40"/>
          <p:cNvPicPr preferRelativeResize="0"/>
          <p:nvPr/>
        </p:nvPicPr>
        <p:blipFill>
          <a:blip r:embed="rId3">
            <a:alphaModFix/>
          </a:blip>
          <a:stretch>
            <a:fillRect/>
          </a:stretch>
        </p:blipFill>
        <p:spPr>
          <a:xfrm>
            <a:off x="92575" y="1124625"/>
            <a:ext cx="5555975" cy="3922800"/>
          </a:xfrm>
          <a:prstGeom prst="rect">
            <a:avLst/>
          </a:prstGeom>
          <a:noFill/>
          <a:ln>
            <a:noFill/>
          </a:ln>
        </p:spPr>
      </p:pic>
      <p:cxnSp>
        <p:nvCxnSpPr>
          <p:cNvPr id="239" name="Google Shape;239;p40"/>
          <p:cNvCxnSpPr/>
          <p:nvPr/>
        </p:nvCxnSpPr>
        <p:spPr>
          <a:xfrm flipH="1" rot="10800000">
            <a:off x="5685575" y="1433500"/>
            <a:ext cx="801600" cy="17100"/>
          </a:xfrm>
          <a:prstGeom prst="straightConnector1">
            <a:avLst/>
          </a:prstGeom>
          <a:noFill/>
          <a:ln cap="flat" cmpd="sng" w="19050">
            <a:solidFill>
              <a:srgbClr val="0000FF"/>
            </a:solidFill>
            <a:prstDash val="solid"/>
            <a:round/>
            <a:headEnd len="med" w="med" type="none"/>
            <a:tailEnd len="med" w="med" type="triangle"/>
          </a:ln>
        </p:spPr>
      </p:cxnSp>
      <p:sp>
        <p:nvSpPr>
          <p:cNvPr id="240" name="Google Shape;240;p40"/>
          <p:cNvSpPr txBox="1"/>
          <p:nvPr/>
        </p:nvSpPr>
        <p:spPr>
          <a:xfrm>
            <a:off x="6524200" y="1249600"/>
            <a:ext cx="2334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waar bevindt zich de fout?</a:t>
            </a:r>
            <a:endParaRPr sz="1300">
              <a:latin typeface="Roboto"/>
              <a:ea typeface="Roboto"/>
              <a:cs typeface="Roboto"/>
              <a:sym typeface="Roboto"/>
            </a:endParaRPr>
          </a:p>
        </p:txBody>
      </p:sp>
      <p:cxnSp>
        <p:nvCxnSpPr>
          <p:cNvPr id="241" name="Google Shape;241;p40"/>
          <p:cNvCxnSpPr/>
          <p:nvPr/>
        </p:nvCxnSpPr>
        <p:spPr>
          <a:xfrm flipH="1" rot="10800000">
            <a:off x="2408975" y="2077725"/>
            <a:ext cx="1050900" cy="16200"/>
          </a:xfrm>
          <a:prstGeom prst="straightConnector1">
            <a:avLst/>
          </a:prstGeom>
          <a:noFill/>
          <a:ln cap="flat" cmpd="sng" w="19050">
            <a:solidFill>
              <a:srgbClr val="0000FF"/>
            </a:solidFill>
            <a:prstDash val="solid"/>
            <a:round/>
            <a:headEnd len="med" w="med" type="none"/>
            <a:tailEnd len="med" w="med" type="triangle"/>
          </a:ln>
        </p:spPr>
      </p:cxnSp>
      <p:sp>
        <p:nvSpPr>
          <p:cNvPr id="242" name="Google Shape;242;p40"/>
          <p:cNvSpPr txBox="1"/>
          <p:nvPr/>
        </p:nvSpPr>
        <p:spPr>
          <a:xfrm>
            <a:off x="3528125" y="1893375"/>
            <a:ext cx="3947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deel dat geparsed is + onverwacht token</a:t>
            </a:r>
            <a:endParaRPr sz="1300">
              <a:latin typeface="Roboto"/>
              <a:ea typeface="Roboto"/>
              <a:cs typeface="Roboto"/>
              <a:sym typeface="Roboto"/>
            </a:endParaRPr>
          </a:p>
        </p:txBody>
      </p:sp>
      <p:sp>
        <p:nvSpPr>
          <p:cNvPr id="243" name="Google Shape;243;p40"/>
          <p:cNvSpPr txBox="1"/>
          <p:nvPr/>
        </p:nvSpPr>
        <p:spPr>
          <a:xfrm>
            <a:off x="5623075" y="3360325"/>
            <a:ext cx="3366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welke type token is wel mogelijk + waarom denkt de parser dit</a:t>
            </a:r>
            <a:endParaRPr sz="1300">
              <a:latin typeface="Roboto"/>
              <a:ea typeface="Roboto"/>
              <a:cs typeface="Roboto"/>
              <a:sym typeface="Roboto"/>
            </a:endParaRPr>
          </a:p>
        </p:txBody>
      </p:sp>
      <p:cxnSp>
        <p:nvCxnSpPr>
          <p:cNvPr id="244" name="Google Shape;244;p40"/>
          <p:cNvCxnSpPr/>
          <p:nvPr/>
        </p:nvCxnSpPr>
        <p:spPr>
          <a:xfrm>
            <a:off x="3649250" y="3249575"/>
            <a:ext cx="1956900" cy="307500"/>
          </a:xfrm>
          <a:prstGeom prst="straightConnector1">
            <a:avLst/>
          </a:prstGeom>
          <a:noFill/>
          <a:ln cap="flat" cmpd="sng" w="19050">
            <a:solidFill>
              <a:srgbClr val="0000FF"/>
            </a:solidFill>
            <a:prstDash val="solid"/>
            <a:round/>
            <a:headEnd len="med" w="med" type="none"/>
            <a:tailEnd len="med" w="med" type="triangle"/>
          </a:ln>
        </p:spPr>
      </p:cxnSp>
      <p:cxnSp>
        <p:nvCxnSpPr>
          <p:cNvPr id="245" name="Google Shape;245;p40"/>
          <p:cNvCxnSpPr/>
          <p:nvPr/>
        </p:nvCxnSpPr>
        <p:spPr>
          <a:xfrm flipH="1" rot="10800000">
            <a:off x="3691975" y="3736575"/>
            <a:ext cx="1931100" cy="44430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ctrTitle"/>
          </p:nvPr>
        </p:nvSpPr>
        <p:spPr>
          <a:xfrm>
            <a:off x="311700" y="272750"/>
            <a:ext cx="8520600" cy="82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JSON: Schema</a:t>
            </a:r>
            <a:endParaRPr/>
          </a:p>
        </p:txBody>
      </p:sp>
      <p:sp>
        <p:nvSpPr>
          <p:cNvPr id="251" name="Google Shape;251;p41"/>
          <p:cNvSpPr txBox="1"/>
          <p:nvPr/>
        </p:nvSpPr>
        <p:spPr>
          <a:xfrm>
            <a:off x="311700" y="1230700"/>
            <a:ext cx="3464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"type": "object",</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"properties":</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"name": {"type":"string"},</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"age": {"type": "number", "maximum":100, "minimum":0}</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"required":["name"]</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a:t>
            </a:r>
            <a:endParaRPr>
              <a:latin typeface="Roboto"/>
              <a:ea typeface="Roboto"/>
              <a:cs typeface="Roboto"/>
              <a:sym typeface="Roboto"/>
            </a:endParaRPr>
          </a:p>
        </p:txBody>
      </p:sp>
      <p:sp>
        <p:nvSpPr>
          <p:cNvPr id="252" name="Google Shape;252;p41"/>
          <p:cNvSpPr txBox="1"/>
          <p:nvPr/>
        </p:nvSpPr>
        <p:spPr>
          <a:xfrm>
            <a:off x="3776400" y="1230700"/>
            <a:ext cx="2084400" cy="1262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AutoNum type="arabicParenR"/>
            </a:pPr>
            <a:r>
              <a:rPr lang="nl" sz="1000">
                <a:latin typeface="Roboto"/>
                <a:ea typeface="Roboto"/>
                <a:cs typeface="Roboto"/>
                <a:sym typeface="Roboto"/>
              </a:rPr>
              <a:t>Tokenize het bestand</a:t>
            </a:r>
            <a:endParaRPr sz="1000">
              <a:latin typeface="Roboto"/>
              <a:ea typeface="Roboto"/>
              <a:cs typeface="Roboto"/>
              <a:sym typeface="Roboto"/>
            </a:endParaRPr>
          </a:p>
          <a:p>
            <a:pPr indent="-292100" lvl="0" marL="457200" rtl="0" algn="l">
              <a:spcBef>
                <a:spcPts val="0"/>
              </a:spcBef>
              <a:spcAft>
                <a:spcPts val="0"/>
              </a:spcAft>
              <a:buSzPts val="1000"/>
              <a:buFont typeface="Roboto"/>
              <a:buAutoNum type="arabicParenR"/>
            </a:pPr>
            <a:r>
              <a:rPr lang="nl" sz="1000">
                <a:latin typeface="Roboto"/>
                <a:ea typeface="Roboto"/>
                <a:cs typeface="Roboto"/>
                <a:sym typeface="Roboto"/>
              </a:rPr>
              <a:t>Ga na voor elk token of het overeenkomt met het juiste datatype</a:t>
            </a:r>
            <a:endParaRPr sz="1000">
              <a:latin typeface="Roboto"/>
              <a:ea typeface="Roboto"/>
              <a:cs typeface="Roboto"/>
              <a:sym typeface="Roboto"/>
            </a:endParaRPr>
          </a:p>
          <a:p>
            <a:pPr indent="-292100" lvl="0" marL="457200" rtl="0" algn="l">
              <a:spcBef>
                <a:spcPts val="0"/>
              </a:spcBef>
              <a:spcAft>
                <a:spcPts val="0"/>
              </a:spcAft>
              <a:buSzPts val="1000"/>
              <a:buFont typeface="Roboto"/>
              <a:buAutoNum type="arabicParenR"/>
            </a:pPr>
            <a:r>
              <a:rPr lang="nl" sz="1000">
                <a:latin typeface="Roboto"/>
                <a:ea typeface="Roboto"/>
                <a:cs typeface="Roboto"/>
                <a:sym typeface="Roboto"/>
              </a:rPr>
              <a:t>Eenvoudig voor strings en numbers, recursief voor arrays en objecten</a:t>
            </a:r>
            <a:endParaRPr sz="1000">
              <a:latin typeface="Roboto"/>
              <a:ea typeface="Roboto"/>
              <a:cs typeface="Roboto"/>
              <a:sym typeface="Roboto"/>
            </a:endParaRPr>
          </a:p>
        </p:txBody>
      </p:sp>
      <p:sp>
        <p:nvSpPr>
          <p:cNvPr id="253" name="Google Shape;253;p41"/>
          <p:cNvSpPr txBox="1"/>
          <p:nvPr/>
        </p:nvSpPr>
        <p:spPr>
          <a:xfrm>
            <a:off x="311700" y="925975"/>
            <a:ext cx="6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Roboto"/>
                <a:ea typeface="Roboto"/>
                <a:cs typeface="Roboto"/>
                <a:sym typeface="Roboto"/>
              </a:rPr>
              <a:t>Idee:</a:t>
            </a:r>
            <a:endParaRPr>
              <a:latin typeface="Roboto"/>
              <a:ea typeface="Roboto"/>
              <a:cs typeface="Roboto"/>
              <a:sym typeface="Roboto"/>
            </a:endParaRPr>
          </a:p>
        </p:txBody>
      </p:sp>
      <p:sp>
        <p:nvSpPr>
          <p:cNvPr id="254" name="Google Shape;254;p41"/>
          <p:cNvSpPr txBox="1"/>
          <p:nvPr/>
        </p:nvSpPr>
        <p:spPr>
          <a:xfrm>
            <a:off x="3776400" y="925975"/>
            <a:ext cx="14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Roboto"/>
                <a:ea typeface="Roboto"/>
                <a:cs typeface="Roboto"/>
                <a:sym typeface="Roboto"/>
              </a:rPr>
              <a:t>Implementatie:</a:t>
            </a:r>
            <a:endParaRPr>
              <a:latin typeface="Roboto"/>
              <a:ea typeface="Roboto"/>
              <a:cs typeface="Roboto"/>
              <a:sym typeface="Roboto"/>
            </a:endParaRPr>
          </a:p>
        </p:txBody>
      </p:sp>
      <p:sp>
        <p:nvSpPr>
          <p:cNvPr id="255" name="Google Shape;255;p41"/>
          <p:cNvSpPr txBox="1"/>
          <p:nvPr/>
        </p:nvSpPr>
        <p:spPr>
          <a:xfrm>
            <a:off x="311700" y="3142925"/>
            <a:ext cx="126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"name": "Siebe",</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"age": 20</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a:t>
            </a:r>
            <a:endParaRPr>
              <a:latin typeface="Roboto"/>
              <a:ea typeface="Roboto"/>
              <a:cs typeface="Roboto"/>
              <a:sym typeface="Roboto"/>
            </a:endParaRPr>
          </a:p>
        </p:txBody>
      </p:sp>
      <p:sp>
        <p:nvSpPr>
          <p:cNvPr id="256" name="Google Shape;256;p41"/>
          <p:cNvSpPr txBox="1"/>
          <p:nvPr/>
        </p:nvSpPr>
        <p:spPr>
          <a:xfrm>
            <a:off x="1577100" y="3142925"/>
            <a:ext cx="126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"name": "Siebe"</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a:t>
            </a:r>
            <a:endParaRPr>
              <a:latin typeface="Roboto"/>
              <a:ea typeface="Roboto"/>
              <a:cs typeface="Roboto"/>
              <a:sym typeface="Roboto"/>
            </a:endParaRPr>
          </a:p>
        </p:txBody>
      </p:sp>
      <p:sp>
        <p:nvSpPr>
          <p:cNvPr id="257" name="Google Shape;257;p41"/>
          <p:cNvSpPr txBox="1"/>
          <p:nvPr/>
        </p:nvSpPr>
        <p:spPr>
          <a:xfrm>
            <a:off x="5860800" y="1230700"/>
            <a:ext cx="227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000">
                <a:latin typeface="Roboto"/>
                <a:ea typeface="Roboto"/>
                <a:cs typeface="Roboto"/>
                <a:sym typeface="Roboto"/>
              </a:rPr>
              <a:t>CURLY_OPEN</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STRING* COLON STRING COMMA</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    STRING* COLON NUMBER</a:t>
            </a:r>
            <a:endParaRPr sz="1000">
              <a:latin typeface="Roboto"/>
              <a:ea typeface="Roboto"/>
              <a:cs typeface="Roboto"/>
              <a:sym typeface="Roboto"/>
            </a:endParaRPr>
          </a:p>
          <a:p>
            <a:pPr indent="0" lvl="0" marL="0" rtl="0" algn="l">
              <a:spcBef>
                <a:spcPts val="0"/>
              </a:spcBef>
              <a:spcAft>
                <a:spcPts val="0"/>
              </a:spcAft>
              <a:buNone/>
            </a:pPr>
            <a:r>
              <a:rPr lang="nl" sz="1000">
                <a:latin typeface="Roboto"/>
                <a:ea typeface="Roboto"/>
                <a:cs typeface="Roboto"/>
                <a:sym typeface="Roboto"/>
              </a:rPr>
              <a:t>CURLY_CLOSE</a:t>
            </a:r>
            <a:endParaRPr>
              <a:latin typeface="Roboto"/>
              <a:ea typeface="Roboto"/>
              <a:cs typeface="Roboto"/>
              <a:sym typeface="Roboto"/>
            </a:endParaRPr>
          </a:p>
        </p:txBody>
      </p:sp>
      <p:sp>
        <p:nvSpPr>
          <p:cNvPr id="258" name="Google Shape;258;p41"/>
          <p:cNvSpPr txBox="1"/>
          <p:nvPr/>
        </p:nvSpPr>
        <p:spPr>
          <a:xfrm>
            <a:off x="6034425" y="1966000"/>
            <a:ext cx="140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000">
                <a:latin typeface="Roboto"/>
                <a:ea typeface="Roboto"/>
                <a:cs typeface="Roboto"/>
                <a:sym typeface="Roboto"/>
              </a:rPr>
              <a:t>*  = property name</a:t>
            </a:r>
            <a:endParaRPr sz="1000">
              <a:latin typeface="Roboto"/>
              <a:ea typeface="Roboto"/>
              <a:cs typeface="Roboto"/>
              <a:sym typeface="Roboto"/>
            </a:endParaRPr>
          </a:p>
        </p:txBody>
      </p:sp>
      <p:sp>
        <p:nvSpPr>
          <p:cNvPr id="259" name="Google Shape;259;p41"/>
          <p:cNvSpPr txBox="1"/>
          <p:nvPr/>
        </p:nvSpPr>
        <p:spPr>
          <a:xfrm>
            <a:off x="311700" y="2800600"/>
            <a:ext cx="12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Roboto"/>
                <a:ea typeface="Roboto"/>
                <a:cs typeface="Roboto"/>
                <a:sym typeface="Roboto"/>
              </a:rPr>
              <a:t>Voorbeelden</a:t>
            </a:r>
            <a:r>
              <a:rPr lang="n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EML &lt;-&gt; JSON Conversion</a:t>
            </a:r>
            <a:endParaRPr/>
          </a:p>
        </p:txBody>
      </p:sp>
      <p:sp>
        <p:nvSpPr>
          <p:cNvPr id="265" name="Google Shape;265;p42"/>
          <p:cNvSpPr txBox="1"/>
          <p:nvPr>
            <p:ph idx="1" type="subTitle"/>
          </p:nvPr>
        </p:nvSpPr>
        <p:spPr>
          <a:xfrm>
            <a:off x="311700" y="1546375"/>
            <a:ext cx="74892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solidFill>
                  <a:srgbClr val="000000"/>
                </a:solidFill>
              </a:rPr>
              <a:t>LR1 parser bouwt data structuur tijdens het parsen van tokens</a:t>
            </a:r>
            <a:endParaRPr>
              <a:solidFill>
                <a:srgbClr val="000000"/>
              </a:solidFill>
            </a:endParaRPr>
          </a:p>
          <a:p>
            <a:pPr indent="0" lvl="0" marL="0" rtl="0" algn="l">
              <a:spcBef>
                <a:spcPts val="0"/>
              </a:spcBef>
              <a:spcAft>
                <a:spcPts val="0"/>
              </a:spcAft>
              <a:buNone/>
            </a:pPr>
            <a:r>
              <a:t/>
            </a:r>
            <a:endParaRPr/>
          </a:p>
        </p:txBody>
      </p:sp>
      <p:sp>
        <p:nvSpPr>
          <p:cNvPr id="266" name="Google Shape;266;p42"/>
          <p:cNvSpPr/>
          <p:nvPr/>
        </p:nvSpPr>
        <p:spPr>
          <a:xfrm>
            <a:off x="516500" y="2460325"/>
            <a:ext cx="1553700" cy="37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2"/>
          <p:cNvSpPr txBox="1"/>
          <p:nvPr/>
        </p:nvSpPr>
        <p:spPr>
          <a:xfrm>
            <a:off x="516500" y="2447725"/>
            <a:ext cx="1553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chemeClr val="lt1"/>
                </a:solidFill>
                <a:latin typeface="Roboto"/>
                <a:ea typeface="Roboto"/>
                <a:cs typeface="Roboto"/>
                <a:sym typeface="Roboto"/>
              </a:rPr>
              <a:t>Data</a:t>
            </a:r>
            <a:endParaRPr sz="1500">
              <a:solidFill>
                <a:schemeClr val="lt1"/>
              </a:solidFill>
              <a:latin typeface="Roboto"/>
              <a:ea typeface="Roboto"/>
              <a:cs typeface="Roboto"/>
              <a:sym typeface="Roboto"/>
            </a:endParaRPr>
          </a:p>
        </p:txBody>
      </p:sp>
      <p:sp>
        <p:nvSpPr>
          <p:cNvPr id="268" name="Google Shape;268;p42"/>
          <p:cNvSpPr/>
          <p:nvPr/>
        </p:nvSpPr>
        <p:spPr>
          <a:xfrm>
            <a:off x="4775650" y="2460325"/>
            <a:ext cx="1553700" cy="37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2"/>
          <p:cNvSpPr txBox="1"/>
          <p:nvPr/>
        </p:nvSpPr>
        <p:spPr>
          <a:xfrm>
            <a:off x="4775650" y="2447725"/>
            <a:ext cx="1553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chemeClr val="lt1"/>
                </a:solidFill>
                <a:latin typeface="Roboto"/>
                <a:ea typeface="Roboto"/>
                <a:cs typeface="Roboto"/>
                <a:sym typeface="Roboto"/>
              </a:rPr>
              <a:t>Element</a:t>
            </a:r>
            <a:endParaRPr sz="1500">
              <a:solidFill>
                <a:schemeClr val="lt1"/>
              </a:solidFill>
              <a:latin typeface="Roboto"/>
              <a:ea typeface="Roboto"/>
              <a:cs typeface="Roboto"/>
              <a:sym typeface="Roboto"/>
            </a:endParaRPr>
          </a:p>
        </p:txBody>
      </p:sp>
      <p:sp>
        <p:nvSpPr>
          <p:cNvPr id="270" name="Google Shape;270;p42"/>
          <p:cNvSpPr/>
          <p:nvPr/>
        </p:nvSpPr>
        <p:spPr>
          <a:xfrm>
            <a:off x="3279438" y="3172875"/>
            <a:ext cx="1553700" cy="37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2"/>
          <p:cNvSpPr txBox="1"/>
          <p:nvPr/>
        </p:nvSpPr>
        <p:spPr>
          <a:xfrm>
            <a:off x="3279438" y="3160275"/>
            <a:ext cx="155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300">
                <a:solidFill>
                  <a:schemeClr val="lt1"/>
                </a:solidFill>
                <a:latin typeface="Roboto"/>
                <a:ea typeface="Roboto"/>
                <a:cs typeface="Roboto"/>
                <a:sym typeface="Roboto"/>
              </a:rPr>
              <a:t>Container </a:t>
            </a:r>
            <a:r>
              <a:rPr lang="nl" sz="1300">
                <a:solidFill>
                  <a:schemeClr val="lt1"/>
                </a:solidFill>
                <a:latin typeface="Roboto"/>
                <a:ea typeface="Roboto"/>
                <a:cs typeface="Roboto"/>
                <a:sym typeface="Roboto"/>
              </a:rPr>
              <a:t>Element</a:t>
            </a:r>
            <a:endParaRPr sz="1300">
              <a:solidFill>
                <a:schemeClr val="lt1"/>
              </a:solidFill>
              <a:latin typeface="Roboto"/>
              <a:ea typeface="Roboto"/>
              <a:cs typeface="Roboto"/>
              <a:sym typeface="Roboto"/>
            </a:endParaRPr>
          </a:p>
        </p:txBody>
      </p:sp>
      <p:sp>
        <p:nvSpPr>
          <p:cNvPr id="272" name="Google Shape;272;p42"/>
          <p:cNvSpPr/>
          <p:nvPr/>
        </p:nvSpPr>
        <p:spPr>
          <a:xfrm>
            <a:off x="6078788" y="3188900"/>
            <a:ext cx="1553700" cy="37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2"/>
          <p:cNvSpPr txBox="1"/>
          <p:nvPr/>
        </p:nvSpPr>
        <p:spPr>
          <a:xfrm>
            <a:off x="6078788" y="3176300"/>
            <a:ext cx="15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chemeClr val="lt1"/>
                </a:solidFill>
                <a:latin typeface="Roboto"/>
                <a:ea typeface="Roboto"/>
                <a:cs typeface="Roboto"/>
                <a:sym typeface="Roboto"/>
              </a:rPr>
              <a:t>Value</a:t>
            </a:r>
            <a:r>
              <a:rPr lang="nl">
                <a:solidFill>
                  <a:schemeClr val="lt1"/>
                </a:solidFill>
                <a:latin typeface="Roboto"/>
                <a:ea typeface="Roboto"/>
                <a:cs typeface="Roboto"/>
                <a:sym typeface="Roboto"/>
              </a:rPr>
              <a:t> Element</a:t>
            </a:r>
            <a:endParaRPr>
              <a:solidFill>
                <a:schemeClr val="lt1"/>
              </a:solidFill>
              <a:latin typeface="Roboto"/>
              <a:ea typeface="Roboto"/>
              <a:cs typeface="Roboto"/>
              <a:sym typeface="Roboto"/>
            </a:endParaRPr>
          </a:p>
        </p:txBody>
      </p:sp>
      <p:sp>
        <p:nvSpPr>
          <p:cNvPr id="274" name="Google Shape;274;p42"/>
          <p:cNvSpPr/>
          <p:nvPr/>
        </p:nvSpPr>
        <p:spPr>
          <a:xfrm>
            <a:off x="2210438" y="3844925"/>
            <a:ext cx="1553700" cy="37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2"/>
          <p:cNvSpPr txBox="1"/>
          <p:nvPr/>
        </p:nvSpPr>
        <p:spPr>
          <a:xfrm>
            <a:off x="2210438" y="3832325"/>
            <a:ext cx="155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300">
                <a:solidFill>
                  <a:schemeClr val="lt1"/>
                </a:solidFill>
                <a:latin typeface="Roboto"/>
                <a:ea typeface="Roboto"/>
                <a:cs typeface="Roboto"/>
                <a:sym typeface="Roboto"/>
              </a:rPr>
              <a:t>Object </a:t>
            </a:r>
            <a:r>
              <a:rPr lang="nl" sz="1300">
                <a:solidFill>
                  <a:schemeClr val="lt1"/>
                </a:solidFill>
                <a:latin typeface="Roboto"/>
                <a:ea typeface="Roboto"/>
                <a:cs typeface="Roboto"/>
                <a:sym typeface="Roboto"/>
              </a:rPr>
              <a:t>Element</a:t>
            </a:r>
            <a:endParaRPr sz="1300">
              <a:solidFill>
                <a:schemeClr val="lt1"/>
              </a:solidFill>
              <a:latin typeface="Roboto"/>
              <a:ea typeface="Roboto"/>
              <a:cs typeface="Roboto"/>
              <a:sym typeface="Roboto"/>
            </a:endParaRPr>
          </a:p>
        </p:txBody>
      </p:sp>
      <p:sp>
        <p:nvSpPr>
          <p:cNvPr id="276" name="Google Shape;276;p42"/>
          <p:cNvSpPr/>
          <p:nvPr/>
        </p:nvSpPr>
        <p:spPr>
          <a:xfrm>
            <a:off x="4398813" y="3843575"/>
            <a:ext cx="1553700" cy="37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2"/>
          <p:cNvSpPr txBox="1"/>
          <p:nvPr/>
        </p:nvSpPr>
        <p:spPr>
          <a:xfrm>
            <a:off x="4398813" y="3830975"/>
            <a:ext cx="155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300">
                <a:solidFill>
                  <a:schemeClr val="lt1"/>
                </a:solidFill>
                <a:latin typeface="Roboto"/>
                <a:ea typeface="Roboto"/>
                <a:cs typeface="Roboto"/>
                <a:sym typeface="Roboto"/>
              </a:rPr>
              <a:t>Array </a:t>
            </a:r>
            <a:r>
              <a:rPr lang="nl" sz="1300">
                <a:solidFill>
                  <a:schemeClr val="lt1"/>
                </a:solidFill>
                <a:latin typeface="Roboto"/>
                <a:ea typeface="Roboto"/>
                <a:cs typeface="Roboto"/>
                <a:sym typeface="Roboto"/>
              </a:rPr>
              <a:t>Element</a:t>
            </a:r>
            <a:endParaRPr sz="1300">
              <a:solidFill>
                <a:schemeClr val="lt1"/>
              </a:solidFill>
              <a:latin typeface="Roboto"/>
              <a:ea typeface="Roboto"/>
              <a:cs typeface="Roboto"/>
              <a:sym typeface="Roboto"/>
            </a:endParaRPr>
          </a:p>
        </p:txBody>
      </p:sp>
      <p:cxnSp>
        <p:nvCxnSpPr>
          <p:cNvPr id="278" name="Google Shape;278;p42"/>
          <p:cNvCxnSpPr/>
          <p:nvPr/>
        </p:nvCxnSpPr>
        <p:spPr>
          <a:xfrm>
            <a:off x="2252425" y="2674625"/>
            <a:ext cx="2314500" cy="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42"/>
          <p:cNvSpPr txBox="1"/>
          <p:nvPr/>
        </p:nvSpPr>
        <p:spPr>
          <a:xfrm>
            <a:off x="3222175" y="2387100"/>
            <a:ext cx="37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200">
                <a:latin typeface="Roboto"/>
                <a:ea typeface="Roboto"/>
                <a:cs typeface="Roboto"/>
                <a:sym typeface="Roboto"/>
              </a:rPr>
              <a:t>ptr</a:t>
            </a:r>
            <a:endParaRPr sz="1200">
              <a:latin typeface="Roboto"/>
              <a:ea typeface="Roboto"/>
              <a:cs typeface="Roboto"/>
              <a:sym typeface="Roboto"/>
            </a:endParaRPr>
          </a:p>
        </p:txBody>
      </p:sp>
      <p:cxnSp>
        <p:nvCxnSpPr>
          <p:cNvPr id="280" name="Google Shape;280;p42"/>
          <p:cNvCxnSpPr>
            <a:stCxn id="271" idx="0"/>
            <a:endCxn id="269" idx="2"/>
          </p:cNvCxnSpPr>
          <p:nvPr/>
        </p:nvCxnSpPr>
        <p:spPr>
          <a:xfrm flipH="1" rot="10800000">
            <a:off x="4056288" y="2863275"/>
            <a:ext cx="1496100" cy="297000"/>
          </a:xfrm>
          <a:prstGeom prst="straightConnector1">
            <a:avLst/>
          </a:prstGeom>
          <a:noFill/>
          <a:ln cap="flat" cmpd="sng" w="9525">
            <a:solidFill>
              <a:srgbClr val="000000"/>
            </a:solidFill>
            <a:prstDash val="solid"/>
            <a:round/>
            <a:headEnd len="med" w="med" type="triangle"/>
            <a:tailEnd len="med" w="med" type="none"/>
          </a:ln>
        </p:spPr>
      </p:cxnSp>
      <p:cxnSp>
        <p:nvCxnSpPr>
          <p:cNvPr id="281" name="Google Shape;281;p42"/>
          <p:cNvCxnSpPr>
            <a:endCxn id="273" idx="0"/>
          </p:cNvCxnSpPr>
          <p:nvPr/>
        </p:nvCxnSpPr>
        <p:spPr>
          <a:xfrm>
            <a:off x="5552738" y="2878100"/>
            <a:ext cx="1302900" cy="298200"/>
          </a:xfrm>
          <a:prstGeom prst="straightConnector1">
            <a:avLst/>
          </a:prstGeom>
          <a:noFill/>
          <a:ln cap="flat" cmpd="sng" w="9525">
            <a:solidFill>
              <a:srgbClr val="000000"/>
            </a:solidFill>
            <a:prstDash val="solid"/>
            <a:round/>
            <a:headEnd len="med" w="med" type="none"/>
            <a:tailEnd len="med" w="med" type="triangle"/>
          </a:ln>
        </p:spPr>
      </p:cxnSp>
      <p:cxnSp>
        <p:nvCxnSpPr>
          <p:cNvPr id="282" name="Google Shape;282;p42"/>
          <p:cNvCxnSpPr>
            <a:stCxn id="271" idx="2"/>
            <a:endCxn id="275" idx="0"/>
          </p:cNvCxnSpPr>
          <p:nvPr/>
        </p:nvCxnSpPr>
        <p:spPr>
          <a:xfrm flipH="1">
            <a:off x="2987388" y="3545175"/>
            <a:ext cx="1068900" cy="287100"/>
          </a:xfrm>
          <a:prstGeom prst="straightConnector1">
            <a:avLst/>
          </a:prstGeom>
          <a:noFill/>
          <a:ln cap="flat" cmpd="sng" w="9525">
            <a:solidFill>
              <a:srgbClr val="000000"/>
            </a:solidFill>
            <a:prstDash val="solid"/>
            <a:round/>
            <a:headEnd len="med" w="med" type="none"/>
            <a:tailEnd len="med" w="med" type="triangle"/>
          </a:ln>
        </p:spPr>
      </p:cxnSp>
      <p:cxnSp>
        <p:nvCxnSpPr>
          <p:cNvPr id="283" name="Google Shape;283;p42"/>
          <p:cNvCxnSpPr>
            <a:stCxn id="271" idx="2"/>
            <a:endCxn id="277" idx="0"/>
          </p:cNvCxnSpPr>
          <p:nvPr/>
        </p:nvCxnSpPr>
        <p:spPr>
          <a:xfrm>
            <a:off x="4056288" y="3545175"/>
            <a:ext cx="1119300" cy="2859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EML &lt;-&gt; JSON Conversion</a:t>
            </a:r>
            <a:endParaRPr/>
          </a:p>
        </p:txBody>
      </p:sp>
      <p:sp>
        <p:nvSpPr>
          <p:cNvPr id="289" name="Google Shape;289;p43"/>
          <p:cNvSpPr/>
          <p:nvPr/>
        </p:nvSpPr>
        <p:spPr>
          <a:xfrm>
            <a:off x="141450" y="1618621"/>
            <a:ext cx="1883700" cy="90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txBox="1"/>
          <p:nvPr/>
        </p:nvSpPr>
        <p:spPr>
          <a:xfrm>
            <a:off x="141450" y="1585477"/>
            <a:ext cx="1883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chemeClr val="lt1"/>
                </a:solidFill>
                <a:latin typeface="Roboto"/>
                <a:ea typeface="Roboto"/>
                <a:cs typeface="Roboto"/>
                <a:sym typeface="Roboto"/>
              </a:rPr>
              <a:t>Data</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addElement(...);</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writeToJSON();</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writeToEML();</a:t>
            </a:r>
            <a:endParaRPr sz="1500">
              <a:solidFill>
                <a:schemeClr val="lt1"/>
              </a:solidFill>
              <a:latin typeface="Roboto"/>
              <a:ea typeface="Roboto"/>
              <a:cs typeface="Roboto"/>
              <a:sym typeface="Roboto"/>
            </a:endParaRPr>
          </a:p>
        </p:txBody>
      </p:sp>
      <p:sp>
        <p:nvSpPr>
          <p:cNvPr id="291" name="Google Shape;291;p43"/>
          <p:cNvSpPr/>
          <p:nvPr/>
        </p:nvSpPr>
        <p:spPr>
          <a:xfrm>
            <a:off x="5305300" y="1618625"/>
            <a:ext cx="2262000" cy="83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txBox="1"/>
          <p:nvPr/>
        </p:nvSpPr>
        <p:spPr>
          <a:xfrm>
            <a:off x="5305300" y="1603350"/>
            <a:ext cx="2262000" cy="8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500">
                <a:solidFill>
                  <a:schemeClr val="lt1"/>
                </a:solidFill>
                <a:latin typeface="Roboto"/>
                <a:ea typeface="Roboto"/>
                <a:cs typeface="Roboto"/>
                <a:sym typeface="Roboto"/>
              </a:rPr>
              <a:t>Element</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virtual writeElementToJSON();</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virtual writeElementToEML();</a:t>
            </a:r>
            <a:endParaRPr sz="1200">
              <a:solidFill>
                <a:schemeClr val="lt1"/>
              </a:solidFill>
              <a:latin typeface="Roboto"/>
              <a:ea typeface="Roboto"/>
              <a:cs typeface="Roboto"/>
              <a:sym typeface="Roboto"/>
            </a:endParaRPr>
          </a:p>
        </p:txBody>
      </p:sp>
      <p:sp>
        <p:nvSpPr>
          <p:cNvPr id="293" name="Google Shape;293;p43"/>
          <p:cNvSpPr/>
          <p:nvPr/>
        </p:nvSpPr>
        <p:spPr>
          <a:xfrm>
            <a:off x="3126450" y="2920175"/>
            <a:ext cx="2262000" cy="5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3"/>
          <p:cNvSpPr txBox="1"/>
          <p:nvPr/>
        </p:nvSpPr>
        <p:spPr>
          <a:xfrm>
            <a:off x="3126550" y="2904900"/>
            <a:ext cx="2262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300">
                <a:solidFill>
                  <a:schemeClr val="lt1"/>
                </a:solidFill>
                <a:latin typeface="Roboto"/>
                <a:ea typeface="Roboto"/>
                <a:cs typeface="Roboto"/>
                <a:sym typeface="Roboto"/>
              </a:rPr>
              <a:t>Container Element</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nl" sz="1100">
                <a:solidFill>
                  <a:schemeClr val="lt1"/>
                </a:solidFill>
                <a:latin typeface="Roboto"/>
                <a:ea typeface="Roboto"/>
                <a:cs typeface="Roboto"/>
                <a:sym typeface="Roboto"/>
              </a:rPr>
              <a:t>virtual addElementToContainer();</a:t>
            </a:r>
            <a:endParaRPr sz="1100">
              <a:solidFill>
                <a:schemeClr val="lt1"/>
              </a:solidFill>
              <a:latin typeface="Roboto"/>
              <a:ea typeface="Roboto"/>
              <a:cs typeface="Roboto"/>
              <a:sym typeface="Roboto"/>
            </a:endParaRPr>
          </a:p>
        </p:txBody>
      </p:sp>
      <p:sp>
        <p:nvSpPr>
          <p:cNvPr id="295" name="Google Shape;295;p43"/>
          <p:cNvSpPr/>
          <p:nvPr/>
        </p:nvSpPr>
        <p:spPr>
          <a:xfrm>
            <a:off x="6874500" y="2937550"/>
            <a:ext cx="1883700" cy="7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3"/>
          <p:cNvSpPr txBox="1"/>
          <p:nvPr/>
        </p:nvSpPr>
        <p:spPr>
          <a:xfrm>
            <a:off x="6874502" y="2922283"/>
            <a:ext cx="1883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chemeClr val="lt1"/>
                </a:solidFill>
                <a:latin typeface="Roboto"/>
                <a:ea typeface="Roboto"/>
                <a:cs typeface="Roboto"/>
                <a:sym typeface="Roboto"/>
              </a:rPr>
              <a:t>Value Element</a:t>
            </a:r>
            <a:endParaRPr>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writeElementToJSON();</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writeElementToEML();</a:t>
            </a:r>
            <a:endParaRPr sz="1200">
              <a:solidFill>
                <a:schemeClr val="lt1"/>
              </a:solidFill>
              <a:latin typeface="Roboto"/>
              <a:ea typeface="Roboto"/>
              <a:cs typeface="Roboto"/>
              <a:sym typeface="Roboto"/>
            </a:endParaRPr>
          </a:p>
        </p:txBody>
      </p:sp>
      <p:sp>
        <p:nvSpPr>
          <p:cNvPr id="297" name="Google Shape;297;p43"/>
          <p:cNvSpPr/>
          <p:nvPr/>
        </p:nvSpPr>
        <p:spPr>
          <a:xfrm>
            <a:off x="2184475" y="3929550"/>
            <a:ext cx="1525200" cy="88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3"/>
          <p:cNvSpPr txBox="1"/>
          <p:nvPr/>
        </p:nvSpPr>
        <p:spPr>
          <a:xfrm>
            <a:off x="2184475" y="3914275"/>
            <a:ext cx="16218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300">
                <a:solidFill>
                  <a:schemeClr val="lt1"/>
                </a:solidFill>
                <a:latin typeface="Roboto"/>
                <a:ea typeface="Roboto"/>
                <a:cs typeface="Roboto"/>
                <a:sym typeface="Roboto"/>
              </a:rPr>
              <a:t>Object Element</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addElement(...);</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writeToJSON();</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writeToEML();</a:t>
            </a:r>
            <a:endParaRPr sz="1300">
              <a:solidFill>
                <a:schemeClr val="lt1"/>
              </a:solidFill>
              <a:latin typeface="Roboto"/>
              <a:ea typeface="Roboto"/>
              <a:cs typeface="Roboto"/>
              <a:sym typeface="Roboto"/>
            </a:endParaRPr>
          </a:p>
        </p:txBody>
      </p:sp>
      <p:sp>
        <p:nvSpPr>
          <p:cNvPr id="299" name="Google Shape;299;p43"/>
          <p:cNvSpPr/>
          <p:nvPr/>
        </p:nvSpPr>
        <p:spPr>
          <a:xfrm>
            <a:off x="4572000" y="3917375"/>
            <a:ext cx="2178600" cy="90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3"/>
          <p:cNvSpPr txBox="1"/>
          <p:nvPr/>
        </p:nvSpPr>
        <p:spPr>
          <a:xfrm>
            <a:off x="4572000" y="3902100"/>
            <a:ext cx="21786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300" u="sng">
                <a:solidFill>
                  <a:schemeClr val="lt1"/>
                </a:solidFill>
                <a:latin typeface="Roboto"/>
                <a:ea typeface="Roboto"/>
                <a:cs typeface="Roboto"/>
                <a:sym typeface="Roboto"/>
              </a:rPr>
              <a:t>Array Element</a:t>
            </a:r>
            <a:endParaRPr sz="1300" u="sng">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addElementToContainer(...);</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writeToElementJSON();</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nl" sz="1200">
                <a:solidFill>
                  <a:schemeClr val="lt1"/>
                </a:solidFill>
                <a:latin typeface="Roboto"/>
                <a:ea typeface="Roboto"/>
                <a:cs typeface="Roboto"/>
                <a:sym typeface="Roboto"/>
              </a:rPr>
              <a:t>writeToElementEML();</a:t>
            </a:r>
            <a:endParaRPr sz="1200">
              <a:solidFill>
                <a:schemeClr val="lt1"/>
              </a:solidFill>
              <a:latin typeface="Roboto"/>
              <a:ea typeface="Roboto"/>
              <a:cs typeface="Roboto"/>
              <a:sym typeface="Roboto"/>
            </a:endParaRPr>
          </a:p>
        </p:txBody>
      </p:sp>
      <p:cxnSp>
        <p:nvCxnSpPr>
          <p:cNvPr id="301" name="Google Shape;301;p43"/>
          <p:cNvCxnSpPr/>
          <p:nvPr/>
        </p:nvCxnSpPr>
        <p:spPr>
          <a:xfrm>
            <a:off x="2246104" y="1878448"/>
            <a:ext cx="2806200" cy="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43"/>
          <p:cNvSpPr txBox="1"/>
          <p:nvPr/>
        </p:nvSpPr>
        <p:spPr>
          <a:xfrm>
            <a:off x="3421840" y="1529850"/>
            <a:ext cx="454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200">
                <a:latin typeface="Roboto"/>
                <a:ea typeface="Roboto"/>
                <a:cs typeface="Roboto"/>
                <a:sym typeface="Roboto"/>
              </a:rPr>
              <a:t>ptr</a:t>
            </a:r>
            <a:endParaRPr sz="1200">
              <a:latin typeface="Roboto"/>
              <a:ea typeface="Roboto"/>
              <a:cs typeface="Roboto"/>
              <a:sym typeface="Roboto"/>
            </a:endParaRPr>
          </a:p>
        </p:txBody>
      </p:sp>
      <p:cxnSp>
        <p:nvCxnSpPr>
          <p:cNvPr id="303" name="Google Shape;303;p43"/>
          <p:cNvCxnSpPr>
            <a:stCxn id="294" idx="0"/>
            <a:endCxn id="291" idx="2"/>
          </p:cNvCxnSpPr>
          <p:nvPr/>
        </p:nvCxnSpPr>
        <p:spPr>
          <a:xfrm flipH="1" rot="10800000">
            <a:off x="4257550" y="2449500"/>
            <a:ext cx="2178600" cy="455400"/>
          </a:xfrm>
          <a:prstGeom prst="straightConnector1">
            <a:avLst/>
          </a:prstGeom>
          <a:noFill/>
          <a:ln cap="flat" cmpd="sng" w="9525">
            <a:solidFill>
              <a:srgbClr val="000000"/>
            </a:solidFill>
            <a:prstDash val="solid"/>
            <a:round/>
            <a:headEnd len="med" w="med" type="triangle"/>
            <a:tailEnd len="med" w="med" type="none"/>
          </a:ln>
        </p:spPr>
      </p:cxnSp>
      <p:cxnSp>
        <p:nvCxnSpPr>
          <p:cNvPr id="304" name="Google Shape;304;p43"/>
          <p:cNvCxnSpPr>
            <a:stCxn id="291" idx="2"/>
            <a:endCxn id="296" idx="0"/>
          </p:cNvCxnSpPr>
          <p:nvPr/>
        </p:nvCxnSpPr>
        <p:spPr>
          <a:xfrm>
            <a:off x="6436300" y="2449625"/>
            <a:ext cx="1380000" cy="472800"/>
          </a:xfrm>
          <a:prstGeom prst="straightConnector1">
            <a:avLst/>
          </a:prstGeom>
          <a:noFill/>
          <a:ln cap="flat" cmpd="sng" w="9525">
            <a:solidFill>
              <a:srgbClr val="000000"/>
            </a:solidFill>
            <a:prstDash val="solid"/>
            <a:round/>
            <a:headEnd len="med" w="med" type="none"/>
            <a:tailEnd len="med" w="med" type="triangle"/>
          </a:ln>
        </p:spPr>
      </p:cxnSp>
      <p:cxnSp>
        <p:nvCxnSpPr>
          <p:cNvPr id="305" name="Google Shape;305;p43"/>
          <p:cNvCxnSpPr>
            <a:stCxn id="294" idx="2"/>
            <a:endCxn id="298" idx="0"/>
          </p:cNvCxnSpPr>
          <p:nvPr/>
        </p:nvCxnSpPr>
        <p:spPr>
          <a:xfrm flipH="1">
            <a:off x="2995450" y="3459000"/>
            <a:ext cx="1262100" cy="455400"/>
          </a:xfrm>
          <a:prstGeom prst="straightConnector1">
            <a:avLst/>
          </a:prstGeom>
          <a:noFill/>
          <a:ln cap="flat" cmpd="sng" w="9525">
            <a:solidFill>
              <a:srgbClr val="000000"/>
            </a:solidFill>
            <a:prstDash val="solid"/>
            <a:round/>
            <a:headEnd len="med" w="med" type="none"/>
            <a:tailEnd len="med" w="med" type="triangle"/>
          </a:ln>
        </p:spPr>
      </p:cxnSp>
      <p:cxnSp>
        <p:nvCxnSpPr>
          <p:cNvPr id="306" name="Google Shape;306;p43"/>
          <p:cNvCxnSpPr>
            <a:stCxn id="294" idx="2"/>
            <a:endCxn id="300" idx="0"/>
          </p:cNvCxnSpPr>
          <p:nvPr/>
        </p:nvCxnSpPr>
        <p:spPr>
          <a:xfrm>
            <a:off x="4257550" y="3459000"/>
            <a:ext cx="1403700" cy="443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JSON: grammar</a:t>
            </a:r>
            <a:endParaRPr/>
          </a:p>
        </p:txBody>
      </p:sp>
      <p:sp>
        <p:nvSpPr>
          <p:cNvPr id="117" name="Google Shape;117;p26"/>
          <p:cNvSpPr txBox="1"/>
          <p:nvPr>
            <p:ph idx="4294967295" type="subTitle"/>
          </p:nvPr>
        </p:nvSpPr>
        <p:spPr>
          <a:xfrm>
            <a:off x="311725" y="1494050"/>
            <a:ext cx="6917400" cy="2421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nl"/>
              <a:t>Stel CFG op die JSON-formaat omschrijft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nl"/>
              <a:t>Vereenvoudiging strings: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nl"/>
              <a:t>a-z	A-Z	0-9	?	!	.	+	(	)	spatie		_</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Syntax Highlighting</a:t>
            </a:r>
            <a:endParaRPr/>
          </a:p>
        </p:txBody>
      </p:sp>
      <p:pic>
        <p:nvPicPr>
          <p:cNvPr id="312" name="Google Shape;312;p44"/>
          <p:cNvPicPr preferRelativeResize="0"/>
          <p:nvPr/>
        </p:nvPicPr>
        <p:blipFill rotWithShape="1">
          <a:blip r:embed="rId3">
            <a:alphaModFix/>
          </a:blip>
          <a:srcRect b="19753" l="32186" r="24440" t="13352"/>
          <a:stretch/>
        </p:blipFill>
        <p:spPr>
          <a:xfrm>
            <a:off x="352200" y="1504150"/>
            <a:ext cx="3521952" cy="3055350"/>
          </a:xfrm>
          <a:prstGeom prst="rect">
            <a:avLst/>
          </a:prstGeom>
          <a:noFill/>
          <a:ln>
            <a:noFill/>
          </a:ln>
        </p:spPr>
      </p:pic>
      <p:sp>
        <p:nvSpPr>
          <p:cNvPr id="313" name="Google Shape;313;p44"/>
          <p:cNvSpPr/>
          <p:nvPr/>
        </p:nvSpPr>
        <p:spPr>
          <a:xfrm>
            <a:off x="4269425" y="2881375"/>
            <a:ext cx="1188600" cy="30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44"/>
          <p:cNvPicPr preferRelativeResize="0"/>
          <p:nvPr/>
        </p:nvPicPr>
        <p:blipFill rotWithShape="1">
          <a:blip r:embed="rId4">
            <a:alphaModFix/>
          </a:blip>
          <a:srcRect b="37016" l="4082" r="70164" t="13008"/>
          <a:stretch/>
        </p:blipFill>
        <p:spPr>
          <a:xfrm>
            <a:off x="5906575" y="1435100"/>
            <a:ext cx="2925725" cy="3193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ctrTitle"/>
          </p:nvPr>
        </p:nvSpPr>
        <p:spPr>
          <a:xfrm>
            <a:off x="311700" y="53265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Command-Line Interface</a:t>
            </a:r>
            <a:endParaRPr/>
          </a:p>
        </p:txBody>
      </p:sp>
      <p:pic>
        <p:nvPicPr>
          <p:cNvPr id="320" name="Google Shape;320;p45"/>
          <p:cNvPicPr preferRelativeResize="0"/>
          <p:nvPr/>
        </p:nvPicPr>
        <p:blipFill rotWithShape="1">
          <a:blip r:embed="rId3">
            <a:alphaModFix/>
          </a:blip>
          <a:srcRect b="13045" l="3784" r="49549" t="41356"/>
          <a:stretch/>
        </p:blipFill>
        <p:spPr>
          <a:xfrm>
            <a:off x="2110300" y="1540850"/>
            <a:ext cx="4923398" cy="270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JSON: Grammar</a:t>
            </a:r>
            <a:endParaRPr/>
          </a:p>
        </p:txBody>
      </p:sp>
      <p:sp>
        <p:nvSpPr>
          <p:cNvPr id="123" name="Google Shape;123;p27"/>
          <p:cNvSpPr txBox="1"/>
          <p:nvPr>
            <p:ph idx="4294967295" type="subTitle"/>
          </p:nvPr>
        </p:nvSpPr>
        <p:spPr>
          <a:xfrm>
            <a:off x="216175" y="1502600"/>
            <a:ext cx="8711700" cy="242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splits input op speciale tekens</a:t>
            </a:r>
            <a:br>
              <a:rPr lang="nl"/>
            </a:br>
            <a:endParaRPr/>
          </a:p>
          <a:p>
            <a:pPr indent="-311150" lvl="0" marL="457200" rtl="0" algn="l">
              <a:spcBef>
                <a:spcPts val="0"/>
              </a:spcBef>
              <a:spcAft>
                <a:spcPts val="0"/>
              </a:spcAft>
              <a:buSzPts val="1300"/>
              <a:buChar char="●"/>
            </a:pPr>
            <a:r>
              <a:rPr lang="nl"/>
              <a:t>resultaat = lijst van tokens:</a:t>
            </a:r>
            <a:endParaRPr/>
          </a:p>
          <a:p>
            <a:pPr indent="0" lvl="0" marL="0" rtl="0" algn="l">
              <a:spcBef>
                <a:spcPts val="1200"/>
              </a:spcBef>
              <a:spcAft>
                <a:spcPts val="0"/>
              </a:spcAft>
              <a:buNone/>
            </a:pPr>
            <a:r>
              <a:rPr lang="nl"/>
              <a:t>	( true, BOOLEAN), (5.0, NUMBER), (005E-10, INVALID_NUMBER), ( [ , ARRAY_OPEN), …</a:t>
            </a:r>
            <a:endParaRPr/>
          </a:p>
          <a:p>
            <a:pPr indent="-311150" lvl="0" marL="457200" rtl="0" algn="l">
              <a:spcBef>
                <a:spcPts val="1200"/>
              </a:spcBef>
              <a:spcAft>
                <a:spcPts val="0"/>
              </a:spcAft>
              <a:buSzPts val="1300"/>
              <a:buChar char="●"/>
            </a:pPr>
            <a:r>
              <a:rPr lang="nl"/>
              <a:t>type gebaseerd puur op vorm token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cxnSp>
        <p:nvCxnSpPr>
          <p:cNvPr id="124" name="Google Shape;124;p27"/>
          <p:cNvCxnSpPr>
            <a:endCxn id="125" idx="1"/>
          </p:cNvCxnSpPr>
          <p:nvPr/>
        </p:nvCxnSpPr>
        <p:spPr>
          <a:xfrm flipH="1" rot="10800000">
            <a:off x="3649225" y="2032275"/>
            <a:ext cx="692100" cy="345000"/>
          </a:xfrm>
          <a:prstGeom prst="straightConnector1">
            <a:avLst/>
          </a:prstGeom>
          <a:noFill/>
          <a:ln cap="flat" cmpd="sng" w="19050">
            <a:solidFill>
              <a:srgbClr val="0000FF"/>
            </a:solidFill>
            <a:prstDash val="solid"/>
            <a:round/>
            <a:headEnd len="med" w="med" type="none"/>
            <a:tailEnd len="med" w="med" type="triangle"/>
          </a:ln>
        </p:spPr>
      </p:cxnSp>
      <p:sp>
        <p:nvSpPr>
          <p:cNvPr id="125" name="Google Shape;125;p27"/>
          <p:cNvSpPr txBox="1"/>
          <p:nvPr/>
        </p:nvSpPr>
        <p:spPr>
          <a:xfrm>
            <a:off x="4341325" y="1839825"/>
            <a:ext cx="3947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nl" sz="1300">
                <a:solidFill>
                  <a:schemeClr val="dk2"/>
                </a:solidFill>
                <a:latin typeface="Roboto"/>
                <a:ea typeface="Roboto"/>
                <a:cs typeface="Roboto"/>
                <a:sym typeface="Roboto"/>
              </a:rPr>
              <a:t>lijkt op getal, maar twee nullen vooraan</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8"/>
          <p:cNvPicPr preferRelativeResize="0"/>
          <p:nvPr/>
        </p:nvPicPr>
        <p:blipFill>
          <a:blip r:embed="rId3">
            <a:alphaModFix/>
          </a:blip>
          <a:stretch>
            <a:fillRect/>
          </a:stretch>
        </p:blipFill>
        <p:spPr>
          <a:xfrm>
            <a:off x="630025" y="1093250"/>
            <a:ext cx="1778142" cy="1596700"/>
          </a:xfrm>
          <a:prstGeom prst="rect">
            <a:avLst/>
          </a:prstGeom>
          <a:noFill/>
          <a:ln>
            <a:noFill/>
          </a:ln>
        </p:spPr>
      </p:pic>
      <p:cxnSp>
        <p:nvCxnSpPr>
          <p:cNvPr id="131" name="Google Shape;131;p28"/>
          <p:cNvCxnSpPr/>
          <p:nvPr/>
        </p:nvCxnSpPr>
        <p:spPr>
          <a:xfrm flipH="1" rot="10800000">
            <a:off x="1316577" y="1391089"/>
            <a:ext cx="405000" cy="3000"/>
          </a:xfrm>
          <a:prstGeom prst="straightConnector1">
            <a:avLst/>
          </a:prstGeom>
          <a:noFill/>
          <a:ln cap="flat" cmpd="sng" w="38100">
            <a:solidFill>
              <a:srgbClr val="FF0000"/>
            </a:solidFill>
            <a:prstDash val="solid"/>
            <a:round/>
            <a:headEnd len="med" w="med" type="none"/>
            <a:tailEnd len="med" w="med" type="none"/>
          </a:ln>
        </p:spPr>
      </p:cxnSp>
      <p:cxnSp>
        <p:nvCxnSpPr>
          <p:cNvPr id="132" name="Google Shape;132;p28"/>
          <p:cNvCxnSpPr/>
          <p:nvPr/>
        </p:nvCxnSpPr>
        <p:spPr>
          <a:xfrm flipH="1" rot="10800000">
            <a:off x="1316577" y="1966125"/>
            <a:ext cx="405000" cy="3000"/>
          </a:xfrm>
          <a:prstGeom prst="straightConnector1">
            <a:avLst/>
          </a:prstGeom>
          <a:noFill/>
          <a:ln cap="flat" cmpd="sng" w="38100">
            <a:solidFill>
              <a:srgbClr val="FF0000"/>
            </a:solidFill>
            <a:prstDash val="solid"/>
            <a:round/>
            <a:headEnd len="med" w="med" type="none"/>
            <a:tailEnd len="med" w="med" type="none"/>
          </a:ln>
        </p:spPr>
      </p:cxnSp>
      <p:sp>
        <p:nvSpPr>
          <p:cNvPr id="133" name="Google Shape;133;p28"/>
          <p:cNvSpPr txBox="1"/>
          <p:nvPr>
            <p:ph type="ctrTitle"/>
          </p:nvPr>
        </p:nvSpPr>
        <p:spPr>
          <a:xfrm>
            <a:off x="311700" y="272750"/>
            <a:ext cx="8520600" cy="82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EML: verschillen met XML</a:t>
            </a:r>
            <a:endParaRPr/>
          </a:p>
        </p:txBody>
      </p:sp>
      <p:sp>
        <p:nvSpPr>
          <p:cNvPr id="134" name="Google Shape;134;p28"/>
          <p:cNvSpPr txBox="1"/>
          <p:nvPr/>
        </p:nvSpPr>
        <p:spPr>
          <a:xfrm>
            <a:off x="311700" y="1093250"/>
            <a:ext cx="4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Roboto"/>
                <a:ea typeface="Roboto"/>
                <a:cs typeface="Roboto"/>
                <a:sym typeface="Roboto"/>
              </a:rPr>
              <a:t>1)</a:t>
            </a:r>
            <a:endParaRPr>
              <a:latin typeface="Roboto"/>
              <a:ea typeface="Roboto"/>
              <a:cs typeface="Roboto"/>
              <a:sym typeface="Roboto"/>
            </a:endParaRPr>
          </a:p>
        </p:txBody>
      </p:sp>
      <p:sp>
        <p:nvSpPr>
          <p:cNvPr id="135" name="Google Shape;135;p28"/>
          <p:cNvSpPr txBox="1"/>
          <p:nvPr/>
        </p:nvSpPr>
        <p:spPr>
          <a:xfrm>
            <a:off x="2408175" y="1093250"/>
            <a:ext cx="14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Roboto"/>
                <a:ea typeface="Roboto"/>
                <a:cs typeface="Roboto"/>
                <a:sym typeface="Roboto"/>
              </a:rPr>
              <a:t>2</a:t>
            </a:r>
            <a:r>
              <a:rPr lang="nl">
                <a:latin typeface="Roboto"/>
                <a:ea typeface="Roboto"/>
                <a:cs typeface="Roboto"/>
                <a:sym typeface="Roboto"/>
              </a:rPr>
              <a:t>)	tags: ‘[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	arrays: ‘&lt;&gt;’</a:t>
            </a:r>
            <a:endParaRPr>
              <a:latin typeface="Roboto"/>
              <a:ea typeface="Roboto"/>
              <a:cs typeface="Roboto"/>
              <a:sym typeface="Roboto"/>
            </a:endParaRPr>
          </a:p>
        </p:txBody>
      </p:sp>
      <p:sp>
        <p:nvSpPr>
          <p:cNvPr id="136" name="Google Shape;136;p28"/>
          <p:cNvSpPr txBox="1"/>
          <p:nvPr/>
        </p:nvSpPr>
        <p:spPr>
          <a:xfrm>
            <a:off x="2408175" y="1708850"/>
            <a:ext cx="21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Roboto"/>
                <a:ea typeface="Roboto"/>
                <a:cs typeface="Roboto"/>
                <a:sym typeface="Roboto"/>
              </a:rPr>
              <a:t>3</a:t>
            </a:r>
            <a:r>
              <a:rPr lang="nl">
                <a:latin typeface="Roboto"/>
                <a:ea typeface="Roboto"/>
                <a:cs typeface="Roboto"/>
                <a:sym typeface="Roboto"/>
              </a:rPr>
              <a:t>)	Commas between 	array elements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nvSpPr>
        <p:spPr>
          <a:xfrm>
            <a:off x="3577350" y="1858025"/>
            <a:ext cx="19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Roboto"/>
                <a:ea typeface="Roboto"/>
                <a:cs typeface="Roboto"/>
                <a:sym typeface="Roboto"/>
              </a:rPr>
              <a:t>Zie JSON tokenization</a:t>
            </a:r>
            <a:endParaRPr>
              <a:latin typeface="Roboto"/>
              <a:ea typeface="Roboto"/>
              <a:cs typeface="Roboto"/>
              <a:sym typeface="Roboto"/>
            </a:endParaRPr>
          </a:p>
        </p:txBody>
      </p:sp>
      <p:sp>
        <p:nvSpPr>
          <p:cNvPr id="142" name="Google Shape;142;p29"/>
          <p:cNvSpPr txBox="1"/>
          <p:nvPr>
            <p:ph type="ctrTitle"/>
          </p:nvPr>
        </p:nvSpPr>
        <p:spPr>
          <a:xfrm>
            <a:off x="311700" y="272750"/>
            <a:ext cx="8520600" cy="82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EML: Tokenization?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Parsers</a:t>
            </a:r>
            <a:endParaRPr/>
          </a:p>
        </p:txBody>
      </p:sp>
      <p:sp>
        <p:nvSpPr>
          <p:cNvPr id="148" name="Google Shape;148;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sz="1600"/>
              <a:t>LL</a:t>
            </a:r>
            <a:endParaRPr sz="1600"/>
          </a:p>
          <a:p>
            <a:pPr indent="0" lvl="0" marL="0" rtl="0" algn="l">
              <a:spcBef>
                <a:spcPts val="1200"/>
              </a:spcBef>
              <a:spcAft>
                <a:spcPts val="0"/>
              </a:spcAft>
              <a:buNone/>
            </a:pPr>
            <a:r>
              <a:rPr lang="nl" sz="1600"/>
              <a:t>LR</a:t>
            </a:r>
            <a:endParaRPr sz="1600"/>
          </a:p>
          <a:p>
            <a:pPr indent="0" lvl="0" marL="0" rtl="0" algn="l">
              <a:spcBef>
                <a:spcPts val="1200"/>
              </a:spcBef>
              <a:spcAft>
                <a:spcPts val="1200"/>
              </a:spcAft>
              <a:buNone/>
            </a:pPr>
            <a:r>
              <a:rPr lang="nl" sz="1600"/>
              <a:t>Earley</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Import TOi</a:t>
            </a:r>
            <a:endParaRPr/>
          </a:p>
        </p:txBody>
      </p:sp>
      <p:pic>
        <p:nvPicPr>
          <p:cNvPr id="154" name="Google Shape;154;p31"/>
          <p:cNvPicPr preferRelativeResize="0"/>
          <p:nvPr/>
        </p:nvPicPr>
        <p:blipFill rotWithShape="1">
          <a:blip r:embed="rId3">
            <a:alphaModFix/>
          </a:blip>
          <a:srcRect b="5204" l="0" r="0" t="49262"/>
          <a:stretch/>
        </p:blipFill>
        <p:spPr>
          <a:xfrm>
            <a:off x="2429550" y="1572550"/>
            <a:ext cx="4284899" cy="1350299"/>
          </a:xfrm>
          <a:prstGeom prst="rect">
            <a:avLst/>
          </a:prstGeom>
          <a:noFill/>
          <a:ln>
            <a:noFill/>
          </a:ln>
        </p:spPr>
      </p:pic>
      <p:sp>
        <p:nvSpPr>
          <p:cNvPr id="155" name="Google Shape;155;p31"/>
          <p:cNvSpPr txBox="1"/>
          <p:nvPr/>
        </p:nvSpPr>
        <p:spPr>
          <a:xfrm>
            <a:off x="2782050" y="3675950"/>
            <a:ext cx="3579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100" u="sng">
                <a:solidFill>
                  <a:schemeClr val="hlink"/>
                </a:solidFill>
                <a:hlinkClick r:id="rId4"/>
              </a:rPr>
              <a:t>PPT - Top-Down Parsing PowerPoint Presentation, free download - ID:5876027 (slideserve.com)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ctrTitle"/>
          </p:nvPr>
        </p:nvSpPr>
        <p:spPr>
          <a:xfrm>
            <a:off x="311700" y="42185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LR(1) Parser</a:t>
            </a:r>
            <a:endParaRPr/>
          </a:p>
        </p:txBody>
      </p:sp>
      <p:pic>
        <p:nvPicPr>
          <p:cNvPr id="161" name="Google Shape;161;p32"/>
          <p:cNvPicPr preferRelativeResize="0"/>
          <p:nvPr/>
        </p:nvPicPr>
        <p:blipFill>
          <a:blip r:embed="rId3">
            <a:alphaModFix/>
          </a:blip>
          <a:stretch>
            <a:fillRect/>
          </a:stretch>
        </p:blipFill>
        <p:spPr>
          <a:xfrm>
            <a:off x="818550" y="1919760"/>
            <a:ext cx="7506888" cy="2746915"/>
          </a:xfrm>
          <a:prstGeom prst="rect">
            <a:avLst/>
          </a:prstGeom>
          <a:noFill/>
          <a:ln>
            <a:noFill/>
          </a:ln>
        </p:spPr>
      </p:pic>
      <p:sp>
        <p:nvSpPr>
          <p:cNvPr id="162" name="Google Shape;162;p32"/>
          <p:cNvSpPr txBox="1"/>
          <p:nvPr/>
        </p:nvSpPr>
        <p:spPr>
          <a:xfrm>
            <a:off x="492925" y="1304150"/>
            <a:ext cx="6172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nl">
                <a:latin typeface="Roboto"/>
                <a:ea typeface="Roboto"/>
                <a:cs typeface="Roboto"/>
                <a:sym typeface="Roboto"/>
              </a:rPr>
              <a:t>Opbouwen van de LR(1) parse table</a:t>
            </a:r>
            <a:r>
              <a:rPr lang="nl" sz="1200">
                <a:latin typeface="Roboto"/>
                <a:ea typeface="Roboto"/>
                <a:cs typeface="Roboto"/>
                <a:sym typeface="Roboto"/>
              </a:rPr>
              <a:t>  (niet gelimiteerd aan JSON/EML)</a:t>
            </a:r>
            <a:endParaRPr sz="1200">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Parsen van gegeven input</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ctrTitle"/>
          </p:nvPr>
        </p:nvSpPr>
        <p:spPr>
          <a:xfrm>
            <a:off x="311700" y="196800"/>
            <a:ext cx="8520600" cy="77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a:t>LR(1) Parser</a:t>
            </a:r>
            <a:endParaRPr/>
          </a:p>
        </p:txBody>
      </p:sp>
      <p:pic>
        <p:nvPicPr>
          <p:cNvPr id="168" name="Google Shape;168;p33"/>
          <p:cNvPicPr preferRelativeResize="0"/>
          <p:nvPr/>
        </p:nvPicPr>
        <p:blipFill>
          <a:blip r:embed="rId3">
            <a:alphaModFix/>
          </a:blip>
          <a:stretch>
            <a:fillRect/>
          </a:stretch>
        </p:blipFill>
        <p:spPr>
          <a:xfrm>
            <a:off x="1443333" y="1052925"/>
            <a:ext cx="6257339" cy="374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