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3438d2739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3438d2739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33f8adb7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33f8adb7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33f8adb7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33f8adb7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33f8adb7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33f8adb7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3438d2739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3438d2739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3438d2739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3438d273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3438d273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3438d273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3438d2739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3438d2739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3438d2739_8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3438d2739_8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3438d273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3438d273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3438d2739_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3438d2739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33f8adb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33f8adb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3438d2739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3438d2739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33f8adb7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33f8adb7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s://help.ivanti.com/ap/help/en_US/fd/2019/Content/FileDirector/Admin/File%20Director%20Command%20Line%20Interface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hyperlink" Target="https://www.gatevidyalay.com/cyk-cyk-algorithm/" TargetMode="External"/><Relationship Id="rId6" Type="http://schemas.openxmlformats.org/officeDocument/2006/relationships/hyperlink" Target="https://www.slideserve.com/chastity-walls/top-down-pars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Eigen Markup Language en JSON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4"/>
            <a:ext cx="4242600" cy="19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Project door: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Liam Wouters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Siebe Wijnants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Axel De Leeuw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Michel Dierckx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Earley Parser</a:t>
            </a:r>
            <a:endParaRPr/>
          </a:p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chart parser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krachtiger dan LR en LL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kan bijna alle mogelijke CFG’s parsen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435750" y="4451425"/>
            <a:ext cx="37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https://en.wikipedia.org/wiki/Earley_parser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700" y="819400"/>
            <a:ext cx="4284900" cy="28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Performance Vergelijken</a:t>
            </a:r>
            <a:endParaRPr/>
          </a:p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75000" y="1878525"/>
            <a:ext cx="4104000" cy="20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"/>
              <a:t>Verschillende input files: (JSON, EML) veel verschillende groottes.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"/>
              <a:t>Parsers vergelijken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"/>
              <a:t>Conclusie, waarom?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350" y="1878560"/>
            <a:ext cx="4384955" cy="222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EML &lt;-&gt; JSON Conversion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311700" y="1546375"/>
            <a:ext cx="7489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"/>
              <a:t>Parsers bouwen correcte datastructuur, correct afbreken op gefaalde parse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1424025" y="2476900"/>
            <a:ext cx="2036100" cy="1069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1424025" y="2476900"/>
            <a:ext cx="21324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50">
              <a:solidFill>
                <a:srgbClr val="181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    "fruit": "Apple",</a:t>
            </a:r>
            <a:endParaRPr b="1" sz="1150">
              <a:solidFill>
                <a:srgbClr val="181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    "size": "Large",</a:t>
            </a:r>
            <a:endParaRPr b="1" sz="1150">
              <a:solidFill>
                <a:srgbClr val="181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    "amount": 5</a:t>
            </a:r>
            <a:endParaRPr b="1" sz="1150">
              <a:solidFill>
                <a:srgbClr val="181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181A1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5664450" y="2424100"/>
            <a:ext cx="2237100" cy="1175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5712675" y="2476900"/>
            <a:ext cx="2312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&lt;root&gt;</a:t>
            </a:r>
            <a:endParaRPr b="1" sz="1150">
              <a:solidFill>
                <a:srgbClr val="181A1B"/>
              </a:solidFill>
              <a:highlight>
                <a:srgbClr val="181A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   &lt;amount&gt;5&lt;/amount&gt;</a:t>
            </a:r>
            <a:endParaRPr b="1" sz="1150">
              <a:solidFill>
                <a:srgbClr val="181A1B"/>
              </a:solidFill>
              <a:highlight>
                <a:srgbClr val="181A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   &lt;fruit&gt;Apple&lt;/fruit&gt;</a:t>
            </a:r>
            <a:endParaRPr b="1" sz="1150">
              <a:solidFill>
                <a:srgbClr val="181A1B"/>
              </a:solidFill>
              <a:highlight>
                <a:srgbClr val="181A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   &lt;size&gt;Large&lt;/size&gt;</a:t>
            </a:r>
            <a:endParaRPr b="1" sz="1150">
              <a:solidFill>
                <a:srgbClr val="181A1B"/>
              </a:solidFill>
              <a:highlight>
                <a:srgbClr val="181A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&lt;/root&gt;</a:t>
            </a:r>
            <a:endParaRPr b="1" sz="1450">
              <a:solidFill>
                <a:srgbClr val="181A1B"/>
              </a:solidFill>
              <a:highlight>
                <a:srgbClr val="181A1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4058075" y="2915350"/>
            <a:ext cx="992400" cy="192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81A1B"/>
          </a:solidFill>
          <a:ln cap="flat" cmpd="sng" w="9525">
            <a:solidFill>
              <a:srgbClr val="181A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EML &lt;-&gt; JSON Conversion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311700" y="1364200"/>
            <a:ext cx="7489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"/>
              <a:t>Datatypes onderscheiden uit de files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1424025" y="2476900"/>
            <a:ext cx="2036100" cy="1069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1424025" y="2476900"/>
            <a:ext cx="21324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50">
              <a:solidFill>
                <a:srgbClr val="181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    "fruit": "Apple",</a:t>
            </a:r>
            <a:endParaRPr b="1" sz="1150">
              <a:solidFill>
                <a:srgbClr val="181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    "size": "Large",</a:t>
            </a:r>
            <a:endParaRPr b="1" sz="1150">
              <a:solidFill>
                <a:srgbClr val="181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    "weight": 2.1</a:t>
            </a:r>
            <a:endParaRPr b="1" sz="1150">
              <a:solidFill>
                <a:srgbClr val="181A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181A1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5664450" y="2424100"/>
            <a:ext cx="2237100" cy="1175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5712675" y="2476900"/>
            <a:ext cx="2312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&lt;root&gt;</a:t>
            </a:r>
            <a:endParaRPr b="1" sz="1150">
              <a:solidFill>
                <a:srgbClr val="181A1B"/>
              </a:solidFill>
              <a:highlight>
                <a:srgbClr val="181A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   &lt;weight&gt;2.1&lt;/weight&gt;</a:t>
            </a:r>
            <a:endParaRPr b="1" sz="1150">
              <a:solidFill>
                <a:srgbClr val="181A1B"/>
              </a:solidFill>
              <a:highlight>
                <a:srgbClr val="181A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   &lt;fruit&gt;Apple&lt;/fruit&gt;</a:t>
            </a:r>
            <a:endParaRPr b="1" sz="1150">
              <a:solidFill>
                <a:srgbClr val="181A1B"/>
              </a:solidFill>
              <a:highlight>
                <a:srgbClr val="181A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   &lt;size&gt;Large&lt;/size&gt;</a:t>
            </a:r>
            <a:endParaRPr b="1" sz="1150">
              <a:solidFill>
                <a:srgbClr val="181A1B"/>
              </a:solidFill>
              <a:highlight>
                <a:srgbClr val="181A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50">
                <a:solidFill>
                  <a:srgbClr val="181A1B"/>
                </a:solidFill>
                <a:latin typeface="Courier New"/>
                <a:ea typeface="Courier New"/>
                <a:cs typeface="Courier New"/>
                <a:sym typeface="Courier New"/>
              </a:rPr>
              <a:t>&lt;/root&gt;</a:t>
            </a:r>
            <a:endParaRPr b="1" sz="1450">
              <a:solidFill>
                <a:srgbClr val="181A1B"/>
              </a:solidFill>
              <a:highlight>
                <a:srgbClr val="181A1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4058075" y="2915350"/>
            <a:ext cx="992400" cy="192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81A1B"/>
          </a:solidFill>
          <a:ln cap="flat" cmpd="sng" w="9525">
            <a:solidFill>
              <a:srgbClr val="181A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Syntax Highlighting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350" y="1408771"/>
            <a:ext cx="1841275" cy="17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ctrTitle"/>
          </p:nvPr>
        </p:nvSpPr>
        <p:spPr>
          <a:xfrm>
            <a:off x="311700" y="5326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Command-Line Interface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550" y="1765350"/>
            <a:ext cx="4284900" cy="23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2442450" y="4393550"/>
            <a:ext cx="425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u="sng">
                <a:solidFill>
                  <a:schemeClr val="hlink"/>
                </a:solidFill>
                <a:hlinkClick r:id="rId4"/>
              </a:rPr>
              <a:t>Command Line Interface (ivanti.com)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JSON: Grammar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627" y="1229225"/>
            <a:ext cx="5016750" cy="33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13600" y="4571050"/>
            <a:ext cx="34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https://www.json.org/json-en.html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JSON: Tokenization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50" y="1523175"/>
            <a:ext cx="4208492" cy="27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528325" y="1700250"/>
            <a:ext cx="395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=&gt; opeenvolging van strings, integers, speciale tekens, …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311700" y="410200"/>
            <a:ext cx="85206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JSON Schema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339900" y="1230700"/>
            <a:ext cx="4452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"type": "object",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"properties":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    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       "name": {"type":"string"},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       "age": {"type": "int", "maximum":100, "minimum":0}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    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"required":["n</a:t>
            </a:r>
            <a:r>
              <a:rPr lang="nl">
                <a:latin typeface="Roboto"/>
                <a:ea typeface="Roboto"/>
                <a:cs typeface="Roboto"/>
                <a:sym typeface="Roboto"/>
              </a:rPr>
              <a:t>ame</a:t>
            </a:r>
            <a:r>
              <a:rPr lang="nl">
                <a:latin typeface="Roboto"/>
                <a:ea typeface="Roboto"/>
                <a:cs typeface="Roboto"/>
                <a:sym typeface="Roboto"/>
              </a:rPr>
              <a:t>"]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311700" y="410200"/>
            <a:ext cx="85206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Eigen Markup Language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150" y="1533825"/>
            <a:ext cx="3367694" cy="302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/>
          <p:nvPr/>
        </p:nvCxnSpPr>
        <p:spPr>
          <a:xfrm flipH="1" rot="10800000">
            <a:off x="4188436" y="2098400"/>
            <a:ext cx="766200" cy="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 flipH="1" rot="10800000">
            <a:off x="4188436" y="3187300"/>
            <a:ext cx="766200" cy="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311700" y="410200"/>
            <a:ext cx="85206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EML</a:t>
            </a:r>
            <a:r>
              <a:rPr lang="nl"/>
              <a:t>: Tokenization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1130975" y="1419150"/>
            <a:ext cx="252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&lt;person&gt;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        &lt;name&gt;”Siebe”&lt;/name&gt;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        &lt;age&gt;19&lt;/age&gt;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&lt;/person&gt;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473400" y="1419150"/>
            <a:ext cx="168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&lt;P&gt;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        &lt;A&gt;V</a:t>
            </a:r>
            <a:r>
              <a:rPr lang="nl" sz="8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nl">
                <a:latin typeface="Roboto"/>
                <a:ea typeface="Roboto"/>
                <a:cs typeface="Roboto"/>
                <a:sym typeface="Roboto"/>
              </a:rPr>
              <a:t>&lt;/A&gt;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        &lt;B&gt;V</a:t>
            </a:r>
            <a:r>
              <a:rPr lang="nl" sz="8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nl">
                <a:latin typeface="Roboto"/>
                <a:ea typeface="Roboto"/>
                <a:cs typeface="Roboto"/>
                <a:sym typeface="Roboto"/>
              </a:rPr>
              <a:t>&lt;/B&gt;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&lt;/P&gt;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866735" y="1742400"/>
            <a:ext cx="3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=&gt;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Parsers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CYK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600"/>
              <a:t>LL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600"/>
              <a:t>LR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1600"/>
              <a:t>Earley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Import TOi</a:t>
            </a:r>
            <a:endParaRPr/>
          </a:p>
        </p:txBody>
      </p:sp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5204" l="0" r="0" t="49262"/>
          <a:stretch/>
        </p:blipFill>
        <p:spPr>
          <a:xfrm>
            <a:off x="4554300" y="1878550"/>
            <a:ext cx="4284899" cy="135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1878550"/>
            <a:ext cx="4284901" cy="135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643050" y="4287425"/>
            <a:ext cx="357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u="sng">
                <a:solidFill>
                  <a:schemeClr val="hlink"/>
                </a:solidFill>
                <a:hlinkClick r:id="rId5"/>
              </a:rPr>
              <a:t>CYK Algorithm | CYK Algorithm Example | Gate Vidyalay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906800" y="4287425"/>
            <a:ext cx="357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u="sng">
                <a:solidFill>
                  <a:schemeClr val="hlink"/>
                </a:solidFill>
                <a:hlinkClick r:id="rId6"/>
              </a:rPr>
              <a:t>PPT - Top-Down Parsing PowerPoint Presentation, free download - ID:5876027 (slideserve.com)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0" y="4218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LR(1) Parser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50" y="1782135"/>
            <a:ext cx="7506888" cy="274691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492925" y="130415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Opbouwen van de LR(1) parse tab</a:t>
            </a:r>
            <a:r>
              <a:rPr lang="nl">
                <a:latin typeface="Roboto"/>
                <a:ea typeface="Roboto"/>
                <a:cs typeface="Roboto"/>
                <a:sym typeface="Roboto"/>
              </a:rPr>
              <a:t>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