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cc2c96AamT9YM2XRdcORYasRQ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51CCAC-675F-4D97-BA24-CAE238EFF81D}">
  <a:tblStyle styleId="{5351CCAC-675F-4D97-BA24-CAE238EFF8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2a46c4911_1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2a46c4911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2a46c4911_1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2a46c4911_1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2a46c491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2a46c491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2a46c4911_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2a46c4911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2a46c4911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2a46c491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2a46c4911_8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32a46c4911_8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2a46c4911_8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32a46c4911_8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2a46c4911_8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32a46c4911_8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2a46c4911_8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32a46c4911_8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2a46c4911_8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32a46c4911_8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2a46c491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32a46c4911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2a46c4911_8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32a46c4911_8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2a46c4911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32a46c4911_6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2a46c4911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32a46c4911_6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2a46c4911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2a46c4911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2a46c4911_1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2a46c4911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2a46c4911_8_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32a46c4911_8_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132a46c4911_8_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32a46c4911_8_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32a46c4911_8_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2a46c4911_8_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32a46c4911_8_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32a46c4911_8_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2a46c4911_8_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32a46c4911_8_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132a46c4911_8_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32a46c4911_8_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32a46c4911_8_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a46c4911_8_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32a46c4911_8_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132a46c4911_8_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32a46c4911_8_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32a46c4911_8_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2a46c4911_8_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32a46c4911_8_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132a46c4911_8_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132a46c4911_8_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32a46c4911_8_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32a46c4911_8_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2a46c4911_8_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32a46c4911_8_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132a46c4911_8_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132a46c4911_8_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132a46c4911_8_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32a46c4911_8_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32a46c4911_8_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32a46c4911_8_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2a46c4911_8_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32a46c4911_8_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32a46c4911_8_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32a46c4911_8_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a46c4911_8_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32a46c4911_8_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132a46c4911_8_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132a46c4911_8_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32a46c4911_8_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32a46c4911_8_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2a46c4911_8_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32a46c4911_8_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32a46c4911_8_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132a46c4911_8_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32a46c4911_8_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32a46c4911_8_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2a46c4911_8_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32a46c4911_8_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132a46c4911_8_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32a46c4911_8_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32a46c4911_8_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a46c4911_8_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32a46c4911_8_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32a46c4911_8_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32a46c4911_8_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32a46c4911_8_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a46c4911_8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132a46c4911_8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132a46c4911_8_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132a46c4911_8_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132a46c4911_8_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hyperlink" Target="https://www.baeldung.com/java-finite-automat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150813"/>
            <a:ext cx="91440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nl-BE" sz="4800"/>
              <a:t>Tokenization + Sentence Chaining</a:t>
            </a:r>
            <a:endParaRPr sz="4800"/>
          </a:p>
        </p:txBody>
      </p:sp>
      <p:sp>
        <p:nvSpPr>
          <p:cNvPr id="160" name="Google Shape;160;p1"/>
          <p:cNvSpPr txBox="1"/>
          <p:nvPr/>
        </p:nvSpPr>
        <p:spPr>
          <a:xfrm>
            <a:off x="721590" y="4697085"/>
            <a:ext cx="3727302" cy="2411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rgbClr val="B3982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nl-BE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nl-BE" sz="1800" u="none" cap="none" strike="noStrik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string word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nl-BE" sz="1800" u="none" cap="none" strike="noStrik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string stem;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nl-BE" sz="1800" u="none" cap="none" strike="noStrik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bool spellingError;</a:t>
            </a:r>
            <a:endParaRPr/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nl-BE" sz="1800" u="none" cap="none" strike="noStrik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	bool isLeesteken;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4005038" y="3264088"/>
            <a:ext cx="7382202" cy="112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“Tokenization en sentence chaining.”</a:t>
            </a:r>
            <a:endParaRPr/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{“tokenization”, “en”, “sentence”, “chaining”, “.”};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 txBox="1"/>
          <p:nvPr/>
        </p:nvSpPr>
        <p:spPr>
          <a:xfrm>
            <a:off x="721590" y="1377332"/>
            <a:ext cx="3589444" cy="1380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rgbClr val="B3982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nl-BE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nl-BE" sz="1800" u="none" cap="none" strike="noStrik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vector&lt;Sentence*&gt;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 txBox="1"/>
          <p:nvPr/>
        </p:nvSpPr>
        <p:spPr>
          <a:xfrm>
            <a:off x="721590" y="3011220"/>
            <a:ext cx="3038011" cy="1380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rgbClr val="B3982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nl-BE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Sentence </a:t>
            </a: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nl-BE" sz="1800" u="none" cap="none" strike="noStrike">
                <a:solidFill>
                  <a:srgbClr val="005032"/>
                </a:solidFill>
                <a:latin typeface="Courier New"/>
                <a:ea typeface="Courier New"/>
                <a:cs typeface="Courier New"/>
                <a:sym typeface="Courier New"/>
              </a:rPr>
              <a:t>vector&lt;Word*&gt;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3759601" y="3219841"/>
            <a:ext cx="245437" cy="91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4712181" y="4696900"/>
            <a:ext cx="58341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rgbClr val="B3982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nl-BE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SpecialCharacter : public Word</a:t>
            </a: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2a46c4911_12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Woorden Voorstellen</a:t>
            </a:r>
            <a:endParaRPr/>
          </a:p>
        </p:txBody>
      </p:sp>
      <p:sp>
        <p:nvSpPr>
          <p:cNvPr id="259" name="Google Shape;259;g132a46c4911_12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nl-BE" sz="2400"/>
              <a:t>Edit distance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nl-BE" sz="2400"/>
              <a:t>Substitution                                              Word →wprd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nl-BE" sz="2400"/>
              <a:t>Insertion								 Word → Woprd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nl-BE" sz="2400"/>
              <a:t>Deletion						              Word → wrd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nl-BE" sz="2400"/>
              <a:t>Backtracking							 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2a46c4911_12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Woorden Voorstellen + N-grammen</a:t>
            </a:r>
            <a:endParaRPr/>
          </a:p>
        </p:txBody>
      </p:sp>
      <p:sp>
        <p:nvSpPr>
          <p:cNvPr id="265" name="Google Shape;265;g132a46c4911_12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nl-BE" sz="2400"/>
              <a:t>Prioriteit voor woorden in de n-gram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nl-BE" sz="2400"/>
              <a:t>Zelfs met hogere edit distance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2a46c4911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ctrl F</a:t>
            </a:r>
            <a:endParaRPr/>
          </a:p>
        </p:txBody>
      </p:sp>
      <p:sp>
        <p:nvSpPr>
          <p:cNvPr id="271" name="Google Shape;271;g132a46c4911_4_0"/>
          <p:cNvSpPr txBox="1"/>
          <p:nvPr>
            <p:ph idx="1" type="body"/>
          </p:nvPr>
        </p:nvSpPr>
        <p:spPr>
          <a:xfrm>
            <a:off x="801025" y="18628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tokenization van de tekst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Woord vinden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Bool geven</a:t>
            </a:r>
            <a:endParaRPr/>
          </a:p>
        </p:txBody>
      </p:sp>
      <p:pic>
        <p:nvPicPr>
          <p:cNvPr id="272" name="Google Shape;272;g132a46c4911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750" y="3513025"/>
            <a:ext cx="4990199" cy="29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2a46c4911_4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ctrl Replace</a:t>
            </a:r>
            <a:endParaRPr/>
          </a:p>
        </p:txBody>
      </p:sp>
      <p:sp>
        <p:nvSpPr>
          <p:cNvPr id="278" name="Google Shape;278;g132a46c4911_4_11"/>
          <p:cNvSpPr txBox="1"/>
          <p:nvPr>
            <p:ph idx="1" type="body"/>
          </p:nvPr>
        </p:nvSpPr>
        <p:spPr>
          <a:xfrm>
            <a:off x="801025" y="18628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tokenization van de tekst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Woord vinden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string geven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2a46c4911_4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Syntax checker c++</a:t>
            </a:r>
            <a:endParaRPr/>
          </a:p>
        </p:txBody>
      </p:sp>
      <p:sp>
        <p:nvSpPr>
          <p:cNvPr id="284" name="Google Shape;284;g132a46c4911_4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Checkt haakjes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Checkt ‘;’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BE"/>
              <a:t>Geldige functie</a:t>
            </a:r>
            <a:endParaRPr/>
          </a:p>
        </p:txBody>
      </p:sp>
      <p:pic>
        <p:nvPicPr>
          <p:cNvPr id="285" name="Google Shape;285;g132a46c4911_4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63" y="3448275"/>
            <a:ext cx="48101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2a46c4911_8_7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32a46c4911_8_75"/>
          <p:cNvSpPr txBox="1"/>
          <p:nvPr>
            <p:ph type="ctr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nl-BE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HTML:</a:t>
            </a:r>
            <a:endParaRPr/>
          </a:p>
        </p:txBody>
      </p:sp>
      <p:sp>
        <p:nvSpPr>
          <p:cNvPr id="292" name="Google Shape;292;g132a46c4911_8_75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32a46c4911_8_75"/>
          <p:cNvSpPr txBox="1"/>
          <p:nvPr>
            <p:ph idx="1" type="subTitle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nl-BE" sz="2200"/>
              <a:t>Tags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nl-BE" sz="2200"/>
              <a:t>Attributen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nl-BE" sz="2200"/>
              <a:t>Uitzonderlijkheden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1397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nl-BE" sz="2200"/>
              <a:t>                   Afspraken nodig</a:t>
            </a:r>
            <a:endParaRPr sz="2200"/>
          </a:p>
        </p:txBody>
      </p:sp>
      <p:sp>
        <p:nvSpPr>
          <p:cNvPr id="294" name="Google Shape;294;g132a46c4911_8_75"/>
          <p:cNvSpPr/>
          <p:nvPr/>
        </p:nvSpPr>
        <p:spPr>
          <a:xfrm>
            <a:off x="1141057" y="4963908"/>
            <a:ext cx="1200150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2a46c4911_8_8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32a46c4911_8_8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nl-BE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JSON:</a:t>
            </a:r>
            <a:endParaRPr/>
          </a:p>
        </p:txBody>
      </p:sp>
      <p:sp>
        <p:nvSpPr>
          <p:cNvPr id="301" name="Google Shape;301;g132a46c4911_8_84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32a46c4911_8_84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nl-BE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nl-BE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nl-BE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”{}”, “[]”, “\”\””, “:”, “,”, “null”, bool, int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nl-BE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2a46c4911_8_9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32a46c4911_8_91"/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0" i="0" lang="nl-BE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Optimisme:</a:t>
            </a:r>
            <a:endParaRPr/>
          </a:p>
        </p:txBody>
      </p:sp>
      <p:sp>
        <p:nvSpPr>
          <p:cNvPr id="309" name="Google Shape;309;g132a46c4911_8_91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g132a46c4911_8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0501" y="2527961"/>
            <a:ext cx="8530997" cy="234602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32a46c4911_8_91"/>
          <p:cNvSpPr txBox="1"/>
          <p:nvPr/>
        </p:nvSpPr>
        <p:spPr>
          <a:xfrm>
            <a:off x="1830501" y="5743853"/>
            <a:ext cx="5427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Validating Input with Finite Automata in Java | Baeldung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2a46c4911_8_9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32a46c4911_8_9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nl-BE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Text-Data:</a:t>
            </a:r>
            <a:endParaRPr/>
          </a:p>
        </p:txBody>
      </p:sp>
      <p:sp>
        <p:nvSpPr>
          <p:cNvPr id="318" name="Google Shape;318;g132a46c4911_8_99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32a46c4911_8_99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nl-B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#Woorden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nl-B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#Zinnen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nl-B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#Fouten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nl-B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Gemiddelde’s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nl-B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Correctiesuggesties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nl-B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wortels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2a46c4911_8_10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32a46c4911_8_10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nl-BE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Alles tot 1 geheel:</a:t>
            </a:r>
            <a:endParaRPr/>
          </a:p>
        </p:txBody>
      </p:sp>
      <p:sp>
        <p:nvSpPr>
          <p:cNvPr id="326" name="Google Shape;326;g132a46c4911_8_106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32a46c4911_8_106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32a46c4911_8_106"/>
          <p:cNvSpPr txBox="1"/>
          <p:nvPr/>
        </p:nvSpPr>
        <p:spPr>
          <a:xfrm>
            <a:off x="693195" y="3908312"/>
            <a:ext cx="1091513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Log</a:t>
            </a:r>
            <a:endParaRPr/>
          </a:p>
        </p:txBody>
      </p:sp>
      <p:sp>
        <p:nvSpPr>
          <p:cNvPr id="329" name="Google Shape;329;g132a46c4911_8_106"/>
          <p:cNvSpPr/>
          <p:nvPr/>
        </p:nvSpPr>
        <p:spPr>
          <a:xfrm>
            <a:off x="5701718" y="2967981"/>
            <a:ext cx="757831" cy="70660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32a46c4911_8_106"/>
          <p:cNvSpPr txBox="1"/>
          <p:nvPr/>
        </p:nvSpPr>
        <p:spPr>
          <a:xfrm>
            <a:off x="3898752" y="5790374"/>
            <a:ext cx="438800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31" name="Google Shape;331;g132a46c4911_8_106"/>
          <p:cNvSpPr/>
          <p:nvPr/>
        </p:nvSpPr>
        <p:spPr>
          <a:xfrm rot="10800000">
            <a:off x="5715560" y="5105151"/>
            <a:ext cx="757831" cy="70660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132a46c4911_8_106"/>
          <p:cNvSpPr/>
          <p:nvPr/>
        </p:nvSpPr>
        <p:spPr>
          <a:xfrm rot="-5400000">
            <a:off x="3645324" y="4021103"/>
            <a:ext cx="677767" cy="7900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32a46c4911_8_106"/>
          <p:cNvSpPr/>
          <p:nvPr/>
        </p:nvSpPr>
        <p:spPr>
          <a:xfrm rot="5400000">
            <a:off x="7947876" y="4021103"/>
            <a:ext cx="677767" cy="79007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132a46c4911_8_106"/>
          <p:cNvSpPr txBox="1"/>
          <p:nvPr/>
        </p:nvSpPr>
        <p:spPr>
          <a:xfrm>
            <a:off x="3813017" y="1826073"/>
            <a:ext cx="438800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Tekst</a:t>
            </a:r>
            <a:endParaRPr/>
          </a:p>
        </p:txBody>
      </p:sp>
      <p:sp>
        <p:nvSpPr>
          <p:cNvPr id="335" name="Google Shape;335;g132a46c4911_8_106"/>
          <p:cNvSpPr txBox="1"/>
          <p:nvPr/>
        </p:nvSpPr>
        <p:spPr>
          <a:xfrm>
            <a:off x="0" y="3934293"/>
            <a:ext cx="4565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Ctrl + f</a:t>
            </a:r>
            <a:endParaRPr/>
          </a:p>
        </p:txBody>
      </p:sp>
      <p:sp>
        <p:nvSpPr>
          <p:cNvPr id="336" name="Google Shape;336;g132a46c4911_8_106"/>
          <p:cNvSpPr txBox="1"/>
          <p:nvPr/>
        </p:nvSpPr>
        <p:spPr>
          <a:xfrm>
            <a:off x="8040564" y="3903339"/>
            <a:ext cx="4565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Spelling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2a46c4911_6_0"/>
          <p:cNvSpPr txBox="1"/>
          <p:nvPr>
            <p:ph type="ctrTitle"/>
          </p:nvPr>
        </p:nvSpPr>
        <p:spPr>
          <a:xfrm>
            <a:off x="1524000" y="150813"/>
            <a:ext cx="91440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nl-BE" sz="4800"/>
              <a:t>Tokenization + Sentence Chaining</a:t>
            </a:r>
            <a:endParaRPr sz="4800"/>
          </a:p>
        </p:txBody>
      </p:sp>
      <p:sp>
        <p:nvSpPr>
          <p:cNvPr id="171" name="Google Shape;171;g132a46c4911_6_0"/>
          <p:cNvSpPr txBox="1"/>
          <p:nvPr/>
        </p:nvSpPr>
        <p:spPr>
          <a:xfrm>
            <a:off x="680025" y="1766050"/>
            <a:ext cx="6639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900" u="sng">
                <a:latin typeface="Calibri"/>
                <a:ea typeface="Calibri"/>
                <a:cs typeface="Calibri"/>
                <a:sym typeface="Calibri"/>
              </a:rPr>
              <a:t>Speciale Gevallen: </a:t>
            </a:r>
            <a:endParaRPr b="1" sz="1900" u="sng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nl-BE" sz="1700">
                <a:latin typeface="Calibri"/>
                <a:ea typeface="Calibri"/>
                <a:cs typeface="Calibri"/>
                <a:sym typeface="Calibri"/>
              </a:rPr>
              <a:t>Special characters (“.” “,” “?” “;” “:” , …)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nl-BE" sz="1700">
                <a:latin typeface="Calibri"/>
                <a:ea typeface="Calibri"/>
                <a:cs typeface="Calibri"/>
                <a:sym typeface="Calibri"/>
              </a:rPr>
              <a:t>Driedubbel punt (vb: “…”, “word…”)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latin typeface="Calibri"/>
                <a:ea typeface="Calibri"/>
                <a:cs typeface="Calibri"/>
                <a:sym typeface="Calibri"/>
              </a:rPr>
              <a:t>		-&gt; ook special character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nl-BE" sz="1700">
                <a:latin typeface="Calibri"/>
                <a:ea typeface="Calibri"/>
                <a:cs typeface="Calibri"/>
                <a:sym typeface="Calibri"/>
              </a:rPr>
              <a:t>Abbreviations (vb: “Dr.”, “Approx.”, “e.g.”, …)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latin typeface="Calibri"/>
                <a:ea typeface="Calibri"/>
                <a:cs typeface="Calibri"/>
                <a:sym typeface="Calibri"/>
              </a:rPr>
              <a:t>-&gt; geen spellingscontrole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latin typeface="Calibri"/>
                <a:ea typeface="Calibri"/>
                <a:cs typeface="Calibri"/>
                <a:sym typeface="Calibri"/>
              </a:rPr>
              <a:t>-&gt; eindigt niet de zin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32a46c4911_6_0"/>
          <p:cNvSpPr/>
          <p:nvPr/>
        </p:nvSpPr>
        <p:spPr>
          <a:xfrm>
            <a:off x="5373301" y="1848241"/>
            <a:ext cx="245400" cy="91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2a46c4911_6_0"/>
          <p:cNvSpPr txBox="1"/>
          <p:nvPr/>
        </p:nvSpPr>
        <p:spPr>
          <a:xfrm>
            <a:off x="5537988" y="1848238"/>
            <a:ext cx="73821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nl-BE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({[word anotherword)!]</a:t>
            </a: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/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{“</a:t>
            </a:r>
            <a:r>
              <a:rPr b="1" lang="nl-BE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”, “</a:t>
            </a:r>
            <a:r>
              <a:rPr b="1" lang="nl-BE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”, “</a:t>
            </a:r>
            <a:r>
              <a:rPr b="1" lang="nl-BE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”, “</a:t>
            </a:r>
            <a:r>
              <a:rPr b="1" lang="nl-BE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”, “</a:t>
            </a:r>
            <a:r>
              <a:rPr b="1" lang="nl-BE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anotherword</a:t>
            </a: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”, </a:t>
            </a:r>
            <a:r>
              <a:rPr b="1" lang="nl-BE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“)”, “!”, “]”</a:t>
            </a: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32a46c4911_6_0"/>
          <p:cNvSpPr/>
          <p:nvPr/>
        </p:nvSpPr>
        <p:spPr>
          <a:xfrm>
            <a:off x="5373301" y="3121641"/>
            <a:ext cx="245400" cy="91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32a46c4911_6_0"/>
          <p:cNvSpPr/>
          <p:nvPr/>
        </p:nvSpPr>
        <p:spPr>
          <a:xfrm>
            <a:off x="5373301" y="4449691"/>
            <a:ext cx="245400" cy="91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32a46c4911_6_0"/>
          <p:cNvSpPr txBox="1"/>
          <p:nvPr/>
        </p:nvSpPr>
        <p:spPr>
          <a:xfrm>
            <a:off x="5537988" y="3148963"/>
            <a:ext cx="73821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nl-BE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this…</a:t>
            </a: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en </a:t>
            </a:r>
            <a:r>
              <a:rPr b="1" lang="nl-BE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...,</a:t>
            </a: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/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{“</a:t>
            </a:r>
            <a:r>
              <a:rPr b="1" lang="nl-BE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”, “</a:t>
            </a:r>
            <a:r>
              <a:rPr b="1" lang="nl-BE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”, “</a:t>
            </a:r>
            <a:r>
              <a:rPr b="1" lang="nl-BE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”, “</a:t>
            </a:r>
            <a:r>
              <a:rPr b="1" lang="nl-BE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”, “</a:t>
            </a:r>
            <a:r>
              <a:rPr b="1" lang="nl-BE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”};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32a46c4911_6_0"/>
          <p:cNvSpPr txBox="1"/>
          <p:nvPr/>
        </p:nvSpPr>
        <p:spPr>
          <a:xfrm>
            <a:off x="5480363" y="4449688"/>
            <a:ext cx="73821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nl-BE" sz="18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e.g. approx. Mr. Mrs. vs.</a:t>
            </a:r>
            <a:r>
              <a:rPr b="1" i="0" lang="nl-BE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/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{“</a:t>
            </a:r>
            <a:r>
              <a:rPr b="1" lang="nl-BE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e.g.”, “approx.”, “mr.”, “mrs.”, “vs.”</a:t>
            </a:r>
            <a:r>
              <a:rPr b="1" i="0" lang="nl-BE" sz="16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2a46c4911_8_12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32a46c4911_8_12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nl-BE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</p:txBody>
      </p:sp>
      <p:sp>
        <p:nvSpPr>
          <p:cNvPr id="343" name="Google Shape;343;g132a46c4911_8_122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132a46c4911_8_122"/>
          <p:cNvSpPr txBox="1"/>
          <p:nvPr/>
        </p:nvSpPr>
        <p:spPr>
          <a:xfrm>
            <a:off x="912744" y="1987946"/>
            <a:ext cx="1101474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Tekst                  </a:t>
            </a:r>
            <a:r>
              <a:rPr b="1"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Gezochte/Vervangen woorden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</a:t>
            </a:r>
            <a:r>
              <a:rPr lang="nl-BE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Foute spelling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Suggesties per fout gespeld woord: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g132a46c4911_8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561" y="1982973"/>
            <a:ext cx="891663" cy="8916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g132a46c4911_8_122"/>
          <p:cNvGraphicFramePr/>
          <p:nvPr/>
        </p:nvGraphicFramePr>
        <p:xfrm>
          <a:off x="1025194" y="4529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{5351CCAC-675F-4D97-BA24-CAE238EFF81D}</a:tableStyleId>
              </a:tblPr>
              <a:tblGrid>
                <a:gridCol w="4064000"/>
                <a:gridCol w="4064000"/>
              </a:tblGrid>
              <a:tr h="46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 u="none" cap="none" strike="noStrike"/>
                        <a:t>Foute spelling: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Suggestie(s):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Monkei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Monkey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7" name="Google Shape;347;g132a46c4911_8_122"/>
          <p:cNvGraphicFramePr/>
          <p:nvPr/>
        </p:nvGraphicFramePr>
        <p:xfrm>
          <a:off x="1025194" y="3465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{5351CCAC-675F-4D97-BA24-CAE238EFF81D}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Data: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Waarneming: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#Woorden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2807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2a46c4911_6_20"/>
          <p:cNvSpPr txBox="1"/>
          <p:nvPr>
            <p:ph type="ctrTitle"/>
          </p:nvPr>
        </p:nvSpPr>
        <p:spPr>
          <a:xfrm>
            <a:off x="1524000" y="150813"/>
            <a:ext cx="91440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nl-BE" sz="4800"/>
              <a:t>Tokenization + Sentence Chaining</a:t>
            </a:r>
            <a:endParaRPr sz="4800"/>
          </a:p>
        </p:txBody>
      </p:sp>
      <p:sp>
        <p:nvSpPr>
          <p:cNvPr id="183" name="Google Shape;183;g132a46c4911_6_20"/>
          <p:cNvSpPr txBox="1"/>
          <p:nvPr/>
        </p:nvSpPr>
        <p:spPr>
          <a:xfrm>
            <a:off x="680025" y="1766050"/>
            <a:ext cx="663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900" u="sng">
                <a:latin typeface="Calibri"/>
                <a:ea typeface="Calibri"/>
                <a:cs typeface="Calibri"/>
                <a:sym typeface="Calibri"/>
              </a:rPr>
              <a:t>Speciale Gevallen: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nl-BE" sz="1700">
                <a:latin typeface="Calibri"/>
                <a:ea typeface="Calibri"/>
                <a:cs typeface="Calibri"/>
                <a:sym typeface="Calibri"/>
              </a:rPr>
              <a:t>Abbreviations (vb: “Dr.”, “Approx.”, “e.g.”, …)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latin typeface="Calibri"/>
                <a:ea typeface="Calibri"/>
                <a:cs typeface="Calibri"/>
                <a:sym typeface="Calibri"/>
              </a:rPr>
              <a:t>-&gt; geen spellingscontrole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700">
                <a:latin typeface="Calibri"/>
                <a:ea typeface="Calibri"/>
                <a:cs typeface="Calibri"/>
                <a:sym typeface="Calibri"/>
              </a:rPr>
              <a:t>-&gt; eindigt niet de zin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132a46c4911_6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775" y="3148923"/>
            <a:ext cx="1701251" cy="344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g132a46c4911_6_20"/>
          <p:cNvCxnSpPr/>
          <p:nvPr/>
        </p:nvCxnSpPr>
        <p:spPr>
          <a:xfrm>
            <a:off x="2893050" y="4702625"/>
            <a:ext cx="14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g132a46c4911_6_20"/>
          <p:cNvSpPr txBox="1"/>
          <p:nvPr/>
        </p:nvSpPr>
        <p:spPr>
          <a:xfrm>
            <a:off x="4449050" y="4340975"/>
            <a:ext cx="922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3500">
                <a:latin typeface="Calibri"/>
                <a:ea typeface="Calibri"/>
                <a:cs typeface="Calibri"/>
                <a:sym typeface="Calibri"/>
              </a:rPr>
              <a:t>DFA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132a46c4911_6_20"/>
          <p:cNvCxnSpPr>
            <a:endCxn id="186" idx="0"/>
          </p:cNvCxnSpPr>
          <p:nvPr/>
        </p:nvCxnSpPr>
        <p:spPr>
          <a:xfrm>
            <a:off x="4506650" y="2477975"/>
            <a:ext cx="403500" cy="18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g132a46c4911_6_20"/>
          <p:cNvCxnSpPr/>
          <p:nvPr/>
        </p:nvCxnSpPr>
        <p:spPr>
          <a:xfrm>
            <a:off x="5601650" y="4714150"/>
            <a:ext cx="1648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g132a46c4911_6_20"/>
          <p:cNvSpPr txBox="1"/>
          <p:nvPr/>
        </p:nvSpPr>
        <p:spPr>
          <a:xfrm>
            <a:off x="3071188" y="4340975"/>
            <a:ext cx="10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>
                <a:latin typeface="Calibri"/>
                <a:ea typeface="Calibri"/>
                <a:cs typeface="Calibri"/>
                <a:sym typeface="Calibri"/>
              </a:rPr>
              <a:t>Opstellen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32a46c4911_6_20"/>
          <p:cNvSpPr txBox="1"/>
          <p:nvPr/>
        </p:nvSpPr>
        <p:spPr>
          <a:xfrm>
            <a:off x="4806350" y="3209375"/>
            <a:ext cx="12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>
                <a:latin typeface="Calibri"/>
                <a:ea typeface="Calibri"/>
                <a:cs typeface="Calibri"/>
                <a:sym typeface="Calibri"/>
              </a:rPr>
              <a:t>Input token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32a46c4911_6_20"/>
          <p:cNvSpPr txBox="1"/>
          <p:nvPr/>
        </p:nvSpPr>
        <p:spPr>
          <a:xfrm>
            <a:off x="5803400" y="4125575"/>
            <a:ext cx="124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>
                <a:latin typeface="Calibri"/>
                <a:ea typeface="Calibri"/>
                <a:cs typeface="Calibri"/>
                <a:sym typeface="Calibri"/>
              </a:rPr>
              <a:t>Output (accepts)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32a46c4911_6_20"/>
          <p:cNvSpPr txBox="1"/>
          <p:nvPr/>
        </p:nvSpPr>
        <p:spPr>
          <a:xfrm>
            <a:off x="7399572" y="4401700"/>
            <a:ext cx="2028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lang="nl-BE" sz="1900">
                <a:solidFill>
                  <a:srgbClr val="B39823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endParaRPr b="1" sz="1900">
              <a:solidFill>
                <a:srgbClr val="B398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lang="nl-BE" sz="1900">
                <a:solidFill>
                  <a:srgbClr val="B3982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/>
              <a:t>Stemming</a:t>
            </a:r>
            <a:endParaRPr/>
          </a:p>
        </p:txBody>
      </p:sp>
      <p:sp>
        <p:nvSpPr>
          <p:cNvPr id="198" name="Google Shape;1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l-BE" sz="2400"/>
              <a:t>Stemming is het process om woorden om te vormen naar hun basisvorm. </a:t>
            </a:r>
            <a:r>
              <a:rPr lang="nl-BE" sz="2000"/>
              <a:t>(Stam)</a:t>
            </a:r>
            <a:endParaRPr sz="2000"/>
          </a:p>
        </p:txBody>
      </p:sp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71738"/>
            <a:ext cx="3862793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4883984" y="2735380"/>
            <a:ext cx="1964492" cy="3183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Connecting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Consult</a:t>
            </a:r>
            <a:endParaRPr/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Consultant</a:t>
            </a:r>
            <a:endParaRPr/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Consultants</a:t>
            </a:r>
            <a:endParaRPr/>
          </a:p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Consulting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 txBox="1"/>
          <p:nvPr/>
        </p:nvSpPr>
        <p:spPr>
          <a:xfrm>
            <a:off x="7381429" y="3106113"/>
            <a:ext cx="1291935" cy="383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nl-BE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 b="1" i="0" sz="18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6915323" y="2735380"/>
            <a:ext cx="226004" cy="112542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"/>
          <p:cNvSpPr txBox="1"/>
          <p:nvPr/>
        </p:nvSpPr>
        <p:spPr>
          <a:xfrm>
            <a:off x="7381429" y="4948766"/>
            <a:ext cx="1291935" cy="383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nl-BE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Consult</a:t>
            </a:r>
            <a:endParaRPr b="1" i="0" sz="18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6915323" y="4578032"/>
            <a:ext cx="226004" cy="112542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2a46c4911_6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/>
              <a:t>Stemming</a:t>
            </a:r>
            <a:endParaRPr/>
          </a:p>
        </p:txBody>
      </p:sp>
      <p:sp>
        <p:nvSpPr>
          <p:cNvPr id="210" name="Google Shape;210;g132a46c4911_6_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l-BE" sz="2400"/>
              <a:t>Stemming is het process om woorden om te vormen naar hun basisvorm. </a:t>
            </a:r>
            <a:r>
              <a:rPr lang="nl-BE" sz="2000"/>
              <a:t>(Stam)</a:t>
            </a:r>
            <a:endParaRPr sz="2000"/>
          </a:p>
        </p:txBody>
      </p:sp>
      <p:sp>
        <p:nvSpPr>
          <p:cNvPr id="211" name="Google Shape;211;g132a46c4911_6_41"/>
          <p:cNvSpPr txBox="1"/>
          <p:nvPr/>
        </p:nvSpPr>
        <p:spPr>
          <a:xfrm>
            <a:off x="838200" y="2558775"/>
            <a:ext cx="6639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 u="sng">
                <a:latin typeface="Calibri"/>
                <a:ea typeface="Calibri"/>
                <a:cs typeface="Calibri"/>
                <a:sym typeface="Calibri"/>
              </a:rPr>
              <a:t>Stap 1:</a:t>
            </a:r>
            <a:endParaRPr sz="1800" u="sng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latin typeface="Calibri"/>
                <a:ea typeface="Calibri"/>
                <a:cs typeface="Calibri"/>
                <a:sym typeface="Calibri"/>
              </a:rPr>
              <a:t>SSES -&gt; SS		vb: “caresses” -&gt; “caress”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latin typeface="Calibri"/>
                <a:ea typeface="Calibri"/>
                <a:cs typeface="Calibri"/>
                <a:sym typeface="Calibri"/>
              </a:rPr>
              <a:t>IES -&gt; I			vb: “ponies” -&gt; “poni”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latin typeface="Calibri"/>
                <a:ea typeface="Calibri"/>
                <a:cs typeface="Calibri"/>
                <a:sym typeface="Calibri"/>
              </a:rPr>
              <a:t>SS -&gt; SS			vb: “caress” -&gt; “caress”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latin typeface="Calibri"/>
                <a:ea typeface="Calibri"/>
                <a:cs typeface="Calibri"/>
                <a:sym typeface="Calibri"/>
              </a:rPr>
              <a:t>S -&gt; 				vb: “cats” -&gt; “cat”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132a46c4911_6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875" y="2465050"/>
            <a:ext cx="56959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/>
              <a:t>N-grammen</a:t>
            </a:r>
            <a:endParaRPr/>
          </a:p>
        </p:txBody>
      </p:sp>
      <p:sp>
        <p:nvSpPr>
          <p:cNvPr id="218" name="Google Shape;2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l-BE" sz="2400"/>
              <a:t>Samen met woord vervanging systeem.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nl-BE" sz="2400"/>
              <a:t>…</a:t>
            </a:r>
            <a:endParaRPr/>
          </a:p>
        </p:txBody>
      </p:sp>
      <p:sp>
        <p:nvSpPr>
          <p:cNvPr id="219" name="Google Shape;219;p3"/>
          <p:cNvSpPr txBox="1"/>
          <p:nvPr/>
        </p:nvSpPr>
        <p:spPr>
          <a:xfrm>
            <a:off x="675408" y="2757837"/>
            <a:ext cx="9212778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1: The quick brown fox		Unigrams: this, is, a, sentence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675408" y="3552397"/>
            <a:ext cx="9626353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2: The quick brown fox		</a:t>
            </a:r>
            <a:r>
              <a:rPr b="1" i="0" lang="nl-BE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Bigrams: this is, is a, a sentence</a:t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675408" y="4294936"/>
            <a:ext cx="9488495" cy="60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3: The quick brown fox		Trigrams: this is a, is a sentence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708727" y="2798964"/>
            <a:ext cx="443346" cy="2626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2244725" y="2785892"/>
            <a:ext cx="710912" cy="2877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62577" y="2782345"/>
            <a:ext cx="710912" cy="2877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3880429" y="2780837"/>
            <a:ext cx="481733" cy="2711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8727" y="3568419"/>
            <a:ext cx="1246910" cy="3016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3076557" y="3574047"/>
            <a:ext cx="1367830" cy="3016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2244725" y="3492561"/>
            <a:ext cx="1528764" cy="4883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1708727" y="4340168"/>
            <a:ext cx="2064762" cy="2964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2244724" y="4294936"/>
            <a:ext cx="2199663" cy="4248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/>
              <a:t>N-grammen</a:t>
            </a:r>
            <a:endParaRPr/>
          </a:p>
        </p:txBody>
      </p:sp>
      <p:sp>
        <p:nvSpPr>
          <p:cNvPr id="236" name="Google Shape;23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l-BE" sz="2400"/>
              <a:t>Data verzamelen: welke komen het vaakst naast elkaar voor (integreren met het woord voorstel systeem)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798951" y="2698000"/>
            <a:ext cx="11393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nl-BE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2: The quick brown fox		</a:t>
            </a:r>
            <a:r>
              <a:rPr b="1" i="0" lang="nl-BE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Bigrams: </a:t>
            </a:r>
            <a:r>
              <a:rPr b="1" lang="nl-BE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quick</a:t>
            </a:r>
            <a:r>
              <a:rPr b="1" i="0" lang="nl-BE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nl-BE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quick brown</a:t>
            </a:r>
            <a:r>
              <a:rPr b="1" i="0" lang="nl-BE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nl-BE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brown fox</a:t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1829647" y="2700190"/>
            <a:ext cx="1246910" cy="3016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3196279" y="2696583"/>
            <a:ext cx="1367830" cy="3016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2351430" y="2638054"/>
            <a:ext cx="1528764" cy="4883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2a46c4911_1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Spellingscontrole</a:t>
            </a:r>
            <a:endParaRPr/>
          </a:p>
        </p:txBody>
      </p:sp>
      <p:sp>
        <p:nvSpPr>
          <p:cNvPr id="246" name="Google Shape;246;g132a46c4911_12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nl-BE" sz="2400"/>
              <a:t>Eén grote dictionary automaat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nl-BE" sz="2400"/>
              <a:t>Check of ze worden geaccepteerd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2a46c4911_12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Dictionary Opbouwen</a:t>
            </a:r>
            <a:endParaRPr/>
          </a:p>
        </p:txBody>
      </p:sp>
      <p:sp>
        <p:nvSpPr>
          <p:cNvPr id="252" name="Google Shape;252;g132a46c4911_12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nl-BE" sz="2400"/>
              <a:t> alfabetisch gerangschikt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nl-BE" sz="2400"/>
              <a:t> </a:t>
            </a:r>
            <a:r>
              <a:rPr lang="nl-BE" sz="2400"/>
              <a:t>“starting” → “h” → “ha” → “hal” → “hall” → “hallo”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2400"/>
              <a:t>								                           	→ “halls”</a:t>
            </a:r>
            <a:endParaRPr/>
          </a:p>
        </p:txBody>
      </p:sp>
      <p:pic>
        <p:nvPicPr>
          <p:cNvPr id="253" name="Google Shape;253;g132a46c4911_1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0" y="3646675"/>
            <a:ext cx="19621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2022-05-13T16:37:49Z</dcterms:created>
  <dc:creator>Liam Wouters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0x0101006158CD0E817E9341BFFB6D1AB86E5A24</vt:lpwstr>
  </property>
</Properties>
</file>