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5" r:id="rId5"/>
    <p:sldId id="339" r:id="rId6"/>
    <p:sldId id="342" r:id="rId7"/>
    <p:sldId id="350" r:id="rId8"/>
    <p:sldId id="351" r:id="rId9"/>
    <p:sldId id="352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394" autoAdjust="0"/>
  </p:normalViewPr>
  <p:slideViewPr>
    <p:cSldViewPr snapToGrid="0">
      <p:cViewPr>
        <p:scale>
          <a:sx n="144" d="100"/>
          <a:sy n="144" d="100"/>
        </p:scale>
        <p:origin x="800" y="22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Callahan" userId="3afacc10cc025a21" providerId="LiveId" clId="{480EA6CD-F0C0-43A0-9344-43A0545E565E}"/>
    <pc:docChg chg="modSld">
      <pc:chgData name="Liam Callahan" userId="3afacc10cc025a21" providerId="LiveId" clId="{480EA6CD-F0C0-43A0-9344-43A0545E565E}" dt="2024-12-06T00:37:53.970" v="2" actId="20577"/>
      <pc:docMkLst>
        <pc:docMk/>
      </pc:docMkLst>
      <pc:sldChg chg="modSp mod">
        <pc:chgData name="Liam Callahan" userId="3afacc10cc025a21" providerId="LiveId" clId="{480EA6CD-F0C0-43A0-9344-43A0545E565E}" dt="2024-12-06T00:37:53.970" v="2" actId="20577"/>
        <pc:sldMkLst>
          <pc:docMk/>
          <pc:sldMk cId="3435763481" sldId="351"/>
        </pc:sldMkLst>
        <pc:spChg chg="mod">
          <ac:chgData name="Liam Callahan" userId="3afacc10cc025a21" providerId="LiveId" clId="{480EA6CD-F0C0-43A0-9344-43A0545E565E}" dt="2024-12-06T00:37:53.970" v="2" actId="20577"/>
          <ac:spMkLst>
            <pc:docMk/>
            <pc:sldMk cId="3435763481" sldId="351"/>
            <ac:spMk id="6" creationId="{FDC968E6-8D11-22A3-76B7-4BE83349BF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Merge</a:t>
            </a:r>
            <a:br>
              <a:rPr lang="en-US" dirty="0"/>
            </a:br>
            <a:r>
              <a:rPr lang="en-US" dirty="0"/>
              <a:t>sort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35320A-0F9F-B501-16EE-3EE4F98719BA}"/>
              </a:ext>
            </a:extLst>
          </p:cNvPr>
          <p:cNvSpPr txBox="1">
            <a:spLocks/>
          </p:cNvSpPr>
          <p:nvPr/>
        </p:nvSpPr>
        <p:spPr>
          <a:xfrm>
            <a:off x="6698319" y="4724400"/>
            <a:ext cx="5794248" cy="2346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Liam Callahan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926549"/>
          </a:xfrm>
        </p:spPr>
        <p:txBody>
          <a:bodyPr/>
          <a:lstStyle/>
          <a:p>
            <a:r>
              <a:rPr lang="en-US" dirty="0"/>
              <a:t>Divide and conquer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079500"/>
            <a:ext cx="8324089" cy="570598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Divide the array into 2 arrays: A &amp; B</a:t>
            </a:r>
          </a:p>
          <a:p>
            <a:r>
              <a:rPr lang="en-US" dirty="0"/>
              <a:t>Divide array A &amp; B until they’re compromised of single unit subarrays</a:t>
            </a:r>
          </a:p>
          <a:p>
            <a:r>
              <a:rPr lang="en-US" dirty="0"/>
              <a:t>Starting from left to right compare the first number to the second, putting the smaller number to the left in array now consisting of 2 numbers for both array set A &amp; B </a:t>
            </a:r>
          </a:p>
          <a:p>
            <a:r>
              <a:rPr lang="en-US" dirty="0"/>
              <a:t>Take the next number for both array set A &amp; B and compare it to the new 2 number array</a:t>
            </a:r>
          </a:p>
          <a:p>
            <a:r>
              <a:rPr lang="en-US" dirty="0"/>
              <a:t>Compare the “next” number to each number in the 2 number array until you find a number bigger than it and your “next number” or find out your number is bigger than the others</a:t>
            </a:r>
          </a:p>
          <a:p>
            <a:r>
              <a:rPr lang="en-US" dirty="0"/>
              <a:t>Put your “next number” in the spot it belongs to, either the end because it was the biggest or in front of one of the numbers it was smaller than</a:t>
            </a:r>
          </a:p>
          <a:p>
            <a:r>
              <a:rPr lang="en-US" dirty="0"/>
              <a:t>This gives you a subarray in both A &amp; B consisting of 3 number that’re sorted</a:t>
            </a:r>
          </a:p>
          <a:p>
            <a:r>
              <a:rPr lang="en-US" dirty="0"/>
              <a:t>Repeat until all the numbers in Array A &amp; B are sorted and combined into an array again</a:t>
            </a:r>
          </a:p>
          <a:p>
            <a:r>
              <a:rPr lang="en-US" dirty="0"/>
              <a:t>Compare each number in array B to array A until each number is sorted into one big array again</a:t>
            </a:r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EC7BE2C-9FAE-3913-DA6C-52F985E942B0}"/>
              </a:ext>
            </a:extLst>
          </p:cNvPr>
          <p:cNvSpPr/>
          <p:nvPr/>
        </p:nvSpPr>
        <p:spPr>
          <a:xfrm>
            <a:off x="2091267" y="151838"/>
            <a:ext cx="5405966" cy="7797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4C2396-F14C-3440-FDCF-46AACD0107E8}"/>
              </a:ext>
            </a:extLst>
          </p:cNvPr>
          <p:cNvSpPr/>
          <p:nvPr/>
        </p:nvSpPr>
        <p:spPr>
          <a:xfrm>
            <a:off x="67001" y="4391043"/>
            <a:ext cx="4694748" cy="40475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5C40A5-F6B6-8027-F0DD-D870960BD4F1}"/>
              </a:ext>
            </a:extLst>
          </p:cNvPr>
          <p:cNvSpPr/>
          <p:nvPr/>
        </p:nvSpPr>
        <p:spPr>
          <a:xfrm>
            <a:off x="4841886" y="3128886"/>
            <a:ext cx="4675706" cy="40475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A6289E-71DE-18F3-7614-F4D90EF0B60B}"/>
              </a:ext>
            </a:extLst>
          </p:cNvPr>
          <p:cNvSpPr/>
          <p:nvPr/>
        </p:nvSpPr>
        <p:spPr>
          <a:xfrm>
            <a:off x="4841886" y="2487344"/>
            <a:ext cx="4675706" cy="40475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648B58-E514-6D74-20D0-7993EB043E9D}"/>
              </a:ext>
            </a:extLst>
          </p:cNvPr>
          <p:cNvSpPr/>
          <p:nvPr/>
        </p:nvSpPr>
        <p:spPr>
          <a:xfrm>
            <a:off x="4842945" y="1845728"/>
            <a:ext cx="4675706" cy="404751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8B0299-C00F-A12A-5930-4FFDF943677F}"/>
              </a:ext>
            </a:extLst>
          </p:cNvPr>
          <p:cNvSpPr/>
          <p:nvPr/>
        </p:nvSpPr>
        <p:spPr>
          <a:xfrm>
            <a:off x="57156" y="1845729"/>
            <a:ext cx="4694748" cy="409296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23A6F1-00C6-C16B-25E1-3F6104885836}"/>
              </a:ext>
            </a:extLst>
          </p:cNvPr>
          <p:cNvSpPr/>
          <p:nvPr/>
        </p:nvSpPr>
        <p:spPr>
          <a:xfrm>
            <a:off x="67001" y="2490325"/>
            <a:ext cx="4694748" cy="40475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2E0E42-4E2E-F28B-C42B-D087532CFBDC}"/>
              </a:ext>
            </a:extLst>
          </p:cNvPr>
          <p:cNvSpPr/>
          <p:nvPr/>
        </p:nvSpPr>
        <p:spPr>
          <a:xfrm>
            <a:off x="67001" y="3123455"/>
            <a:ext cx="4694748" cy="40475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B8FE7C-2AA9-3BF7-F327-CBE21E302C0C}"/>
              </a:ext>
            </a:extLst>
          </p:cNvPr>
          <p:cNvSpPr/>
          <p:nvPr/>
        </p:nvSpPr>
        <p:spPr>
          <a:xfrm>
            <a:off x="67730" y="1084314"/>
            <a:ext cx="4682057" cy="612899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BE6D95-C148-4FC0-4AED-01EF3F0C1727}"/>
              </a:ext>
            </a:extLst>
          </p:cNvPr>
          <p:cNvSpPr/>
          <p:nvPr/>
        </p:nvSpPr>
        <p:spPr>
          <a:xfrm>
            <a:off x="4842944" y="1084314"/>
            <a:ext cx="4673590" cy="612899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FCAE3F-E418-7CE4-2898-B58CC0E311A1}"/>
              </a:ext>
            </a:extLst>
          </p:cNvPr>
          <p:cNvSpPr/>
          <p:nvPr/>
        </p:nvSpPr>
        <p:spPr>
          <a:xfrm>
            <a:off x="9596965" y="2496114"/>
            <a:ext cx="2527302" cy="404751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2FFEA4-CDC6-2714-92A0-38DCDF21E67C}"/>
              </a:ext>
            </a:extLst>
          </p:cNvPr>
          <p:cNvSpPr/>
          <p:nvPr/>
        </p:nvSpPr>
        <p:spPr>
          <a:xfrm>
            <a:off x="9596966" y="1850273"/>
            <a:ext cx="2527304" cy="404751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DC1D0A-B745-407A-B894-86AE2CD69EB7}"/>
              </a:ext>
            </a:extLst>
          </p:cNvPr>
          <p:cNvSpPr/>
          <p:nvPr/>
        </p:nvSpPr>
        <p:spPr>
          <a:xfrm>
            <a:off x="9596966" y="1084314"/>
            <a:ext cx="2527303" cy="612899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348EC-BC03-6D5A-5B48-844812DAE2E0}"/>
              </a:ext>
            </a:extLst>
          </p:cNvPr>
          <p:cNvSpPr txBox="1"/>
          <p:nvPr/>
        </p:nvSpPr>
        <p:spPr>
          <a:xfrm>
            <a:off x="2683937" y="242739"/>
            <a:ext cx="471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[45,8,32,54,76,3,10,34,20]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F50185-17C6-011A-D719-4359B5B17E3D}"/>
              </a:ext>
            </a:extLst>
          </p:cNvPr>
          <p:cNvSpPr txBox="1"/>
          <p:nvPr/>
        </p:nvSpPr>
        <p:spPr>
          <a:xfrm>
            <a:off x="1435396" y="1159932"/>
            <a:ext cx="192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[45,8,32,54]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7CA54-5814-AD89-09CA-355C1D9DA048}"/>
              </a:ext>
            </a:extLst>
          </p:cNvPr>
          <p:cNvSpPr txBox="1"/>
          <p:nvPr/>
        </p:nvSpPr>
        <p:spPr>
          <a:xfrm>
            <a:off x="6013449" y="1159932"/>
            <a:ext cx="233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[76,3,10,34,20]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CA6EE-9402-BF8D-970B-8FD77E4810BB}"/>
              </a:ext>
            </a:extLst>
          </p:cNvPr>
          <p:cNvSpPr txBox="1"/>
          <p:nvPr/>
        </p:nvSpPr>
        <p:spPr>
          <a:xfrm>
            <a:off x="76200" y="1871133"/>
            <a:ext cx="463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[45]            [8]           [32]           [54]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4801A-014A-F40E-B502-A28D9233D314}"/>
              </a:ext>
            </a:extLst>
          </p:cNvPr>
          <p:cNvSpPr txBox="1"/>
          <p:nvPr/>
        </p:nvSpPr>
        <p:spPr>
          <a:xfrm>
            <a:off x="4885268" y="1871133"/>
            <a:ext cx="463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[76]        [3]        [10]         [34]         [20]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4FD924-0AC0-926A-3530-723CFC09F656}"/>
              </a:ext>
            </a:extLst>
          </p:cNvPr>
          <p:cNvSpPr txBox="1"/>
          <p:nvPr/>
        </p:nvSpPr>
        <p:spPr>
          <a:xfrm>
            <a:off x="76198" y="2531533"/>
            <a:ext cx="463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[8,45]                [32]           [54]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3AC10C-059E-5D60-8B31-07D60BBA5257}"/>
              </a:ext>
            </a:extLst>
          </p:cNvPr>
          <p:cNvSpPr txBox="1"/>
          <p:nvPr/>
        </p:nvSpPr>
        <p:spPr>
          <a:xfrm>
            <a:off x="4885268" y="2531533"/>
            <a:ext cx="459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[3,76]           [10]         [34]         [20]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C1608D-C067-D131-095B-5503D5D0B74C}"/>
              </a:ext>
            </a:extLst>
          </p:cNvPr>
          <p:cNvSpPr txBox="1"/>
          <p:nvPr/>
        </p:nvSpPr>
        <p:spPr>
          <a:xfrm>
            <a:off x="9596966" y="1252263"/>
            <a:ext cx="2438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Divide array into 2 arrays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17AFFF-4FBC-C7AE-AFC2-34BA7CD9EA19}"/>
              </a:ext>
            </a:extLst>
          </p:cNvPr>
          <p:cNvSpPr txBox="1"/>
          <p:nvPr/>
        </p:nvSpPr>
        <p:spPr>
          <a:xfrm>
            <a:off x="9596965" y="1917299"/>
            <a:ext cx="2561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Split into single units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72BE14-9095-00D5-1EEA-F2995149059D}"/>
              </a:ext>
            </a:extLst>
          </p:cNvPr>
          <p:cNvSpPr txBox="1"/>
          <p:nvPr/>
        </p:nvSpPr>
        <p:spPr>
          <a:xfrm>
            <a:off x="1087207" y="2228715"/>
            <a:ext cx="589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45 &gt; 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A7D92-A47B-91BF-95E3-4DB9FA175006}"/>
              </a:ext>
            </a:extLst>
          </p:cNvPr>
          <p:cNvSpPr txBox="1"/>
          <p:nvPr/>
        </p:nvSpPr>
        <p:spPr>
          <a:xfrm>
            <a:off x="5720590" y="2234504"/>
            <a:ext cx="589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76 &gt;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E91798-3C0C-60DA-1A55-EE4D67E72CBB}"/>
              </a:ext>
            </a:extLst>
          </p:cNvPr>
          <p:cNvSpPr/>
          <p:nvPr/>
        </p:nvSpPr>
        <p:spPr>
          <a:xfrm>
            <a:off x="9596965" y="3128886"/>
            <a:ext cx="2527303" cy="404751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60467A-092C-275C-50D7-2E6C053751F6}"/>
              </a:ext>
            </a:extLst>
          </p:cNvPr>
          <p:cNvSpPr txBox="1"/>
          <p:nvPr/>
        </p:nvSpPr>
        <p:spPr>
          <a:xfrm>
            <a:off x="67001" y="3138948"/>
            <a:ext cx="463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[8,32,45]                  [54]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DC39B7-8D4A-5B2C-1120-7E5EF435DE2A}"/>
              </a:ext>
            </a:extLst>
          </p:cNvPr>
          <p:cNvSpPr txBox="1"/>
          <p:nvPr/>
        </p:nvSpPr>
        <p:spPr>
          <a:xfrm>
            <a:off x="1519777" y="2884985"/>
            <a:ext cx="1278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8 &lt; 32  | 45 &gt; 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E45370-946A-4237-4AB1-39D129917822}"/>
              </a:ext>
            </a:extLst>
          </p:cNvPr>
          <p:cNvSpPr txBox="1"/>
          <p:nvPr/>
        </p:nvSpPr>
        <p:spPr>
          <a:xfrm>
            <a:off x="9596966" y="2483045"/>
            <a:ext cx="2393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Compare first two numbers and combine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A7A32E-FB62-F871-FB40-55D4F5D51003}"/>
              </a:ext>
            </a:extLst>
          </p:cNvPr>
          <p:cNvSpPr txBox="1"/>
          <p:nvPr/>
        </p:nvSpPr>
        <p:spPr>
          <a:xfrm>
            <a:off x="9596966" y="3108171"/>
            <a:ext cx="2497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Compare the next number to your two numbers and combine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3ECF50-1247-1AD4-FDC8-9CA66617A130}"/>
              </a:ext>
            </a:extLst>
          </p:cNvPr>
          <p:cNvSpPr txBox="1"/>
          <p:nvPr/>
        </p:nvSpPr>
        <p:spPr>
          <a:xfrm>
            <a:off x="76198" y="1095071"/>
            <a:ext cx="4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732D80-5958-5B4A-F44C-BB8632546757}"/>
              </a:ext>
            </a:extLst>
          </p:cNvPr>
          <p:cNvSpPr txBox="1"/>
          <p:nvPr/>
        </p:nvSpPr>
        <p:spPr>
          <a:xfrm>
            <a:off x="4830219" y="1095071"/>
            <a:ext cx="49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CFE41F-519F-1EAA-6721-C3031278808E}"/>
              </a:ext>
            </a:extLst>
          </p:cNvPr>
          <p:cNvSpPr/>
          <p:nvPr/>
        </p:nvSpPr>
        <p:spPr>
          <a:xfrm>
            <a:off x="4841886" y="3761657"/>
            <a:ext cx="4675706" cy="40475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96C883-76F6-B28A-E12A-84049D4D44B1}"/>
              </a:ext>
            </a:extLst>
          </p:cNvPr>
          <p:cNvSpPr/>
          <p:nvPr/>
        </p:nvSpPr>
        <p:spPr>
          <a:xfrm>
            <a:off x="67001" y="3761657"/>
            <a:ext cx="4694748" cy="40475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2AE0B7-9574-57FB-0586-505D920C3155}"/>
              </a:ext>
            </a:extLst>
          </p:cNvPr>
          <p:cNvSpPr txBox="1"/>
          <p:nvPr/>
        </p:nvSpPr>
        <p:spPr>
          <a:xfrm>
            <a:off x="1533052" y="3779366"/>
            <a:ext cx="14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[8,32,45,54]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5B4850-F1C0-C0C0-3F17-CD71A00602AB}"/>
              </a:ext>
            </a:extLst>
          </p:cNvPr>
          <p:cNvSpPr txBox="1"/>
          <p:nvPr/>
        </p:nvSpPr>
        <p:spPr>
          <a:xfrm>
            <a:off x="4841122" y="3146595"/>
            <a:ext cx="459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[3,10,76]            [34]         [20]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FC81F5-9C24-A5A7-1B39-0D3817C96C37}"/>
              </a:ext>
            </a:extLst>
          </p:cNvPr>
          <p:cNvSpPr txBox="1"/>
          <p:nvPr/>
        </p:nvSpPr>
        <p:spPr>
          <a:xfrm>
            <a:off x="6065305" y="2876295"/>
            <a:ext cx="1278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 &lt; 10  | 76 &gt; 10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AD5FBB-A62A-9EE7-B05E-BE0656C8175C}"/>
              </a:ext>
            </a:extLst>
          </p:cNvPr>
          <p:cNvSpPr txBox="1"/>
          <p:nvPr/>
        </p:nvSpPr>
        <p:spPr>
          <a:xfrm>
            <a:off x="1299991" y="3510661"/>
            <a:ext cx="1963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8 &lt; 54  | 32 &lt; 54  | 45 &lt; 54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F7893E-13AB-94B9-CAC3-D07F0B3EAF70}"/>
              </a:ext>
            </a:extLst>
          </p:cNvPr>
          <p:cNvSpPr txBox="1"/>
          <p:nvPr/>
        </p:nvSpPr>
        <p:spPr>
          <a:xfrm>
            <a:off x="6731000" y="37793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[3,10,34,76]            [20]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BD9D53-ACE7-24BA-8821-D4BC9675AFA9}"/>
              </a:ext>
            </a:extLst>
          </p:cNvPr>
          <p:cNvSpPr txBox="1"/>
          <p:nvPr/>
        </p:nvSpPr>
        <p:spPr>
          <a:xfrm>
            <a:off x="6234086" y="3528404"/>
            <a:ext cx="1963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 &lt; 34  | 10 &lt; 34  | 76 &gt; 34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4D8A26-3394-0425-F42B-351E73864C5E}"/>
              </a:ext>
            </a:extLst>
          </p:cNvPr>
          <p:cNvSpPr/>
          <p:nvPr/>
        </p:nvSpPr>
        <p:spPr>
          <a:xfrm>
            <a:off x="9596965" y="3763960"/>
            <a:ext cx="2527303" cy="404751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83AC67-4DC6-E433-A4EE-75EB544D18FA}"/>
              </a:ext>
            </a:extLst>
          </p:cNvPr>
          <p:cNvSpPr/>
          <p:nvPr/>
        </p:nvSpPr>
        <p:spPr>
          <a:xfrm>
            <a:off x="4840828" y="4394428"/>
            <a:ext cx="4675706" cy="40475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DC08E6-3F58-2E8B-FD3E-4891581EC5FD}"/>
              </a:ext>
            </a:extLst>
          </p:cNvPr>
          <p:cNvSpPr/>
          <p:nvPr/>
        </p:nvSpPr>
        <p:spPr>
          <a:xfrm>
            <a:off x="9596965" y="4394427"/>
            <a:ext cx="2527303" cy="404751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EECFD7-3C3A-59BA-F50F-2F70C05C8F46}"/>
              </a:ext>
            </a:extLst>
          </p:cNvPr>
          <p:cNvSpPr txBox="1"/>
          <p:nvPr/>
        </p:nvSpPr>
        <p:spPr>
          <a:xfrm>
            <a:off x="6450527" y="4429752"/>
            <a:ext cx="178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[3,10,20,34,76]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E14512-821E-34A6-88A2-090297F7644C}"/>
              </a:ext>
            </a:extLst>
          </p:cNvPr>
          <p:cNvSpPr txBox="1"/>
          <p:nvPr/>
        </p:nvSpPr>
        <p:spPr>
          <a:xfrm>
            <a:off x="6361805" y="4164853"/>
            <a:ext cx="1963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 &lt; 20  | 10 &lt; 20  | 34 &gt; 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6BBD0E-54C9-5C83-416C-133F67B86B02}"/>
              </a:ext>
            </a:extLst>
          </p:cNvPr>
          <p:cNvSpPr txBox="1"/>
          <p:nvPr/>
        </p:nvSpPr>
        <p:spPr>
          <a:xfrm>
            <a:off x="9596966" y="3746364"/>
            <a:ext cx="2497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Compare the next number to your 3 numbers and combine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50599B-A762-49FE-7FE1-D167E71AAB76}"/>
              </a:ext>
            </a:extLst>
          </p:cNvPr>
          <p:cNvSpPr txBox="1"/>
          <p:nvPr/>
        </p:nvSpPr>
        <p:spPr>
          <a:xfrm>
            <a:off x="9596965" y="4465997"/>
            <a:ext cx="2527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Repeat for your 4 numbers in array 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47644F-0F65-0352-A086-862E0A9212E7}"/>
              </a:ext>
            </a:extLst>
          </p:cNvPr>
          <p:cNvSpPr txBox="1"/>
          <p:nvPr/>
        </p:nvSpPr>
        <p:spPr>
          <a:xfrm>
            <a:off x="1519777" y="4408753"/>
            <a:ext cx="14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[8,32,45,54]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934F67-9CEB-ABD9-381F-51760F97453A}"/>
              </a:ext>
            </a:extLst>
          </p:cNvPr>
          <p:cNvSpPr/>
          <p:nvPr/>
        </p:nvSpPr>
        <p:spPr>
          <a:xfrm>
            <a:off x="2091267" y="5018261"/>
            <a:ext cx="5405966" cy="401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F1B79A-14BC-A937-4462-0E70EBEC9616}"/>
              </a:ext>
            </a:extLst>
          </p:cNvPr>
          <p:cNvSpPr txBox="1"/>
          <p:nvPr/>
        </p:nvSpPr>
        <p:spPr>
          <a:xfrm>
            <a:off x="3920063" y="5030541"/>
            <a:ext cx="174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[3,8,32,45,54]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D008DA-4DF2-906B-94E3-2C89F6734D55}"/>
              </a:ext>
            </a:extLst>
          </p:cNvPr>
          <p:cNvSpPr txBox="1"/>
          <p:nvPr/>
        </p:nvSpPr>
        <p:spPr>
          <a:xfrm>
            <a:off x="4545850" y="4782668"/>
            <a:ext cx="589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 &gt; 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CAE213-6461-B175-6213-2B385E5411F6}"/>
              </a:ext>
            </a:extLst>
          </p:cNvPr>
          <p:cNvSpPr/>
          <p:nvPr/>
        </p:nvSpPr>
        <p:spPr>
          <a:xfrm>
            <a:off x="2091267" y="5639526"/>
            <a:ext cx="5405966" cy="401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46D76C-1B5E-14BA-5B95-5AAB3992883F}"/>
              </a:ext>
            </a:extLst>
          </p:cNvPr>
          <p:cNvSpPr txBox="1"/>
          <p:nvPr/>
        </p:nvSpPr>
        <p:spPr>
          <a:xfrm>
            <a:off x="3788763" y="5652229"/>
            <a:ext cx="194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[3,8,20,32,45,54]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D4E06A-BA95-1F8D-D78C-FC1701C2E027}"/>
              </a:ext>
            </a:extLst>
          </p:cNvPr>
          <p:cNvSpPr txBox="1"/>
          <p:nvPr/>
        </p:nvSpPr>
        <p:spPr>
          <a:xfrm>
            <a:off x="3812295" y="5395871"/>
            <a:ext cx="1963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8 &lt; 20  | 32 &gt; 20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A31FD21-DC38-3207-8279-90315DED034D}"/>
              </a:ext>
            </a:extLst>
          </p:cNvPr>
          <p:cNvSpPr/>
          <p:nvPr/>
        </p:nvSpPr>
        <p:spPr>
          <a:xfrm>
            <a:off x="9582148" y="5016354"/>
            <a:ext cx="2527303" cy="404751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813800-CE6B-6FD7-4EEC-7BC2D1CDC308}"/>
              </a:ext>
            </a:extLst>
          </p:cNvPr>
          <p:cNvSpPr/>
          <p:nvPr/>
        </p:nvSpPr>
        <p:spPr>
          <a:xfrm>
            <a:off x="9587544" y="5636143"/>
            <a:ext cx="2527303" cy="404751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E4F74F-C825-46C4-6706-B29F351915BB}"/>
              </a:ext>
            </a:extLst>
          </p:cNvPr>
          <p:cNvSpPr txBox="1"/>
          <p:nvPr/>
        </p:nvSpPr>
        <p:spPr>
          <a:xfrm>
            <a:off x="9567331" y="5002217"/>
            <a:ext cx="2497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Compare each number in array B to array B until there’s one greater than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A90D30-89E1-FA9D-0AB6-EDAA9835134F}"/>
              </a:ext>
            </a:extLst>
          </p:cNvPr>
          <p:cNvSpPr txBox="1"/>
          <p:nvPr/>
        </p:nvSpPr>
        <p:spPr>
          <a:xfrm>
            <a:off x="9567331" y="5706090"/>
            <a:ext cx="2497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Repeat until fully sorted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B374DDE-FBF1-D2DD-16AB-1931A6E6128A}"/>
              </a:ext>
            </a:extLst>
          </p:cNvPr>
          <p:cNvSpPr/>
          <p:nvPr/>
        </p:nvSpPr>
        <p:spPr>
          <a:xfrm>
            <a:off x="2091267" y="6260791"/>
            <a:ext cx="5405966" cy="401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CFBBB0-7F9B-4A64-C393-62119F27832E}"/>
              </a:ext>
            </a:extLst>
          </p:cNvPr>
          <p:cNvSpPr txBox="1"/>
          <p:nvPr/>
        </p:nvSpPr>
        <p:spPr>
          <a:xfrm>
            <a:off x="3263900" y="6276809"/>
            <a:ext cx="303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[3,8,10,20,32,34,45,54,76]</a:t>
            </a: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313DB-46C2-5E84-DABE-FFE614951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F043-A733-CEE5-44C6-8E902D75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926549"/>
          </a:xfrm>
        </p:spPr>
        <p:txBody>
          <a:bodyPr/>
          <a:lstStyle/>
          <a:p>
            <a:r>
              <a:rPr lang="en-US" dirty="0"/>
              <a:t>BIG-O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2EEB-099D-D82D-E2D4-1B043CAC1F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079500"/>
            <a:ext cx="8324089" cy="5705983"/>
          </a:xfrm>
        </p:spPr>
        <p:txBody>
          <a:bodyPr>
            <a:normAutofit/>
          </a:bodyPr>
          <a:lstStyle/>
          <a:p>
            <a:r>
              <a:rPr lang="en-US" dirty="0"/>
              <a:t>Best and Worst case scenario are the same due to no change because even if it’s sorted the same steps happen regardless</a:t>
            </a:r>
          </a:p>
          <a:p>
            <a:r>
              <a:rPr lang="en-US" dirty="0"/>
              <a:t> Due to the division of the array happening until each subarray has   one element, the time is proportional how many times it can be divided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O(log ​n)</a:t>
            </a:r>
          </a:p>
          <a:p>
            <a:r>
              <a:rPr lang="en-US" dirty="0"/>
              <a:t>During the merging phase each </a:t>
            </a:r>
          </a:p>
          <a:p>
            <a:pPr marL="0" indent="0">
              <a:buNone/>
            </a:pPr>
            <a:r>
              <a:rPr lang="en-US" dirty="0"/>
              <a:t>   number is compared to another </a:t>
            </a:r>
          </a:p>
          <a:p>
            <a:pPr marL="0" indent="0">
              <a:buNone/>
            </a:pPr>
            <a:r>
              <a:rPr lang="en-US" dirty="0"/>
              <a:t>   one at a time until the array is </a:t>
            </a:r>
          </a:p>
          <a:p>
            <a:pPr marL="0" indent="0">
              <a:buNone/>
            </a:pPr>
            <a:r>
              <a:rPr lang="en-US" dirty="0"/>
              <a:t>   sorted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Arial Black" panose="020B0A04020102020204" pitchFamily="34" charset="0"/>
                <a:sym typeface="Wingdings" panose="05000000000000000000" pitchFamily="2" charset="2"/>
              </a:rPr>
              <a:t>O(n)</a:t>
            </a:r>
          </a:p>
          <a:p>
            <a:r>
              <a:rPr lang="en-US" dirty="0">
                <a:sym typeface="Wingdings" panose="05000000000000000000" pitchFamily="2" charset="2"/>
              </a:rPr>
              <a:t>Division + Merging = </a:t>
            </a:r>
            <a:r>
              <a:rPr 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O(n log n)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26" name="Picture 2" descr="Big O Notation:. Here's a table summarizing the time and… | by Icodewithben  | Oct, 2024 | Medium">
            <a:extLst>
              <a:ext uri="{FF2B5EF4-FFF2-40B4-BE49-F238E27FC236}">
                <a16:creationId xmlns:a16="http://schemas.microsoft.com/office/drawing/2014/main" id="{C11C377A-02FA-AB2A-3A40-8C5B6B78A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36" b="94727" l="7469" r="91903">
                        <a14:foregroundMark x1="33176" y1="17455" x2="39151" y2="18545"/>
                        <a14:foregroundMark x1="39151" y1="18545" x2="40959" y2="18000"/>
                        <a14:foregroundMark x1="12186" y1="21727" x2="12736" y2="87636"/>
                        <a14:foregroundMark x1="8333" y1="43364" x2="8569" y2="48909"/>
                        <a14:foregroundMark x1="7469" y1="51727" x2="7940" y2="58182"/>
                        <a14:foregroundMark x1="38050" y1="91455" x2="51022" y2="92636"/>
                        <a14:foregroundMark x1="51022" y1="92636" x2="58097" y2="92455"/>
                        <a14:foregroundMark x1="58097" y1="92455" x2="58333" y2="92455"/>
                        <a14:foregroundMark x1="23978" y1="79273" x2="78223" y2="40818"/>
                        <a14:foregroundMark x1="80189" y1="39545" x2="86557" y2="40636"/>
                        <a14:foregroundMark x1="13522" y1="85455" x2="29953" y2="70364"/>
                        <a14:foregroundMark x1="29953" y1="70364" x2="72484" y2="63727"/>
                        <a14:foregroundMark x1="72484" y1="63727" x2="79481" y2="63636"/>
                        <a14:foregroundMark x1="79481" y1="63636" x2="91195" y2="64273"/>
                        <a14:foregroundMark x1="91981" y1="62636" x2="91981" y2="65182"/>
                        <a14:foregroundMark x1="81289" y1="76636" x2="82862" y2="76636"/>
                        <a14:foregroundMark x1="83962" y1="76636" x2="84513" y2="79182"/>
                        <a14:foregroundMark x1="86085" y1="76455" x2="86085" y2="79182"/>
                        <a14:foregroundMark x1="37972" y1="91909" x2="38050" y2="93182"/>
                        <a14:foregroundMark x1="8176" y1="57818" x2="9198" y2="58182"/>
                        <a14:foregroundMark x1="7783" y1="54364" x2="9041" y2="54455"/>
                        <a14:foregroundMark x1="7940" y1="53364" x2="9198" y2="53364"/>
                        <a14:foregroundMark x1="8255" y1="55727" x2="9198" y2="55636"/>
                        <a14:foregroundMark x1="7940" y1="56364" x2="8884" y2="56364"/>
                        <a14:foregroundMark x1="35692" y1="17091" x2="34906" y2="19818"/>
                        <a14:foregroundMark x1="36478" y1="18000" x2="36557" y2="19545"/>
                        <a14:foregroundMark x1="37814" y1="18182" x2="37736" y2="19455"/>
                        <a14:foregroundMark x1="40645" y1="16909" x2="40723" y2="20364"/>
                        <a14:foregroundMark x1="39308" y1="18000" x2="38679" y2="16727"/>
                        <a14:foregroundMark x1="29403" y1="70909" x2="35535" y2="44455"/>
                        <a14:foregroundMark x1="35535" y1="44455" x2="36399" y2="22182"/>
                        <a14:foregroundMark x1="38601" y1="91636" x2="39701" y2="92909"/>
                        <a14:foregroundMark x1="40252" y1="92182" x2="40330" y2="94727"/>
                        <a14:foregroundMark x1="8255" y1="51364" x2="8805" y2="51364"/>
                        <a14:foregroundMark x1="47563" y1="91182" x2="46069" y2="92909"/>
                        <a14:foregroundMark x1="54481" y1="92364" x2="58962" y2="92455"/>
                        <a14:foregroundMark x1="37736" y1="91455" x2="37972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65" t="15741" r="6962" b="5606"/>
          <a:stretch/>
        </p:blipFill>
        <p:spPr bwMode="auto">
          <a:xfrm>
            <a:off x="5036574" y="2680738"/>
            <a:ext cx="5127659" cy="40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41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D0072-8E37-4AB4-B5BF-0D449A55B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8DC6-9F26-8495-E0B7-F5A60E79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926549"/>
          </a:xfrm>
        </p:spPr>
        <p:txBody>
          <a:bodyPr/>
          <a:lstStyle/>
          <a:p>
            <a:r>
              <a:rPr lang="en-US" dirty="0"/>
              <a:t>Java code implementation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968E6-8D11-22A3-76B7-4BE83349BF5D}"/>
              </a:ext>
            </a:extLst>
          </p:cNvPr>
          <p:cNvSpPr txBox="1"/>
          <p:nvPr/>
        </p:nvSpPr>
        <p:spPr>
          <a:xfrm>
            <a:off x="4828209" y="3010225"/>
            <a:ext cx="4496903" cy="3647152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Bookman Old Style" panose="02050604050505020204" pitchFamily="18" charset="0"/>
              </a:rPr>
              <a:t>public static void </a:t>
            </a:r>
            <a:r>
              <a:rPr lang="en-US" sz="1050" dirty="0" err="1">
                <a:solidFill>
                  <a:schemeClr val="accent4"/>
                </a:solidFill>
                <a:latin typeface="Bookman Old Style" panose="02050604050505020204" pitchFamily="18" charset="0"/>
              </a:rPr>
              <a:t>mergeSort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(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[] 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) {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// Check if the array has more than one element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rgbClr val="0070C0"/>
                </a:solidFill>
                <a:latin typeface="Bookman Old Style" panose="02050604050505020204" pitchFamily="18" charset="0"/>
              </a:rPr>
              <a:t>if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(</a:t>
            </a:r>
            <a:r>
              <a:rPr lang="en-US" sz="105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.length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&lt;= 1) {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return;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}</a:t>
            </a:r>
          </a:p>
          <a:p>
            <a:endParaRPr lang="en-US" sz="105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// Split the array into two halves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int </a:t>
            </a:r>
            <a:r>
              <a:rPr lang="en-US" sz="1050" dirty="0">
                <a:solidFill>
                  <a:schemeClr val="tx1"/>
                </a:solidFill>
                <a:latin typeface="Bookman Old Style" panose="02050604050505020204" pitchFamily="18" charset="0"/>
              </a:rPr>
              <a:t>mid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= </a:t>
            </a:r>
            <a:r>
              <a:rPr lang="en-US" sz="105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.length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/ 2;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// Create subarrays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[] </a:t>
            </a:r>
            <a:r>
              <a:rPr lang="en-US" sz="1050" dirty="0">
                <a:solidFill>
                  <a:schemeClr val="tx1"/>
                </a:solidFill>
                <a:latin typeface="Bookman Old Style" panose="02050604050505020204" pitchFamily="18" charset="0"/>
              </a:rPr>
              <a:t>left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= new 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[mid];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[] </a:t>
            </a:r>
            <a:r>
              <a:rPr lang="en-US" sz="1050" dirty="0">
                <a:solidFill>
                  <a:schemeClr val="tx1"/>
                </a:solidFill>
                <a:latin typeface="Bookman Old Style" panose="02050604050505020204" pitchFamily="18" charset="0"/>
              </a:rPr>
              <a:t>right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= new 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</a:t>
            </a:r>
            <a:r>
              <a:rPr lang="en-US" sz="105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.length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- mid];</a:t>
            </a:r>
          </a:p>
          <a:p>
            <a:endParaRPr lang="en-US" sz="105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//Copy array halves into arrays left and right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System.arraycopy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(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0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050" dirty="0">
                <a:solidFill>
                  <a:schemeClr val="tx1"/>
                </a:solidFill>
                <a:latin typeface="Bookman Old Style" panose="02050604050505020204" pitchFamily="18" charset="0"/>
              </a:rPr>
              <a:t>left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0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050" dirty="0">
                <a:solidFill>
                  <a:schemeClr val="tx1"/>
                </a:solidFill>
                <a:latin typeface="Bookman Old Style" panose="02050604050505020204" pitchFamily="18" charset="0"/>
              </a:rPr>
              <a:t>mid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);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System.arraycopy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(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050" dirty="0">
                <a:solidFill>
                  <a:schemeClr val="tx1"/>
                </a:solidFill>
                <a:latin typeface="Bookman Old Style" panose="02050604050505020204" pitchFamily="18" charset="0"/>
              </a:rPr>
              <a:t>mid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050" dirty="0">
                <a:solidFill>
                  <a:schemeClr val="tx1"/>
                </a:solidFill>
                <a:latin typeface="Bookman Old Style" panose="02050604050505020204" pitchFamily="18" charset="0"/>
              </a:rPr>
              <a:t>right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0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05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.length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-mid);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    // Recursively sort each half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 err="1">
                <a:solidFill>
                  <a:schemeClr val="accent4"/>
                </a:solidFill>
                <a:latin typeface="Bookman Old Style" panose="02050604050505020204" pitchFamily="18" charset="0"/>
              </a:rPr>
              <a:t>mergeSort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(</a:t>
            </a:r>
            <a:r>
              <a:rPr lang="en-US" sz="1050" dirty="0">
                <a:solidFill>
                  <a:schemeClr val="tx1"/>
                </a:solidFill>
                <a:latin typeface="Bookman Old Style" panose="02050604050505020204" pitchFamily="18" charset="0"/>
              </a:rPr>
              <a:t>left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);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 err="1">
                <a:solidFill>
                  <a:schemeClr val="accent4"/>
                </a:solidFill>
                <a:latin typeface="Bookman Old Style" panose="02050604050505020204" pitchFamily="18" charset="0"/>
              </a:rPr>
              <a:t>mergeSort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(</a:t>
            </a:r>
            <a:r>
              <a:rPr lang="en-US" sz="1050" dirty="0">
                <a:solidFill>
                  <a:schemeClr val="tx1"/>
                </a:solidFill>
                <a:latin typeface="Bookman Old Style" panose="02050604050505020204" pitchFamily="18" charset="0"/>
              </a:rPr>
              <a:t>right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);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// Merge the sorted halves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accent4"/>
                </a:solidFill>
                <a:latin typeface="Bookman Old Style" panose="02050604050505020204" pitchFamily="18" charset="0"/>
              </a:rPr>
              <a:t>merge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(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050" dirty="0">
                <a:solidFill>
                  <a:schemeClr val="tx1"/>
                </a:solidFill>
                <a:latin typeface="Bookman Old Style" panose="02050604050505020204" pitchFamily="18" charset="0"/>
              </a:rPr>
              <a:t>left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050" dirty="0">
                <a:solidFill>
                  <a:schemeClr val="tx1"/>
                </a:solidFill>
                <a:latin typeface="Bookman Old Style" panose="02050604050505020204" pitchFamily="18" charset="0"/>
              </a:rPr>
              <a:t>right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884E6-01B3-FBBF-E371-490C21E2492F}"/>
              </a:ext>
            </a:extLst>
          </p:cNvPr>
          <p:cNvSpPr txBox="1"/>
          <p:nvPr/>
        </p:nvSpPr>
        <p:spPr>
          <a:xfrm>
            <a:off x="230440" y="1879146"/>
            <a:ext cx="4376899" cy="4778231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Bookman Old Style" panose="02050604050505020204" pitchFamily="18" charset="0"/>
              </a:rPr>
              <a:t>private static void </a:t>
            </a:r>
            <a:r>
              <a:rPr lang="en-US" sz="1050" dirty="0">
                <a:solidFill>
                  <a:srgbClr val="FFC000"/>
                </a:solidFill>
                <a:latin typeface="Bookman Old Style" panose="02050604050505020204" pitchFamily="18" charset="0"/>
              </a:rPr>
              <a:t>merge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(int[] 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, int[] 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left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, int[] 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right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) {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leftIndex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= 0, 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rightIndex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= 0, 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mergeIndex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= 0; </a:t>
            </a:r>
          </a:p>
          <a:p>
            <a:endParaRPr lang="en-US" sz="105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// Merge the arrays while both halves have elements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rgbClr val="0070C0"/>
                </a:solidFill>
                <a:latin typeface="Bookman Old Style" panose="02050604050505020204" pitchFamily="18" charset="0"/>
              </a:rPr>
              <a:t>while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(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leftIndex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&lt; </a:t>
            </a:r>
            <a:r>
              <a:rPr lang="en-US" sz="105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left</a:t>
            </a:r>
            <a:r>
              <a:rPr lang="en-US" sz="105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.length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&amp;&amp; 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rightIndex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&lt; </a:t>
            </a:r>
            <a:r>
              <a:rPr lang="en-US" sz="105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right</a:t>
            </a:r>
            <a:r>
              <a:rPr lang="en-US" sz="105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.length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) {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</a:t>
            </a:r>
            <a:r>
              <a:rPr lang="en-US" sz="1050" dirty="0">
                <a:solidFill>
                  <a:srgbClr val="0070C0"/>
                </a:solidFill>
                <a:latin typeface="Bookman Old Style" panose="02050604050505020204" pitchFamily="18" charset="0"/>
              </a:rPr>
              <a:t>if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(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left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leftIndex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] &lt;= 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right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rightIndex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]) {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     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mergeIndex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] = 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left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leftIndex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];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     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leftIndex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++;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} </a:t>
            </a:r>
            <a:r>
              <a:rPr lang="en-US" sz="1050" dirty="0">
                <a:solidFill>
                  <a:srgbClr val="0070C0"/>
                </a:solidFill>
                <a:latin typeface="Bookman Old Style" panose="02050604050505020204" pitchFamily="18" charset="0"/>
              </a:rPr>
              <a:t>else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{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     array[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mergeIndex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] = right[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rightIndex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];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     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rightIndex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++;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}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mergeIndex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++;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}</a:t>
            </a:r>
          </a:p>
          <a:p>
            <a:endParaRPr lang="en-US" sz="105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// If there are remaining elements in left[], copy them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rgbClr val="0070C0"/>
                </a:solidFill>
                <a:latin typeface="Bookman Old Style" panose="02050604050505020204" pitchFamily="18" charset="0"/>
              </a:rPr>
              <a:t>while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(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leftIndex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&lt; </a:t>
            </a:r>
            <a:r>
              <a:rPr lang="en-US" sz="105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left</a:t>
            </a:r>
            <a:r>
              <a:rPr lang="en-US" sz="105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.length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) {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mergeIndex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] = 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left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leftIndex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];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leftIndex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++;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mergeIndex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++;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}</a:t>
            </a:r>
          </a:p>
          <a:p>
            <a:endParaRPr lang="en-US" sz="105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// If there are remaining elements in right[], copy them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rgbClr val="0070C0"/>
                </a:solidFill>
                <a:latin typeface="Bookman Old Style" panose="02050604050505020204" pitchFamily="18" charset="0"/>
              </a:rPr>
              <a:t>while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(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rightIndex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&lt; </a:t>
            </a:r>
            <a:r>
              <a:rPr lang="en-US" sz="105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right</a:t>
            </a:r>
            <a:r>
              <a:rPr lang="en-US" sz="105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.length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) {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mergeIndex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] = </a:t>
            </a:r>
            <a:r>
              <a:rPr lang="en-US" sz="1050" dirty="0">
                <a:solidFill>
                  <a:srgbClr val="7030A0"/>
                </a:solidFill>
                <a:latin typeface="Bookman Old Style" panose="02050604050505020204" pitchFamily="18" charset="0"/>
              </a:rPr>
              <a:t>right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rightIndex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];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rightIndex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++;       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</a:t>
            </a:r>
            <a:r>
              <a:rPr lang="en-US" sz="105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mergeIndex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++;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}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9B177-1998-5C5E-3200-B4F05F44E750}"/>
              </a:ext>
            </a:extLst>
          </p:cNvPr>
          <p:cNvSpPr txBox="1"/>
          <p:nvPr/>
        </p:nvSpPr>
        <p:spPr>
          <a:xfrm>
            <a:off x="4828209" y="1879146"/>
            <a:ext cx="4496903" cy="1061829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Bookman Old Style" panose="02050604050505020204" pitchFamily="18" charset="0"/>
              </a:rPr>
              <a:t>public static void </a:t>
            </a:r>
            <a:r>
              <a:rPr lang="en-US" sz="1050" dirty="0">
                <a:solidFill>
                  <a:srgbClr val="FFC000"/>
                </a:solidFill>
                <a:latin typeface="Bookman Old Style" panose="02050604050505020204" pitchFamily="18" charset="0"/>
              </a:rPr>
              <a:t>main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(String[] </a:t>
            </a:r>
            <a:r>
              <a:rPr lang="en-US" sz="105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args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) {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[] </a:t>
            </a:r>
            <a:r>
              <a:rPr lang="en-US" sz="1050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= {</a:t>
            </a:r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</a:rPr>
              <a:t>38, 27, 43, 3, 9, 82, 10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};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//Call the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mergeSort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method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050" dirty="0" err="1">
                <a:solidFill>
                  <a:srgbClr val="FFC000"/>
                </a:solidFill>
                <a:latin typeface="Bookman Old Style" panose="02050604050505020204" pitchFamily="18" charset="0"/>
              </a:rPr>
              <a:t>mergeSort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(</a:t>
            </a:r>
            <a:r>
              <a:rPr lang="en-US" sz="1050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); </a:t>
            </a:r>
          </a:p>
          <a:p>
            <a:r>
              <a:rPr lang="en-US" sz="1050" dirty="0">
                <a:solidFill>
                  <a:schemeClr val="bg1"/>
                </a:solidFill>
                <a:latin typeface="Bookman Old Style" panose="02050604050505020204" pitchFamily="18" charset="0"/>
              </a:rPr>
              <a:t>}</a:t>
            </a:r>
          </a:p>
          <a:p>
            <a:endParaRPr lang="en-US" sz="105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6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75970-F0D5-EFEA-A686-36D9D8F05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A69E-C649-C9EE-A64A-3B33E9E0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926549"/>
          </a:xfrm>
        </p:spPr>
        <p:txBody>
          <a:bodyPr/>
          <a:lstStyle/>
          <a:p>
            <a:r>
              <a:rPr lang="en-US" dirty="0"/>
              <a:t>Real world examples</a:t>
            </a:r>
            <a:endParaRPr lang="en-ZA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BBEE6B4-1858-DA71-7160-8B86DC3AB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079500"/>
            <a:ext cx="8324089" cy="5705983"/>
          </a:xfrm>
        </p:spPr>
        <p:txBody>
          <a:bodyPr>
            <a:normAutofit/>
          </a:bodyPr>
          <a:lstStyle/>
          <a:p>
            <a:r>
              <a:rPr lang="en-US" dirty="0"/>
              <a:t>Since the complexity of the algorithm doesn’t change in it’s best or worst case scenarios it is usually used on high volume data sets</a:t>
            </a:r>
          </a:p>
          <a:p>
            <a:r>
              <a:rPr lang="en-US" dirty="0"/>
              <a:t>A lot of merge sorting is used when dealing with large datasets that can’t fit on the memory which is when the division of the dataset proves instrumental</a:t>
            </a:r>
          </a:p>
          <a:p>
            <a:r>
              <a:rPr lang="en-US" dirty="0"/>
              <a:t>Merge sorting is especially useful when dealing with parallel computing where each of the divisions can be handled in at the same time in parallel</a:t>
            </a:r>
          </a:p>
          <a:p>
            <a:r>
              <a:rPr lang="en-US" dirty="0"/>
              <a:t>Since merge sorting already divides arrays into subarrays it makes it especially easy to introduce different arrays and combine multiple datasets to have them sorted in a single list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1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8FAF1-DB42-456C-01D7-35ABF248A5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{E40B6FF1-029B-4DBB-8787-4A389C6A9246}tf16411248_win32</Template>
  <TotalTime>3087</TotalTime>
  <Words>1034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Avenir Next LT Pro Light</vt:lpstr>
      <vt:lpstr>Bookman Old Style</vt:lpstr>
      <vt:lpstr>Calibri</vt:lpstr>
      <vt:lpstr>Posterama</vt:lpstr>
      <vt:lpstr>Wingdings</vt:lpstr>
      <vt:lpstr>Custom</vt:lpstr>
      <vt:lpstr>Merge sort</vt:lpstr>
      <vt:lpstr>Divide and conquer</vt:lpstr>
      <vt:lpstr>PowerPoint Presentation</vt:lpstr>
      <vt:lpstr>BIG-O</vt:lpstr>
      <vt:lpstr>Java code implementation</vt:lpstr>
      <vt:lpstr>Real world examples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Callahan, Liam</dc:creator>
  <cp:lastModifiedBy>Callahan, Liam</cp:lastModifiedBy>
  <cp:revision>1</cp:revision>
  <dcterms:created xsi:type="dcterms:W3CDTF">2024-12-03T21:10:08Z</dcterms:created>
  <dcterms:modified xsi:type="dcterms:W3CDTF">2024-12-06T00:37:57Z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