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69" r:id="rId3"/>
    <p:sldId id="266" r:id="rId4"/>
    <p:sldId id="267" r:id="rId5"/>
    <p:sldId id="270" r:id="rId6"/>
    <p:sldId id="268" r:id="rId7"/>
    <p:sldId id="271" r:id="rId8"/>
    <p:sldId id="272" r:id="rId9"/>
    <p:sldId id="273" r:id="rId10"/>
    <p:sldId id="274" r:id="rId11"/>
    <p:sldId id="275"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4FDD4-0B2D-728B-FB82-D715EA202DBE}" v="710" dt="2024-04-18T13:50:34.861"/>
    <p1510:client id="{495401BA-B653-F578-A1D1-4CAC13EC9C6A}" v="1179" dt="2024-04-19T11:15:15.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617854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358915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775578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884957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276006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987311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7427896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802691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27352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531114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0714457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16014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65916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5435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96396660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35682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5331110"/>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lumMod val="40000"/>
                    <a:lumOff val="60000"/>
                  </a:schemeClr>
                </a:solidFill>
              </a:rPr>
              <a:t>Xbox Game pass Presentation</a:t>
            </a:r>
          </a:p>
        </p:txBody>
      </p:sp>
      <p:sp>
        <p:nvSpPr>
          <p:cNvPr id="3" name="Subtitle 2"/>
          <p:cNvSpPr>
            <a:spLocks noGrp="1"/>
          </p:cNvSpPr>
          <p:nvPr>
            <p:ph type="subTitle" idx="1"/>
          </p:nvPr>
        </p:nvSpPr>
        <p:spPr/>
        <p:txBody>
          <a:bodyPr vert="horz" lIns="91440" tIns="45720" rIns="91440" bIns="45720" rtlCol="0" anchor="t">
            <a:normAutofit/>
          </a:bodyPr>
          <a:lstStyle/>
          <a:p>
            <a:r>
              <a:rPr lang="en-US" b="1" dirty="0"/>
              <a:t>By Liam, Eoin, Naoise and Nathan</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7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3D37-32A4-C59F-6E35-8C7DF59A1751}"/>
              </a:ext>
            </a:extLst>
          </p:cNvPr>
          <p:cNvSpPr>
            <a:spLocks noGrp="1"/>
          </p:cNvSpPr>
          <p:nvPr>
            <p:ph type="title"/>
          </p:nvPr>
        </p:nvSpPr>
        <p:spPr/>
        <p:txBody>
          <a:bodyPr/>
          <a:lstStyle/>
          <a:p>
            <a:r>
              <a:rPr lang="en-GB" b="1" dirty="0"/>
              <a:t>Testing</a:t>
            </a:r>
          </a:p>
        </p:txBody>
      </p:sp>
      <p:sp>
        <p:nvSpPr>
          <p:cNvPr id="3" name="Content Placeholder 2">
            <a:extLst>
              <a:ext uri="{FF2B5EF4-FFF2-40B4-BE49-F238E27FC236}">
                <a16:creationId xmlns:a16="http://schemas.microsoft.com/office/drawing/2014/main" id="{E88B2D60-5CC8-CD72-81EA-2DFBAE03AC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736330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FF06-35B1-D2A7-D7BA-B770041B602F}"/>
              </a:ext>
            </a:extLst>
          </p:cNvPr>
          <p:cNvSpPr>
            <a:spLocks noGrp="1"/>
          </p:cNvSpPr>
          <p:nvPr>
            <p:ph type="title"/>
          </p:nvPr>
        </p:nvSpPr>
        <p:spPr/>
        <p:txBody>
          <a:bodyPr/>
          <a:lstStyle/>
          <a:p>
            <a:r>
              <a:rPr lang="en-GB" b="1" dirty="0"/>
              <a:t>Testing</a:t>
            </a:r>
          </a:p>
        </p:txBody>
      </p:sp>
      <p:sp>
        <p:nvSpPr>
          <p:cNvPr id="3" name="Content Placeholder 2">
            <a:extLst>
              <a:ext uri="{FF2B5EF4-FFF2-40B4-BE49-F238E27FC236}">
                <a16:creationId xmlns:a16="http://schemas.microsoft.com/office/drawing/2014/main" id="{5DDB1818-E973-C9A6-C626-2923DEB53D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5024883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37-CC14-241E-D3F0-16664E36B6C6}"/>
              </a:ext>
            </a:extLst>
          </p:cNvPr>
          <p:cNvSpPr>
            <a:spLocks noGrp="1"/>
          </p:cNvSpPr>
          <p:nvPr>
            <p:ph type="title"/>
          </p:nvPr>
        </p:nvSpPr>
        <p:spPr>
          <a:xfrm>
            <a:off x="-429723" y="609600"/>
            <a:ext cx="8596668" cy="1320800"/>
          </a:xfrm>
        </p:spPr>
        <p:txBody>
          <a:bodyPr/>
          <a:lstStyle/>
          <a:p>
            <a:pPr algn="ctr"/>
            <a:r>
              <a:rPr lang="en-US" b="1" dirty="0">
                <a:solidFill>
                  <a:schemeClr val="accent1">
                    <a:lumMod val="40000"/>
                    <a:lumOff val="60000"/>
                  </a:schemeClr>
                </a:solidFill>
              </a:rPr>
              <a:t>What we learned from the project</a:t>
            </a:r>
            <a:endParaRPr lang="en-US" b="1">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C0F3636D-B939-4C32-D17A-0437C17517B7}"/>
              </a:ext>
            </a:extLst>
          </p:cNvPr>
          <p:cNvSpPr>
            <a:spLocks noGrp="1"/>
          </p:cNvSpPr>
          <p:nvPr>
            <p:ph idx="1"/>
          </p:nvPr>
        </p:nvSpPr>
        <p:spPr>
          <a:xfrm>
            <a:off x="-2185" y="1935596"/>
            <a:ext cx="6123763" cy="3880773"/>
          </a:xfrm>
        </p:spPr>
        <p:txBody>
          <a:bodyPr vert="horz" lIns="91440" tIns="45720" rIns="91440" bIns="45720" rtlCol="0" anchor="t">
            <a:normAutofit/>
          </a:bodyPr>
          <a:lstStyle/>
          <a:p>
            <a:r>
              <a:rPr lang="en-US" dirty="0"/>
              <a:t>Overall, we learnt that working together on a project is much easier when working </a:t>
            </a:r>
            <a:r>
              <a:rPr lang="en-US" dirty="0" err="1"/>
              <a:t>togeather</a:t>
            </a:r>
            <a:r>
              <a:rPr lang="en-US" dirty="0"/>
              <a:t> in a group.</a:t>
            </a:r>
          </a:p>
          <a:p>
            <a:r>
              <a:rPr lang="en-US" dirty="0"/>
              <a:t>We all improved on our technical skills and coding languages when using SQL and </a:t>
            </a:r>
            <a:r>
              <a:rPr lang="en-US" dirty="0" err="1"/>
              <a:t>Javascript</a:t>
            </a:r>
            <a:r>
              <a:rPr lang="en-US" dirty="0"/>
              <a:t> for our database creation.</a:t>
            </a:r>
          </a:p>
          <a:p>
            <a:r>
              <a:rPr lang="en-US" dirty="0"/>
              <a:t>We navigated through tough challenges and roadblocks by </a:t>
            </a:r>
            <a:r>
              <a:rPr lang="en-US" dirty="0" err="1"/>
              <a:t>disscussing</a:t>
            </a:r>
            <a:r>
              <a:rPr lang="en-US" dirty="0"/>
              <a:t> with the team on what we could do to overcome these issues.</a:t>
            </a:r>
          </a:p>
          <a:p>
            <a:r>
              <a:rPr lang="en-US" dirty="0"/>
              <a:t>We </a:t>
            </a:r>
            <a:r>
              <a:rPr lang="en-US" dirty="0" err="1"/>
              <a:t>applyied</a:t>
            </a:r>
            <a:r>
              <a:rPr lang="en-US" dirty="0"/>
              <a:t> our knowledge and skills from past labs to help us create this project and overall, we are very happy with the Outcome.</a:t>
            </a:r>
          </a:p>
        </p:txBody>
      </p:sp>
      <p:pic>
        <p:nvPicPr>
          <p:cNvPr id="4" name="Picture 3" descr="Image result for project">
            <a:extLst>
              <a:ext uri="{FF2B5EF4-FFF2-40B4-BE49-F238E27FC236}">
                <a16:creationId xmlns:a16="http://schemas.microsoft.com/office/drawing/2014/main" id="{178495E2-A363-FE3A-F6C3-EAA51204D683}"/>
              </a:ext>
            </a:extLst>
          </p:cNvPr>
          <p:cNvPicPr>
            <a:picLocks noChangeAspect="1"/>
          </p:cNvPicPr>
          <p:nvPr/>
        </p:nvPicPr>
        <p:blipFill>
          <a:blip r:embed="rId2"/>
          <a:stretch>
            <a:fillRect/>
          </a:stretch>
        </p:blipFill>
        <p:spPr>
          <a:xfrm>
            <a:off x="6502141" y="1277303"/>
            <a:ext cx="5695589" cy="2428873"/>
          </a:xfrm>
          <a:prstGeom prst="rect">
            <a:avLst/>
          </a:prstGeom>
        </p:spPr>
      </p:pic>
      <p:pic>
        <p:nvPicPr>
          <p:cNvPr id="5" name="Picture 4" descr="Xpod Tavern: Project Game Pass - Xbox Tavern">
            <a:extLst>
              <a:ext uri="{FF2B5EF4-FFF2-40B4-BE49-F238E27FC236}">
                <a16:creationId xmlns:a16="http://schemas.microsoft.com/office/drawing/2014/main" id="{9BF0BDF7-4F78-30D7-9F27-C45B25FB8DEE}"/>
              </a:ext>
            </a:extLst>
          </p:cNvPr>
          <p:cNvPicPr>
            <a:picLocks noChangeAspect="1"/>
          </p:cNvPicPr>
          <p:nvPr/>
        </p:nvPicPr>
        <p:blipFill>
          <a:blip r:embed="rId3"/>
          <a:stretch>
            <a:fillRect/>
          </a:stretch>
        </p:blipFill>
        <p:spPr>
          <a:xfrm>
            <a:off x="6492817" y="3704409"/>
            <a:ext cx="5719310" cy="3158539"/>
          </a:xfrm>
          <a:prstGeom prst="rect">
            <a:avLst/>
          </a:prstGeom>
        </p:spPr>
      </p:pic>
    </p:spTree>
    <p:extLst>
      <p:ext uri="{BB962C8B-B14F-4D97-AF65-F5344CB8AC3E}">
        <p14:creationId xmlns:p14="http://schemas.microsoft.com/office/powerpoint/2010/main" val="284358663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0D6D-C529-1890-69AB-E61BA2552615}"/>
              </a:ext>
            </a:extLst>
          </p:cNvPr>
          <p:cNvSpPr>
            <a:spLocks noGrp="1"/>
          </p:cNvSpPr>
          <p:nvPr>
            <p:ph type="title"/>
          </p:nvPr>
        </p:nvSpPr>
        <p:spPr>
          <a:xfrm>
            <a:off x="396597" y="943811"/>
            <a:ext cx="8596668" cy="1320800"/>
          </a:xfrm>
        </p:spPr>
        <p:txBody>
          <a:bodyPr/>
          <a:lstStyle/>
          <a:p>
            <a:r>
              <a:rPr lang="en-US" b="1" dirty="0"/>
              <a:t>Research and Testing</a:t>
            </a:r>
          </a:p>
        </p:txBody>
      </p:sp>
      <p:sp>
        <p:nvSpPr>
          <p:cNvPr id="3" name="Content Placeholder 2">
            <a:extLst>
              <a:ext uri="{FF2B5EF4-FFF2-40B4-BE49-F238E27FC236}">
                <a16:creationId xmlns:a16="http://schemas.microsoft.com/office/drawing/2014/main" id="{CAFDE63C-8BB8-845A-6621-26DBF437E60C}"/>
              </a:ext>
            </a:extLst>
          </p:cNvPr>
          <p:cNvSpPr>
            <a:spLocks noGrp="1"/>
          </p:cNvSpPr>
          <p:nvPr>
            <p:ph idx="1"/>
          </p:nvPr>
        </p:nvSpPr>
        <p:spPr>
          <a:xfrm>
            <a:off x="276281" y="1919957"/>
            <a:ext cx="4425721" cy="3880773"/>
          </a:xfrm>
        </p:spPr>
        <p:txBody>
          <a:bodyPr vert="horz" lIns="91440" tIns="45720" rIns="91440" bIns="45720" rtlCol="0" anchor="t">
            <a:normAutofit/>
          </a:bodyPr>
          <a:lstStyle/>
          <a:p>
            <a:r>
              <a:rPr lang="en-US" dirty="0"/>
              <a:t>When choosing an Idea, we wanted to pick something outside the box. We researched, useability </a:t>
            </a:r>
            <a:r>
              <a:rPr lang="en-US" dirty="0">
                <a:solidFill>
                  <a:srgbClr val="FFFFFF"/>
                </a:solidFill>
              </a:rPr>
              <a:t>and how users interact with the Xbox </a:t>
            </a:r>
            <a:r>
              <a:rPr lang="en-US" dirty="0">
                <a:solidFill>
                  <a:srgbClr val="FFFFFF"/>
                </a:solidFill>
                <a:ea typeface="+mn-lt"/>
                <a:cs typeface="+mn-lt"/>
              </a:rPr>
              <a:t>interface.</a:t>
            </a:r>
            <a:endParaRPr lang="en-US">
              <a:solidFill>
                <a:srgbClr val="FFFFFF"/>
              </a:solidFill>
              <a:ea typeface="+mn-lt"/>
              <a:cs typeface="+mn-lt"/>
            </a:endParaRPr>
          </a:p>
          <a:p>
            <a:r>
              <a:rPr lang="en-US" dirty="0">
                <a:solidFill>
                  <a:srgbClr val="FFFFFF"/>
                </a:solidFill>
              </a:rPr>
              <a:t>We Analyzed the current lineup of games on the service and the target audience of the users when selecting games for the project.</a:t>
            </a:r>
          </a:p>
          <a:p>
            <a:r>
              <a:rPr lang="en-US" dirty="0">
                <a:solidFill>
                  <a:srgbClr val="FFFFFF"/>
                </a:solidFill>
              </a:rPr>
              <a:t>We compared it to other services like PlayStation plus and how we could compete with their strengths and weaknesses.</a:t>
            </a:r>
            <a:endParaRPr lang="en-US" dirty="0" err="1">
              <a:solidFill>
                <a:srgbClr val="FFFFFF"/>
              </a:solidFill>
            </a:endParaRPr>
          </a:p>
        </p:txBody>
      </p:sp>
      <p:pic>
        <p:nvPicPr>
          <p:cNvPr id="5" name="Content Placeholder 3" descr="What is Research - Definition, Types, Methods &amp; Examples">
            <a:extLst>
              <a:ext uri="{FF2B5EF4-FFF2-40B4-BE49-F238E27FC236}">
                <a16:creationId xmlns:a16="http://schemas.microsoft.com/office/drawing/2014/main" id="{B28BD8FC-DE7C-AF56-983D-4A82F203413D}"/>
              </a:ext>
            </a:extLst>
          </p:cNvPr>
          <p:cNvPicPr>
            <a:picLocks noChangeAspect="1"/>
          </p:cNvPicPr>
          <p:nvPr/>
        </p:nvPicPr>
        <p:blipFill>
          <a:blip r:embed="rId2"/>
          <a:stretch>
            <a:fillRect/>
          </a:stretch>
        </p:blipFill>
        <p:spPr>
          <a:xfrm>
            <a:off x="5647598" y="3352"/>
            <a:ext cx="6547625" cy="3631797"/>
          </a:xfrm>
          <a:prstGeom prst="rect">
            <a:avLst/>
          </a:prstGeom>
        </p:spPr>
      </p:pic>
      <p:pic>
        <p:nvPicPr>
          <p:cNvPr id="4" name="Picture 3" descr="Image result for playstation plus">
            <a:extLst>
              <a:ext uri="{FF2B5EF4-FFF2-40B4-BE49-F238E27FC236}">
                <a16:creationId xmlns:a16="http://schemas.microsoft.com/office/drawing/2014/main" id="{A73517B4-EE9A-230D-CC91-4CB5C09226FA}"/>
              </a:ext>
            </a:extLst>
          </p:cNvPr>
          <p:cNvPicPr>
            <a:picLocks noChangeAspect="1"/>
          </p:cNvPicPr>
          <p:nvPr/>
        </p:nvPicPr>
        <p:blipFill>
          <a:blip r:embed="rId3"/>
          <a:stretch>
            <a:fillRect/>
          </a:stretch>
        </p:blipFill>
        <p:spPr>
          <a:xfrm>
            <a:off x="5646236" y="3640743"/>
            <a:ext cx="6549246" cy="3220338"/>
          </a:xfrm>
          <a:prstGeom prst="rect">
            <a:avLst/>
          </a:prstGeom>
        </p:spPr>
      </p:pic>
    </p:spTree>
    <p:extLst>
      <p:ext uri="{BB962C8B-B14F-4D97-AF65-F5344CB8AC3E}">
        <p14:creationId xmlns:p14="http://schemas.microsoft.com/office/powerpoint/2010/main" val="2689669743"/>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1681B-8F31-8581-2190-A179EAF692FA}"/>
              </a:ext>
            </a:extLst>
          </p:cNvPr>
          <p:cNvSpPr>
            <a:spLocks noGrp="1"/>
          </p:cNvSpPr>
          <p:nvPr>
            <p:ph idx="1"/>
          </p:nvPr>
        </p:nvSpPr>
        <p:spPr>
          <a:xfrm>
            <a:off x="744176" y="743536"/>
            <a:ext cx="3570142" cy="1046669"/>
          </a:xfrm>
        </p:spPr>
        <p:txBody>
          <a:bodyPr/>
          <a:lstStyle/>
          <a:p>
            <a:r>
              <a:rPr lang="en-US" sz="4000" b="1" baseline="0">
                <a:solidFill>
                  <a:srgbClr val="6C911D"/>
                </a:solidFill>
                <a:latin typeface="Trebuchet MS"/>
              </a:rPr>
              <a:t>Our Project</a:t>
            </a:r>
            <a:endParaRPr lang="en-US"/>
          </a:p>
        </p:txBody>
      </p:sp>
      <p:pic>
        <p:nvPicPr>
          <p:cNvPr id="5" name="Graphic 4" descr="Game controller with solid fill">
            <a:extLst>
              <a:ext uri="{FF2B5EF4-FFF2-40B4-BE49-F238E27FC236}">
                <a16:creationId xmlns:a16="http://schemas.microsoft.com/office/drawing/2014/main" id="{4F97E92E-0925-59B0-8638-2D99C58FF8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8078" y="648447"/>
            <a:ext cx="914400" cy="914400"/>
          </a:xfrm>
          <a:prstGeom prst="rect">
            <a:avLst/>
          </a:prstGeom>
        </p:spPr>
      </p:pic>
      <p:sp>
        <p:nvSpPr>
          <p:cNvPr id="6" name="TextBox 5">
            <a:extLst>
              <a:ext uri="{FF2B5EF4-FFF2-40B4-BE49-F238E27FC236}">
                <a16:creationId xmlns:a16="http://schemas.microsoft.com/office/drawing/2014/main" id="{77C49AD0-716E-D915-8365-59D82E6101AE}"/>
              </a:ext>
            </a:extLst>
          </p:cNvPr>
          <p:cNvSpPr txBox="1"/>
          <p:nvPr/>
        </p:nvSpPr>
        <p:spPr>
          <a:xfrm>
            <a:off x="740610" y="2184401"/>
            <a:ext cx="563077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dirty="0">
                <a:cs typeface="Arial"/>
              </a:rPr>
              <a:t>This project helps you look for the perfect game to play by searching through genres and how recently it was released. It  Simplifies the search for discovering new games to add to you Library from the Xbox Store.​</a:t>
            </a:r>
          </a:p>
          <a:p>
            <a:endParaRPr lang="en-US" sz="2000" dirty="0">
              <a:cs typeface="Arial"/>
            </a:endParaRPr>
          </a:p>
          <a:p>
            <a:pPr marL="228600" indent="-228600">
              <a:buFont typeface=""/>
              <a:buChar char="•"/>
            </a:pPr>
            <a:r>
              <a:rPr lang="en-US" sz="2000" dirty="0">
                <a:cs typeface="Arial"/>
              </a:rPr>
              <a:t>It features user reviews and a search filter to help narrow down your search price range, release date, rating and more. </a:t>
            </a:r>
          </a:p>
        </p:txBody>
      </p:sp>
      <p:pic>
        <p:nvPicPr>
          <p:cNvPr id="8" name="Picture 7" descr="Xbox showcases the brand new Microsoft Store coming to consoles">
            <a:extLst>
              <a:ext uri="{FF2B5EF4-FFF2-40B4-BE49-F238E27FC236}">
                <a16:creationId xmlns:a16="http://schemas.microsoft.com/office/drawing/2014/main" id="{E206A40B-806B-87BC-9847-2606EE3047E6}"/>
              </a:ext>
            </a:extLst>
          </p:cNvPr>
          <p:cNvPicPr>
            <a:picLocks noChangeAspect="1"/>
          </p:cNvPicPr>
          <p:nvPr/>
        </p:nvPicPr>
        <p:blipFill rotWithShape="1">
          <a:blip r:embed="rId4">
            <a:alphaModFix/>
          </a:blip>
          <a:srcRect l="23035" r="2765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0693088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7DD90B-CA8C-6285-A680-8F8F3ADAF7F7}"/>
              </a:ext>
            </a:extLst>
          </p:cNvPr>
          <p:cNvSpPr>
            <a:spLocks noGrp="1"/>
          </p:cNvSpPr>
          <p:nvPr>
            <p:ph type="title"/>
          </p:nvPr>
        </p:nvSpPr>
        <p:spPr>
          <a:xfrm>
            <a:off x="1329675" y="639920"/>
            <a:ext cx="3438144" cy="1239012"/>
          </a:xfrm>
        </p:spPr>
        <p:txBody>
          <a:bodyPr anchor="ctr">
            <a:normAutofit/>
          </a:bodyPr>
          <a:lstStyle/>
          <a:p>
            <a:r>
              <a:rPr lang="en-US" sz="2800" b="1" dirty="0"/>
              <a:t>SQL</a:t>
            </a:r>
          </a:p>
        </p:txBody>
      </p:sp>
      <p:sp>
        <p:nvSpPr>
          <p:cNvPr id="8" name="TextBox 7">
            <a:extLst>
              <a:ext uri="{FF2B5EF4-FFF2-40B4-BE49-F238E27FC236}">
                <a16:creationId xmlns:a16="http://schemas.microsoft.com/office/drawing/2014/main" id="{7360A6CA-56F8-874C-4C1E-78E7C8060270}"/>
              </a:ext>
            </a:extLst>
          </p:cNvPr>
          <p:cNvSpPr txBox="1"/>
          <p:nvPr/>
        </p:nvSpPr>
        <p:spPr>
          <a:xfrm>
            <a:off x="415515" y="1714007"/>
            <a:ext cx="585536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SQL or Structured Query Language is a domain- specific Language used to manage Data. It is used to communicate with a </a:t>
            </a:r>
            <a:r>
              <a:rPr lang="en-US" dirty="0">
                <a:solidFill>
                  <a:srgbClr val="00B0F0"/>
                </a:solidFill>
                <a:ea typeface="+mn-lt"/>
                <a:cs typeface="+mn-lt"/>
              </a:rPr>
              <a:t>certain database</a:t>
            </a:r>
            <a:r>
              <a:rPr lang="en-US" dirty="0">
                <a:ea typeface="+mn-lt"/>
                <a:cs typeface="+mn-lt"/>
              </a:rPr>
              <a:t>. it is the standard language for relational database </a:t>
            </a:r>
            <a:r>
              <a:rPr lang="en-US" dirty="0">
                <a:solidFill>
                  <a:srgbClr val="00B0F0"/>
                </a:solidFill>
                <a:ea typeface="+mn-lt"/>
                <a:cs typeface="+mn-lt"/>
              </a:rPr>
              <a:t>management systems. </a:t>
            </a:r>
            <a:endParaRPr lang="en-US">
              <a:solidFill>
                <a:srgbClr val="00B0F0"/>
              </a:solidFill>
              <a:ea typeface="+mn-lt"/>
              <a:cs typeface="+mn-lt"/>
            </a:endParaRPr>
          </a:p>
          <a:p>
            <a:endParaRPr lang="en-US" dirty="0">
              <a:ea typeface="+mn-lt"/>
              <a:cs typeface="+mn-lt"/>
            </a:endParaRPr>
          </a:p>
          <a:p>
            <a:r>
              <a:rPr lang="en-US" dirty="0">
                <a:ea typeface="+mn-lt"/>
                <a:cs typeface="+mn-lt"/>
              </a:rPr>
              <a:t>SQL statements are used to perform tasks such as </a:t>
            </a:r>
            <a:r>
              <a:rPr lang="en-US" dirty="0">
                <a:solidFill>
                  <a:srgbClr val="00B0F0"/>
                </a:solidFill>
                <a:ea typeface="+mn-lt"/>
                <a:cs typeface="+mn-lt"/>
              </a:rPr>
              <a:t>update data</a:t>
            </a:r>
            <a:r>
              <a:rPr lang="en-US" dirty="0">
                <a:ea typeface="+mn-lt"/>
                <a:cs typeface="+mn-lt"/>
              </a:rPr>
              <a:t> on a database or retrieve data from a database. It is used by Facebook, Microsoft and LinkedIn.</a:t>
            </a:r>
            <a:r>
              <a:rPr lang="en-US" dirty="0">
                <a:solidFill>
                  <a:srgbClr val="FFFFFF"/>
                </a:solidFill>
                <a:ea typeface="+mn-lt"/>
                <a:cs typeface="+mn-lt"/>
              </a:rPr>
              <a:t> SQL was ranked with the most users using databases in 2021.</a:t>
            </a:r>
            <a:endParaRPr lang="en-US" sz="1500">
              <a:solidFill>
                <a:srgbClr val="1F1F1F"/>
              </a:solidFill>
              <a:ea typeface="+mn-lt"/>
              <a:cs typeface="+mn-lt"/>
            </a:endParaRPr>
          </a:p>
        </p:txBody>
      </p:sp>
      <p:pic>
        <p:nvPicPr>
          <p:cNvPr id="10" name="Content Placeholder 3" descr="What is SQL, and why is it important to learn it? | My Tec Bits">
            <a:extLst>
              <a:ext uri="{FF2B5EF4-FFF2-40B4-BE49-F238E27FC236}">
                <a16:creationId xmlns:a16="http://schemas.microsoft.com/office/drawing/2014/main" id="{AAFE310C-EA22-0D69-3890-55B033141DB6}"/>
              </a:ext>
            </a:extLst>
          </p:cNvPr>
          <p:cNvPicPr>
            <a:picLocks noChangeAspect="1"/>
          </p:cNvPicPr>
          <p:nvPr/>
        </p:nvPicPr>
        <p:blipFill>
          <a:blip r:embed="rId2"/>
          <a:stretch>
            <a:fillRect/>
          </a:stretch>
        </p:blipFill>
        <p:spPr>
          <a:xfrm>
            <a:off x="6090973" y="-3029"/>
            <a:ext cx="6106534" cy="3889904"/>
          </a:xfrm>
          <a:prstGeom prst="rect">
            <a:avLst/>
          </a:prstGeom>
        </p:spPr>
      </p:pic>
      <p:pic>
        <p:nvPicPr>
          <p:cNvPr id="11" name="Picture 10" descr="Udacity Launches New SQL Nanodegree Program for Today's Data-driven  Professionals | Udacity">
            <a:extLst>
              <a:ext uri="{FF2B5EF4-FFF2-40B4-BE49-F238E27FC236}">
                <a16:creationId xmlns:a16="http://schemas.microsoft.com/office/drawing/2014/main" id="{CB577DCE-49E6-AC38-2685-65F375FBDD6F}"/>
              </a:ext>
            </a:extLst>
          </p:cNvPr>
          <p:cNvPicPr>
            <a:picLocks noChangeAspect="1"/>
          </p:cNvPicPr>
          <p:nvPr/>
        </p:nvPicPr>
        <p:blipFill>
          <a:blip r:embed="rId3"/>
          <a:stretch>
            <a:fillRect/>
          </a:stretch>
        </p:blipFill>
        <p:spPr>
          <a:xfrm>
            <a:off x="6101347" y="3889023"/>
            <a:ext cx="6085303" cy="2970163"/>
          </a:xfrm>
          <a:prstGeom prst="rect">
            <a:avLst/>
          </a:prstGeom>
        </p:spPr>
      </p:pic>
      <p:pic>
        <p:nvPicPr>
          <p:cNvPr id="2" name="Graphic 1" descr="Network with solid fill">
            <a:extLst>
              <a:ext uri="{FF2B5EF4-FFF2-40B4-BE49-F238E27FC236}">
                <a16:creationId xmlns:a16="http://schemas.microsoft.com/office/drawing/2014/main" id="{2FB96D83-B722-D26C-7ABC-6CA6240D95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27245" y="903201"/>
            <a:ext cx="706861" cy="706861"/>
          </a:xfrm>
          <a:prstGeom prst="rect">
            <a:avLst/>
          </a:prstGeom>
        </p:spPr>
      </p:pic>
      <p:pic>
        <p:nvPicPr>
          <p:cNvPr id="3" name="Graphic 2" descr="Cloud Computing outline">
            <a:extLst>
              <a:ext uri="{FF2B5EF4-FFF2-40B4-BE49-F238E27FC236}">
                <a16:creationId xmlns:a16="http://schemas.microsoft.com/office/drawing/2014/main" id="{2E0E21A4-EDCE-F884-FF09-9265E925B5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226" y="785734"/>
            <a:ext cx="826958" cy="826958"/>
          </a:xfrm>
          <a:prstGeom prst="rect">
            <a:avLst/>
          </a:prstGeom>
        </p:spPr>
      </p:pic>
    </p:spTree>
    <p:extLst>
      <p:ext uri="{BB962C8B-B14F-4D97-AF65-F5344CB8AC3E}">
        <p14:creationId xmlns:p14="http://schemas.microsoft.com/office/powerpoint/2010/main" val="129846307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A3E0-B505-0CF9-390F-27BB7EC34B6F}"/>
              </a:ext>
            </a:extLst>
          </p:cNvPr>
          <p:cNvSpPr>
            <a:spLocks noGrp="1"/>
          </p:cNvSpPr>
          <p:nvPr>
            <p:ph type="title"/>
          </p:nvPr>
        </p:nvSpPr>
        <p:spPr>
          <a:xfrm>
            <a:off x="1239465" y="547141"/>
            <a:ext cx="8596668" cy="1320800"/>
          </a:xfrm>
        </p:spPr>
        <p:txBody>
          <a:bodyPr/>
          <a:lstStyle/>
          <a:p>
            <a:r>
              <a:rPr lang="en-US" b="1" dirty="0"/>
              <a:t>Working As a Team</a:t>
            </a:r>
          </a:p>
        </p:txBody>
      </p:sp>
      <p:pic>
        <p:nvPicPr>
          <p:cNvPr id="5" name="Content Placeholder 3" descr="Team Building: Activities, Ideas, and Statistics">
            <a:extLst>
              <a:ext uri="{FF2B5EF4-FFF2-40B4-BE49-F238E27FC236}">
                <a16:creationId xmlns:a16="http://schemas.microsoft.com/office/drawing/2014/main" id="{A6CEC132-0305-920A-F404-8122B2B9147F}"/>
              </a:ext>
            </a:extLst>
          </p:cNvPr>
          <p:cNvPicPr>
            <a:picLocks noChangeAspect="1"/>
          </p:cNvPicPr>
          <p:nvPr/>
        </p:nvPicPr>
        <p:blipFill rotWithShape="1">
          <a:blip r:embed="rId2"/>
          <a:srcRect l="30219" r="28979" b="-3"/>
          <a:stretch/>
        </p:blipFill>
        <p:spPr>
          <a:xfrm>
            <a:off x="6857797" y="3491"/>
            <a:ext cx="5334204" cy="6868886"/>
          </a:xfrm>
          <a:prstGeom prst="rect">
            <a:avLst/>
          </a:prstGeom>
          <a:effectLst>
            <a:outerShdw blurRad="127000" dist="50800" dir="10800000" sx="99000" sy="99000" algn="r" rotWithShape="0">
              <a:prstClr val="black">
                <a:alpha val="40000"/>
              </a:prstClr>
            </a:outerShdw>
          </a:effectLst>
        </p:spPr>
      </p:pic>
      <p:sp>
        <p:nvSpPr>
          <p:cNvPr id="6" name="TextBox 5">
            <a:extLst>
              <a:ext uri="{FF2B5EF4-FFF2-40B4-BE49-F238E27FC236}">
                <a16:creationId xmlns:a16="http://schemas.microsoft.com/office/drawing/2014/main" id="{120BCD25-AF07-B039-7605-BBA1FDC4B8E1}"/>
              </a:ext>
            </a:extLst>
          </p:cNvPr>
          <p:cNvSpPr txBox="1"/>
          <p:nvPr/>
        </p:nvSpPr>
        <p:spPr>
          <a:xfrm>
            <a:off x="886129" y="1462506"/>
            <a:ext cx="532330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As a team of 4 we spread out the team tasks so we could complete the project easier and make it all round more efficient.</a:t>
            </a:r>
          </a:p>
          <a:p>
            <a:endParaRPr lang="en-US" sz="2000" b="1" dirty="0"/>
          </a:p>
          <a:p>
            <a:r>
              <a:rPr lang="en-US" sz="2000" b="1" dirty="0"/>
              <a:t>We all tackled certain tasks for the project as we wanted to all finish with a high-quality output for the database.</a:t>
            </a:r>
          </a:p>
          <a:p>
            <a:endParaRPr lang="en-US" sz="2000" b="1" dirty="0"/>
          </a:p>
          <a:p>
            <a:r>
              <a:rPr lang="en-US" sz="2000" b="1" dirty="0"/>
              <a:t>We collaborated on GitHub to track tasks and manage progress easily.</a:t>
            </a:r>
          </a:p>
        </p:txBody>
      </p:sp>
      <p:pic>
        <p:nvPicPr>
          <p:cNvPr id="3" name="Picture 2" descr="A screenshot of a computer&#10;&#10;Description automatically generated">
            <a:extLst>
              <a:ext uri="{FF2B5EF4-FFF2-40B4-BE49-F238E27FC236}">
                <a16:creationId xmlns:a16="http://schemas.microsoft.com/office/drawing/2014/main" id="{C36651A7-79F0-7B5B-3105-EFC7B045DB01}"/>
              </a:ext>
            </a:extLst>
          </p:cNvPr>
          <p:cNvPicPr>
            <a:picLocks noChangeAspect="1"/>
          </p:cNvPicPr>
          <p:nvPr/>
        </p:nvPicPr>
        <p:blipFill>
          <a:blip r:embed="rId3"/>
          <a:stretch>
            <a:fillRect/>
          </a:stretch>
        </p:blipFill>
        <p:spPr>
          <a:xfrm>
            <a:off x="3547254" y="5030638"/>
            <a:ext cx="3314700" cy="1828800"/>
          </a:xfrm>
          <a:prstGeom prst="rect">
            <a:avLst/>
          </a:prstGeom>
        </p:spPr>
      </p:pic>
      <p:pic>
        <p:nvPicPr>
          <p:cNvPr id="4" name="Graphic 3" descr="Meeting with solid fill">
            <a:extLst>
              <a:ext uri="{FF2B5EF4-FFF2-40B4-BE49-F238E27FC236}">
                <a16:creationId xmlns:a16="http://schemas.microsoft.com/office/drawing/2014/main" id="{C5060E09-47A2-5285-E643-E529899E57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13947" y="548390"/>
            <a:ext cx="914400" cy="914400"/>
          </a:xfrm>
          <a:prstGeom prst="rect">
            <a:avLst/>
          </a:prstGeom>
        </p:spPr>
      </p:pic>
      <p:pic>
        <p:nvPicPr>
          <p:cNvPr id="7" name="Graphic 6" descr="Cheers with solid fill">
            <a:extLst>
              <a:ext uri="{FF2B5EF4-FFF2-40B4-BE49-F238E27FC236}">
                <a16:creationId xmlns:a16="http://schemas.microsoft.com/office/drawing/2014/main" id="{BB0554B6-5AC0-B297-2C71-515BC656BB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7292" y="548390"/>
            <a:ext cx="914400" cy="914400"/>
          </a:xfrm>
          <a:prstGeom prst="rect">
            <a:avLst/>
          </a:prstGeom>
        </p:spPr>
      </p:pic>
    </p:spTree>
    <p:extLst>
      <p:ext uri="{BB962C8B-B14F-4D97-AF65-F5344CB8AC3E}">
        <p14:creationId xmlns:p14="http://schemas.microsoft.com/office/powerpoint/2010/main" val="84289141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7B7A-AC9E-F815-390F-FA22052C9710}"/>
              </a:ext>
            </a:extLst>
          </p:cNvPr>
          <p:cNvSpPr>
            <a:spLocks noGrp="1"/>
          </p:cNvSpPr>
          <p:nvPr>
            <p:ph type="title"/>
          </p:nvPr>
        </p:nvSpPr>
        <p:spPr>
          <a:xfrm>
            <a:off x="4126386" y="409074"/>
            <a:ext cx="2834878" cy="1320800"/>
          </a:xfrm>
        </p:spPr>
        <p:txBody>
          <a:bodyPr/>
          <a:lstStyle/>
          <a:p>
            <a:r>
              <a:rPr lang="en-US" b="1" dirty="0"/>
              <a:t>Gantt Chart</a:t>
            </a:r>
          </a:p>
        </p:txBody>
      </p:sp>
      <p:pic>
        <p:nvPicPr>
          <p:cNvPr id="5" name="Content Placeholder 3" descr="A screenshot of a computer&#10;&#10;Description automatically generated">
            <a:extLst>
              <a:ext uri="{FF2B5EF4-FFF2-40B4-BE49-F238E27FC236}">
                <a16:creationId xmlns:a16="http://schemas.microsoft.com/office/drawing/2014/main" id="{69A9639B-9149-A0B7-5882-0CA4B974B9C6}"/>
              </a:ext>
            </a:extLst>
          </p:cNvPr>
          <p:cNvPicPr>
            <a:picLocks noChangeAspect="1"/>
          </p:cNvPicPr>
          <p:nvPr/>
        </p:nvPicPr>
        <p:blipFill>
          <a:blip r:embed="rId2"/>
          <a:stretch>
            <a:fillRect/>
          </a:stretch>
        </p:blipFill>
        <p:spPr>
          <a:xfrm>
            <a:off x="429583" y="1424254"/>
            <a:ext cx="10492390" cy="4825519"/>
          </a:xfrm>
          <a:prstGeom prst="rect">
            <a:avLst/>
          </a:prstGeom>
        </p:spPr>
      </p:pic>
      <p:pic>
        <p:nvPicPr>
          <p:cNvPr id="6" name="Graphic 5" descr="Bar chart outline">
            <a:extLst>
              <a:ext uri="{FF2B5EF4-FFF2-40B4-BE49-F238E27FC236}">
                <a16:creationId xmlns:a16="http://schemas.microsoft.com/office/drawing/2014/main" id="{2813A0E4-242A-56DA-5461-124D52BE09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5326" y="231274"/>
            <a:ext cx="914400" cy="914400"/>
          </a:xfrm>
          <a:prstGeom prst="rect">
            <a:avLst/>
          </a:prstGeom>
        </p:spPr>
      </p:pic>
      <p:pic>
        <p:nvPicPr>
          <p:cNvPr id="7" name="Graphic 6" descr="Presentation with pie chart outline">
            <a:extLst>
              <a:ext uri="{FF2B5EF4-FFF2-40B4-BE49-F238E27FC236}">
                <a16:creationId xmlns:a16="http://schemas.microsoft.com/office/drawing/2014/main" id="{FF6E3CFF-9FB9-AF27-E76D-C40D223744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1853" y="231274"/>
            <a:ext cx="914400" cy="914400"/>
          </a:xfrm>
          <a:prstGeom prst="rect">
            <a:avLst/>
          </a:prstGeom>
        </p:spPr>
      </p:pic>
    </p:spTree>
    <p:extLst>
      <p:ext uri="{BB962C8B-B14F-4D97-AF65-F5344CB8AC3E}">
        <p14:creationId xmlns:p14="http://schemas.microsoft.com/office/powerpoint/2010/main" val="91592994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A426-E6A0-AAC5-55D7-0D30877DB9C1}"/>
              </a:ext>
            </a:extLst>
          </p:cNvPr>
          <p:cNvSpPr>
            <a:spLocks noGrp="1"/>
          </p:cNvSpPr>
          <p:nvPr>
            <p:ph type="title"/>
          </p:nvPr>
        </p:nvSpPr>
        <p:spPr/>
        <p:txBody>
          <a:bodyPr/>
          <a:lstStyle/>
          <a:p>
            <a:pPr algn="ctr"/>
            <a:r>
              <a:rPr lang="en-US" b="1" dirty="0"/>
              <a:t>GitHub</a:t>
            </a:r>
            <a:endParaRPr lang="en-US"/>
          </a:p>
        </p:txBody>
      </p:sp>
      <p:sp>
        <p:nvSpPr>
          <p:cNvPr id="3" name="Content Placeholder 2">
            <a:extLst>
              <a:ext uri="{FF2B5EF4-FFF2-40B4-BE49-F238E27FC236}">
                <a16:creationId xmlns:a16="http://schemas.microsoft.com/office/drawing/2014/main" id="{1D44A032-39AD-5304-EF09-31D9881C916B}"/>
              </a:ext>
            </a:extLst>
          </p:cNvPr>
          <p:cNvSpPr>
            <a:spLocks noGrp="1"/>
          </p:cNvSpPr>
          <p:nvPr>
            <p:ph idx="1"/>
          </p:nvPr>
        </p:nvSpPr>
        <p:spPr>
          <a:xfrm>
            <a:off x="677334" y="1486032"/>
            <a:ext cx="6364142" cy="3880773"/>
          </a:xfrm>
        </p:spPr>
        <p:txBody>
          <a:bodyPr vert="horz" lIns="91440" tIns="45720" rIns="91440" bIns="45720" rtlCol="0" anchor="t">
            <a:normAutofit/>
          </a:bodyPr>
          <a:lstStyle/>
          <a:p>
            <a:r>
              <a:rPr lang="en-US" dirty="0"/>
              <a:t>We used </a:t>
            </a:r>
            <a:r>
              <a:rPr lang="en-US" dirty="0">
                <a:solidFill>
                  <a:srgbClr val="00B0F0"/>
                </a:solidFill>
              </a:rPr>
              <a:t>GitHub</a:t>
            </a:r>
            <a:r>
              <a:rPr lang="en-US" dirty="0"/>
              <a:t> to keep up with our separate workload's that we were doing. We shared our code after every big change we made to the project on </a:t>
            </a:r>
            <a:r>
              <a:rPr lang="en-US" dirty="0">
                <a:solidFill>
                  <a:srgbClr val="00B0F0"/>
                </a:solidFill>
              </a:rPr>
              <a:t>separate branch's</a:t>
            </a:r>
            <a:r>
              <a:rPr lang="en-US" dirty="0"/>
              <a:t>. To ensure we never overwrote other people code in main. </a:t>
            </a:r>
          </a:p>
          <a:p>
            <a:r>
              <a:rPr lang="en-US" dirty="0"/>
              <a:t>It was very helpful using </a:t>
            </a:r>
            <a:r>
              <a:rPr lang="en-US" dirty="0">
                <a:solidFill>
                  <a:srgbClr val="00B0F0"/>
                </a:solidFill>
              </a:rPr>
              <a:t>version control</a:t>
            </a:r>
            <a:r>
              <a:rPr lang="en-US" dirty="0"/>
              <a:t> and allowed us to manage our project efficiently. We were all able to clone the existing project and perform our own changes separately </a:t>
            </a:r>
          </a:p>
          <a:p>
            <a:r>
              <a:rPr lang="en-US" dirty="0"/>
              <a:t>GitHub is also very secure and allowed us to rest assured that our project would be safe from hackers and not have our repository as a security risk.</a:t>
            </a:r>
          </a:p>
          <a:p>
            <a:pPr marL="0" indent="0">
              <a:buNone/>
            </a:pPr>
            <a:endParaRPr lang="en-US" dirty="0"/>
          </a:p>
        </p:txBody>
      </p:sp>
      <p:pic>
        <p:nvPicPr>
          <p:cNvPr id="4" name="Picture 3" descr="Image result for github">
            <a:extLst>
              <a:ext uri="{FF2B5EF4-FFF2-40B4-BE49-F238E27FC236}">
                <a16:creationId xmlns:a16="http://schemas.microsoft.com/office/drawing/2014/main" id="{46F3545C-171E-D7F2-B63E-A2799FC09517}"/>
              </a:ext>
            </a:extLst>
          </p:cNvPr>
          <p:cNvPicPr>
            <a:picLocks noChangeAspect="1"/>
          </p:cNvPicPr>
          <p:nvPr/>
        </p:nvPicPr>
        <p:blipFill>
          <a:blip r:embed="rId2"/>
          <a:stretch>
            <a:fillRect/>
          </a:stretch>
        </p:blipFill>
        <p:spPr>
          <a:xfrm>
            <a:off x="7403346" y="983816"/>
            <a:ext cx="4783305" cy="2720521"/>
          </a:xfrm>
          <a:prstGeom prst="rect">
            <a:avLst/>
          </a:prstGeom>
        </p:spPr>
      </p:pic>
      <p:pic>
        <p:nvPicPr>
          <p:cNvPr id="5" name="Picture 4" descr="How to Enable Network Discovery and Configure Sharing Options in Windows 10">
            <a:extLst>
              <a:ext uri="{FF2B5EF4-FFF2-40B4-BE49-F238E27FC236}">
                <a16:creationId xmlns:a16="http://schemas.microsoft.com/office/drawing/2014/main" id="{4D945284-CC8F-5C9A-D0D4-212ED9A65CB3}"/>
              </a:ext>
            </a:extLst>
          </p:cNvPr>
          <p:cNvPicPr>
            <a:picLocks noChangeAspect="1"/>
          </p:cNvPicPr>
          <p:nvPr/>
        </p:nvPicPr>
        <p:blipFill>
          <a:blip r:embed="rId3"/>
          <a:stretch>
            <a:fillRect/>
          </a:stretch>
        </p:blipFill>
        <p:spPr>
          <a:xfrm>
            <a:off x="7405975" y="3703817"/>
            <a:ext cx="4789661" cy="3157363"/>
          </a:xfrm>
          <a:prstGeom prst="rect">
            <a:avLst/>
          </a:prstGeom>
        </p:spPr>
      </p:pic>
      <p:pic>
        <p:nvPicPr>
          <p:cNvPr id="6" name="Picture 5" descr="A diagram of a system&#10;&#10;Description automatically generated">
            <a:extLst>
              <a:ext uri="{FF2B5EF4-FFF2-40B4-BE49-F238E27FC236}">
                <a16:creationId xmlns:a16="http://schemas.microsoft.com/office/drawing/2014/main" id="{F97D5F17-C15D-D6A8-A581-85A09B5A2CC6}"/>
              </a:ext>
            </a:extLst>
          </p:cNvPr>
          <p:cNvPicPr>
            <a:picLocks noChangeAspect="1"/>
          </p:cNvPicPr>
          <p:nvPr/>
        </p:nvPicPr>
        <p:blipFill>
          <a:blip r:embed="rId4"/>
          <a:stretch>
            <a:fillRect/>
          </a:stretch>
        </p:blipFill>
        <p:spPr>
          <a:xfrm>
            <a:off x="1312030" y="5044034"/>
            <a:ext cx="5095875" cy="1466850"/>
          </a:xfrm>
          <a:prstGeom prst="rect">
            <a:avLst/>
          </a:prstGeom>
        </p:spPr>
      </p:pic>
      <p:pic>
        <p:nvPicPr>
          <p:cNvPr id="7" name="Graphic 6" descr="Server outline">
            <a:extLst>
              <a:ext uri="{FF2B5EF4-FFF2-40B4-BE49-F238E27FC236}">
                <a16:creationId xmlns:a16="http://schemas.microsoft.com/office/drawing/2014/main" id="{EF892CEB-FDDF-976E-1737-760A2EA9B6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51095" y="361013"/>
            <a:ext cx="914400" cy="914400"/>
          </a:xfrm>
          <a:prstGeom prst="rect">
            <a:avLst/>
          </a:prstGeom>
        </p:spPr>
      </p:pic>
      <p:pic>
        <p:nvPicPr>
          <p:cNvPr id="8" name="Graphic 7" descr="Database outline">
            <a:extLst>
              <a:ext uri="{FF2B5EF4-FFF2-40B4-BE49-F238E27FC236}">
                <a16:creationId xmlns:a16="http://schemas.microsoft.com/office/drawing/2014/main" id="{06F1DF7C-7C74-B85E-A03B-F57EDF366E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7915" y="361013"/>
            <a:ext cx="914400" cy="914400"/>
          </a:xfrm>
          <a:prstGeom prst="rect">
            <a:avLst/>
          </a:prstGeom>
        </p:spPr>
      </p:pic>
    </p:spTree>
    <p:extLst>
      <p:ext uri="{BB962C8B-B14F-4D97-AF65-F5344CB8AC3E}">
        <p14:creationId xmlns:p14="http://schemas.microsoft.com/office/powerpoint/2010/main" val="25224875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F129-E005-8C6A-9F1C-4E9D861FFF81}"/>
              </a:ext>
            </a:extLst>
          </p:cNvPr>
          <p:cNvSpPr>
            <a:spLocks noGrp="1"/>
          </p:cNvSpPr>
          <p:nvPr>
            <p:ph type="title"/>
          </p:nvPr>
        </p:nvSpPr>
        <p:spPr>
          <a:xfrm>
            <a:off x="236176" y="475916"/>
            <a:ext cx="8596668" cy="1320800"/>
          </a:xfrm>
        </p:spPr>
        <p:txBody>
          <a:bodyPr>
            <a:normAutofit/>
          </a:bodyPr>
          <a:lstStyle/>
          <a:p>
            <a:r>
              <a:rPr lang="en-GB" sz="3200" b="1" dirty="0"/>
              <a:t>Database Normalization and CRUD</a:t>
            </a:r>
          </a:p>
        </p:txBody>
      </p:sp>
      <p:sp>
        <p:nvSpPr>
          <p:cNvPr id="3" name="Content Placeholder 2">
            <a:extLst>
              <a:ext uri="{FF2B5EF4-FFF2-40B4-BE49-F238E27FC236}">
                <a16:creationId xmlns:a16="http://schemas.microsoft.com/office/drawing/2014/main" id="{242F75A1-C575-DBC0-963F-878ED48A3B7C}"/>
              </a:ext>
            </a:extLst>
          </p:cNvPr>
          <p:cNvSpPr>
            <a:spLocks noGrp="1"/>
          </p:cNvSpPr>
          <p:nvPr>
            <p:ph idx="1"/>
          </p:nvPr>
        </p:nvSpPr>
        <p:spPr>
          <a:xfrm>
            <a:off x="236176" y="1492168"/>
            <a:ext cx="6457721" cy="4268457"/>
          </a:xfrm>
        </p:spPr>
        <p:txBody>
          <a:bodyPr vert="horz" lIns="91440" tIns="45720" rIns="91440" bIns="45720" rtlCol="0" anchor="t">
            <a:normAutofit lnSpcReduction="10000"/>
          </a:bodyPr>
          <a:lstStyle/>
          <a:p>
            <a:pPr marL="0" indent="0">
              <a:buNone/>
            </a:pPr>
            <a:endParaRPr lang="en-GB" sz="1200" dirty="0">
              <a:solidFill>
                <a:srgbClr val="0D0D0D"/>
              </a:solidFill>
              <a:ea typeface="+mn-lt"/>
              <a:cs typeface="+mn-lt"/>
            </a:endParaRPr>
          </a:p>
          <a:p>
            <a:endParaRPr lang="en-GB" sz="1200" dirty="0">
              <a:solidFill>
                <a:srgbClr val="0D0D0D"/>
              </a:solidFill>
            </a:endParaRPr>
          </a:p>
          <a:p>
            <a:r>
              <a:rPr lang="en-GB" dirty="0">
                <a:solidFill>
                  <a:schemeClr val="tx1"/>
                </a:solidFill>
              </a:rPr>
              <a:t>We used</a:t>
            </a:r>
            <a:r>
              <a:rPr lang="en-GB" dirty="0">
                <a:solidFill>
                  <a:srgbClr val="00B0F0"/>
                </a:solidFill>
              </a:rPr>
              <a:t> </a:t>
            </a:r>
            <a:r>
              <a:rPr lang="en-GB" b="1" dirty="0">
                <a:solidFill>
                  <a:srgbClr val="00B0F0"/>
                </a:solidFill>
              </a:rPr>
              <a:t>Database normalizations</a:t>
            </a:r>
            <a:r>
              <a:rPr lang="en-GB" dirty="0">
                <a:solidFill>
                  <a:srgbClr val="00B0F0"/>
                </a:solidFill>
              </a:rPr>
              <a:t> </a:t>
            </a:r>
            <a:r>
              <a:rPr lang="en-GB" dirty="0">
                <a:solidFill>
                  <a:schemeClr val="tx1"/>
                </a:solidFill>
              </a:rPr>
              <a:t>to create and organise separate </a:t>
            </a:r>
            <a:r>
              <a:rPr lang="en-GB" b="1" dirty="0">
                <a:solidFill>
                  <a:srgbClr val="00B0F0"/>
                </a:solidFill>
              </a:rPr>
              <a:t>tables</a:t>
            </a:r>
            <a:r>
              <a:rPr lang="en-GB" b="1" dirty="0">
                <a:solidFill>
                  <a:schemeClr val="tx1"/>
                </a:solidFill>
              </a:rPr>
              <a:t> </a:t>
            </a:r>
            <a:r>
              <a:rPr lang="en-GB" dirty="0">
                <a:solidFill>
                  <a:schemeClr val="tx1"/>
                </a:solidFill>
              </a:rPr>
              <a:t>containing game titles and genres. </a:t>
            </a:r>
          </a:p>
          <a:p>
            <a:r>
              <a:rPr lang="en-GB" b="1" dirty="0">
                <a:solidFill>
                  <a:srgbClr val="00B0F0"/>
                </a:solidFill>
                <a:ea typeface="+mn-lt"/>
                <a:cs typeface="+mn-lt"/>
              </a:rPr>
              <a:t>CRUD (Create, Read, Update, Delete)</a:t>
            </a:r>
            <a:r>
              <a:rPr lang="en-GB" dirty="0">
                <a:solidFill>
                  <a:schemeClr val="tx1"/>
                </a:solidFill>
                <a:ea typeface="+mn-lt"/>
                <a:cs typeface="+mn-lt"/>
              </a:rPr>
              <a:t> operations were required for database management and regularly used in various applications.</a:t>
            </a:r>
          </a:p>
          <a:p>
            <a:r>
              <a:rPr lang="en-GB" dirty="0">
                <a:solidFill>
                  <a:schemeClr val="tx1"/>
                </a:solidFill>
                <a:ea typeface="+mn-lt"/>
                <a:cs typeface="+mn-lt"/>
              </a:rPr>
              <a:t>By including </a:t>
            </a:r>
            <a:r>
              <a:rPr lang="en-GB" b="1" dirty="0">
                <a:solidFill>
                  <a:srgbClr val="00B0F0"/>
                </a:solidFill>
                <a:ea typeface="+mn-lt"/>
                <a:cs typeface="+mn-lt"/>
              </a:rPr>
              <a:t>CRUD operations</a:t>
            </a:r>
            <a:r>
              <a:rPr lang="en-GB" dirty="0">
                <a:solidFill>
                  <a:schemeClr val="tx1"/>
                </a:solidFill>
                <a:ea typeface="+mn-lt"/>
                <a:cs typeface="+mn-lt"/>
              </a:rPr>
              <a:t> to check game titles and genres, the database can be updated to show differences to the set of games. These operations allowed us to add new games, modify existing games, and remove old information, ensuring that we show the user the most up to date content on the service.</a:t>
            </a:r>
            <a:endParaRPr lang="en-GB" dirty="0">
              <a:solidFill>
                <a:schemeClr val="tx1"/>
              </a:solidFill>
            </a:endParaRPr>
          </a:p>
          <a:p>
            <a:pPr marL="0" indent="0">
              <a:buNone/>
            </a:pPr>
            <a:br>
              <a:rPr lang="en-US" dirty="0"/>
            </a:br>
            <a:endParaRPr lang="en-US" dirty="0"/>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p:txBody>
      </p:sp>
      <p:pic>
        <p:nvPicPr>
          <p:cNvPr id="4" name="Picture 3" descr="CRUD: Definition, Operations, Benefits How it Works and More">
            <a:extLst>
              <a:ext uri="{FF2B5EF4-FFF2-40B4-BE49-F238E27FC236}">
                <a16:creationId xmlns:a16="http://schemas.microsoft.com/office/drawing/2014/main" id="{9B77F1FA-8F68-0C0F-4737-B163AD1A1CA6}"/>
              </a:ext>
            </a:extLst>
          </p:cNvPr>
          <p:cNvPicPr>
            <a:picLocks noChangeAspect="1"/>
          </p:cNvPicPr>
          <p:nvPr/>
        </p:nvPicPr>
        <p:blipFill>
          <a:blip r:embed="rId2"/>
          <a:stretch>
            <a:fillRect/>
          </a:stretch>
        </p:blipFill>
        <p:spPr>
          <a:xfrm>
            <a:off x="6997031" y="1125620"/>
            <a:ext cx="5189622" cy="2962442"/>
          </a:xfrm>
          <a:prstGeom prst="rect">
            <a:avLst/>
          </a:prstGeom>
        </p:spPr>
      </p:pic>
      <p:pic>
        <p:nvPicPr>
          <p:cNvPr id="5" name="Picture 4" descr="Mastering Database Design Principles: Best Practices with Code Examples ...">
            <a:extLst>
              <a:ext uri="{FF2B5EF4-FFF2-40B4-BE49-F238E27FC236}">
                <a16:creationId xmlns:a16="http://schemas.microsoft.com/office/drawing/2014/main" id="{382A4420-D502-3D7E-FB20-CD78FEFCC202}"/>
              </a:ext>
            </a:extLst>
          </p:cNvPr>
          <p:cNvPicPr>
            <a:picLocks noChangeAspect="1"/>
          </p:cNvPicPr>
          <p:nvPr/>
        </p:nvPicPr>
        <p:blipFill>
          <a:blip r:embed="rId3"/>
          <a:stretch>
            <a:fillRect/>
          </a:stretch>
        </p:blipFill>
        <p:spPr>
          <a:xfrm>
            <a:off x="7003589" y="4095933"/>
            <a:ext cx="5202990" cy="2761915"/>
          </a:xfrm>
          <a:prstGeom prst="rect">
            <a:avLst/>
          </a:prstGeom>
        </p:spPr>
      </p:pic>
    </p:spTree>
    <p:extLst>
      <p:ext uri="{BB962C8B-B14F-4D97-AF65-F5344CB8AC3E}">
        <p14:creationId xmlns:p14="http://schemas.microsoft.com/office/powerpoint/2010/main" val="209919438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5E9-3DD9-4A73-C4DE-2C1DD16978CE}"/>
              </a:ext>
            </a:extLst>
          </p:cNvPr>
          <p:cNvSpPr>
            <a:spLocks noGrp="1"/>
          </p:cNvSpPr>
          <p:nvPr>
            <p:ph type="title"/>
          </p:nvPr>
        </p:nvSpPr>
        <p:spPr/>
        <p:txBody>
          <a:bodyPr/>
          <a:lstStyle/>
          <a:p>
            <a:r>
              <a:rPr lang="en-GB" b="1" dirty="0"/>
              <a:t>Testing</a:t>
            </a:r>
          </a:p>
        </p:txBody>
      </p:sp>
      <p:sp>
        <p:nvSpPr>
          <p:cNvPr id="3" name="Content Placeholder 2">
            <a:extLst>
              <a:ext uri="{FF2B5EF4-FFF2-40B4-BE49-F238E27FC236}">
                <a16:creationId xmlns:a16="http://schemas.microsoft.com/office/drawing/2014/main" id="{5D91D360-9254-03D3-AC48-8E9A954A474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5636238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Xbox Game pass Presentation</vt:lpstr>
      <vt:lpstr>Research and Testing</vt:lpstr>
      <vt:lpstr>PowerPoint Presentation</vt:lpstr>
      <vt:lpstr>SQL</vt:lpstr>
      <vt:lpstr>Working As a Team</vt:lpstr>
      <vt:lpstr>Gantt Chart</vt:lpstr>
      <vt:lpstr>GitHub</vt:lpstr>
      <vt:lpstr>Database Normalization and CRUD</vt:lpstr>
      <vt:lpstr>Testing</vt:lpstr>
      <vt:lpstr>Testing</vt:lpstr>
      <vt:lpstr>Testing</vt:lpstr>
      <vt:lpstr>What we learned from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669</cp:revision>
  <dcterms:created xsi:type="dcterms:W3CDTF">2024-03-20T14:52:07Z</dcterms:created>
  <dcterms:modified xsi:type="dcterms:W3CDTF">2024-04-19T11:15:48Z</dcterms:modified>
</cp:coreProperties>
</file>