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 id="2147483835" r:id="rId2"/>
    <p:sldMasterId id="2147483884" r:id="rId3"/>
  </p:sldMasterIdLst>
  <p:sldIdLst>
    <p:sldId id="256" r:id="rId4"/>
    <p:sldId id="304" r:id="rId5"/>
    <p:sldId id="285" r:id="rId6"/>
    <p:sldId id="287" r:id="rId7"/>
    <p:sldId id="257" r:id="rId8"/>
    <p:sldId id="305" r:id="rId9"/>
    <p:sldId id="260" r:id="rId10"/>
    <p:sldId id="265" r:id="rId11"/>
    <p:sldId id="266" r:id="rId12"/>
    <p:sldId id="288" r:id="rId13"/>
    <p:sldId id="278" r:id="rId14"/>
    <p:sldId id="267" r:id="rId15"/>
    <p:sldId id="268" r:id="rId16"/>
    <p:sldId id="269" r:id="rId17"/>
    <p:sldId id="270" r:id="rId18"/>
    <p:sldId id="271" r:id="rId19"/>
    <p:sldId id="272" r:id="rId20"/>
    <p:sldId id="273" r:id="rId21"/>
    <p:sldId id="274" r:id="rId22"/>
    <p:sldId id="299" r:id="rId23"/>
    <p:sldId id="301" r:id="rId24"/>
    <p:sldId id="302" r:id="rId25"/>
    <p:sldId id="303" r:id="rId26"/>
    <p:sldId id="289"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Мирецкая Екатерина Алексеевна" initials="МЕА" lastIdx="1" clrIdx="0">
    <p:extLst>
      <p:ext uri="{19B8F6BF-5375-455C-9EA6-DF929625EA0E}">
        <p15:presenceInfo xmlns:p15="http://schemas.microsoft.com/office/powerpoint/2012/main" userId="S-1-5-21-253769567-97405767-927750060-219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F99648-D36D-44B5-B5DA-EDC3BA91B4AC}"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ru-RU"/>
        </a:p>
      </dgm:t>
    </dgm:pt>
    <dgm:pt modelId="{50C6B956-81A6-42FD-83DE-E6536CD77693}">
      <dgm:prSet phldrT="[Текст]"/>
      <dgm:spPr/>
      <dgm:t>
        <a:bodyPr/>
        <a:lstStyle/>
        <a:p>
          <a:r>
            <a:rPr lang="ru-RU" dirty="0" smtClean="0"/>
            <a:t>Основная часть</a:t>
          </a:r>
          <a:endParaRPr lang="ru-RU" dirty="0"/>
        </a:p>
      </dgm:t>
    </dgm:pt>
    <dgm:pt modelId="{1ABAE57B-029B-476B-A3BC-A3DB09087BD9}" type="parTrans" cxnId="{7CF0BCE4-A761-4228-B224-1B1D9C7D071A}">
      <dgm:prSet/>
      <dgm:spPr/>
      <dgm:t>
        <a:bodyPr/>
        <a:lstStyle/>
        <a:p>
          <a:endParaRPr lang="ru-RU"/>
        </a:p>
      </dgm:t>
    </dgm:pt>
    <dgm:pt modelId="{BC797F21-E380-494A-A987-5F3E89D67618}" type="sibTrans" cxnId="{7CF0BCE4-A761-4228-B224-1B1D9C7D071A}">
      <dgm:prSet/>
      <dgm:spPr/>
      <dgm:t>
        <a:bodyPr/>
        <a:lstStyle/>
        <a:p>
          <a:endParaRPr lang="ru-RU"/>
        </a:p>
      </dgm:t>
    </dgm:pt>
    <dgm:pt modelId="{191D56B4-CA91-44FC-935C-B04D5718E465}">
      <dgm:prSet phldrT="[Текст]"/>
      <dgm:spPr/>
      <dgm:t>
        <a:bodyPr/>
        <a:lstStyle/>
        <a:p>
          <a:r>
            <a:rPr lang="ru-RU" dirty="0" smtClean="0"/>
            <a:t>Теоретическая глава</a:t>
          </a:r>
          <a:endParaRPr lang="ru-RU" dirty="0"/>
        </a:p>
      </dgm:t>
    </dgm:pt>
    <dgm:pt modelId="{BEAC4700-9632-4264-98AF-FCAAF553A3D0}" type="parTrans" cxnId="{830D1633-6904-4343-9E2B-68CBCA0DA7F4}">
      <dgm:prSet/>
      <dgm:spPr/>
      <dgm:t>
        <a:bodyPr/>
        <a:lstStyle/>
        <a:p>
          <a:endParaRPr lang="ru-RU"/>
        </a:p>
      </dgm:t>
    </dgm:pt>
    <dgm:pt modelId="{49CF8A3E-CE03-4B65-BE83-273FF12D917E}" type="sibTrans" cxnId="{830D1633-6904-4343-9E2B-68CBCA0DA7F4}">
      <dgm:prSet/>
      <dgm:spPr/>
      <dgm:t>
        <a:bodyPr/>
        <a:lstStyle/>
        <a:p>
          <a:endParaRPr lang="ru-RU"/>
        </a:p>
      </dgm:t>
    </dgm:pt>
    <dgm:pt modelId="{8D7AC68A-3FFC-457B-AE90-C1224836B49B}">
      <dgm:prSet phldrT="[Текст]"/>
      <dgm:spPr/>
      <dgm:t>
        <a:bodyPr/>
        <a:lstStyle/>
        <a:p>
          <a:r>
            <a:rPr lang="ru-RU" dirty="0" smtClean="0"/>
            <a:t>Практическая глава</a:t>
          </a:r>
          <a:endParaRPr lang="ru-RU" dirty="0"/>
        </a:p>
      </dgm:t>
    </dgm:pt>
    <dgm:pt modelId="{3110EA40-DF72-4F97-9BD1-767847B2FF32}" type="sibTrans" cxnId="{3BCAF0C8-6569-46BE-81B1-BF17DEFFCEFF}">
      <dgm:prSet/>
      <dgm:spPr/>
      <dgm:t>
        <a:bodyPr/>
        <a:lstStyle/>
        <a:p>
          <a:endParaRPr lang="ru-RU"/>
        </a:p>
      </dgm:t>
    </dgm:pt>
    <dgm:pt modelId="{082B458F-5233-45E8-957C-2D737748C1F7}" type="parTrans" cxnId="{3BCAF0C8-6569-46BE-81B1-BF17DEFFCEFF}">
      <dgm:prSet/>
      <dgm:spPr/>
      <dgm:t>
        <a:bodyPr/>
        <a:lstStyle/>
        <a:p>
          <a:endParaRPr lang="ru-RU"/>
        </a:p>
      </dgm:t>
    </dgm:pt>
    <dgm:pt modelId="{3C441237-546A-40B5-9F4F-65C4C9D8FFB9}" type="pres">
      <dgm:prSet presAssocID="{C4F99648-D36D-44B5-B5DA-EDC3BA91B4AC}" presName="hierChild1" presStyleCnt="0">
        <dgm:presLayoutVars>
          <dgm:orgChart val="1"/>
          <dgm:chPref val="1"/>
          <dgm:dir/>
          <dgm:animOne val="branch"/>
          <dgm:animLvl val="lvl"/>
          <dgm:resizeHandles/>
        </dgm:presLayoutVars>
      </dgm:prSet>
      <dgm:spPr/>
      <dgm:t>
        <a:bodyPr/>
        <a:lstStyle/>
        <a:p>
          <a:endParaRPr lang="ru-RU"/>
        </a:p>
      </dgm:t>
    </dgm:pt>
    <dgm:pt modelId="{62C3C077-9A11-4BF5-957E-62D82CC46682}" type="pres">
      <dgm:prSet presAssocID="{50C6B956-81A6-42FD-83DE-E6536CD77693}" presName="hierRoot1" presStyleCnt="0">
        <dgm:presLayoutVars>
          <dgm:hierBranch val="init"/>
        </dgm:presLayoutVars>
      </dgm:prSet>
      <dgm:spPr/>
      <dgm:t>
        <a:bodyPr/>
        <a:lstStyle/>
        <a:p>
          <a:endParaRPr lang="ru-RU"/>
        </a:p>
      </dgm:t>
    </dgm:pt>
    <dgm:pt modelId="{B1F0898B-EBCD-44D1-8065-CE7575B96A59}" type="pres">
      <dgm:prSet presAssocID="{50C6B956-81A6-42FD-83DE-E6536CD77693}" presName="rootComposite1" presStyleCnt="0"/>
      <dgm:spPr/>
      <dgm:t>
        <a:bodyPr/>
        <a:lstStyle/>
        <a:p>
          <a:endParaRPr lang="ru-RU"/>
        </a:p>
      </dgm:t>
    </dgm:pt>
    <dgm:pt modelId="{59B66F22-E649-415E-A0B6-61A7561061B7}" type="pres">
      <dgm:prSet presAssocID="{50C6B956-81A6-42FD-83DE-E6536CD77693}" presName="rootText1" presStyleLbl="node0" presStyleIdx="0" presStyleCnt="1">
        <dgm:presLayoutVars>
          <dgm:chPref val="3"/>
        </dgm:presLayoutVars>
      </dgm:prSet>
      <dgm:spPr/>
      <dgm:t>
        <a:bodyPr/>
        <a:lstStyle/>
        <a:p>
          <a:endParaRPr lang="ru-RU"/>
        </a:p>
      </dgm:t>
    </dgm:pt>
    <dgm:pt modelId="{D71DA762-6CDF-4E16-9709-C2B89F6BC8FB}" type="pres">
      <dgm:prSet presAssocID="{50C6B956-81A6-42FD-83DE-E6536CD77693}" presName="rootConnector1" presStyleLbl="node1" presStyleIdx="0" presStyleCnt="0"/>
      <dgm:spPr/>
      <dgm:t>
        <a:bodyPr/>
        <a:lstStyle/>
        <a:p>
          <a:endParaRPr lang="ru-RU"/>
        </a:p>
      </dgm:t>
    </dgm:pt>
    <dgm:pt modelId="{D92B80EE-C3AA-4595-898E-E0DBBF72C8BB}" type="pres">
      <dgm:prSet presAssocID="{50C6B956-81A6-42FD-83DE-E6536CD77693}" presName="hierChild2" presStyleCnt="0"/>
      <dgm:spPr/>
      <dgm:t>
        <a:bodyPr/>
        <a:lstStyle/>
        <a:p>
          <a:endParaRPr lang="ru-RU"/>
        </a:p>
      </dgm:t>
    </dgm:pt>
    <dgm:pt modelId="{DCACF656-D0D4-4942-8D71-1BC7F0A5F702}" type="pres">
      <dgm:prSet presAssocID="{BEAC4700-9632-4264-98AF-FCAAF553A3D0}" presName="Name37" presStyleLbl="parChTrans1D2" presStyleIdx="0" presStyleCnt="2"/>
      <dgm:spPr/>
      <dgm:t>
        <a:bodyPr/>
        <a:lstStyle/>
        <a:p>
          <a:endParaRPr lang="ru-RU"/>
        </a:p>
      </dgm:t>
    </dgm:pt>
    <dgm:pt modelId="{DA7947B2-4D50-488E-B698-11355B8E6A53}" type="pres">
      <dgm:prSet presAssocID="{191D56B4-CA91-44FC-935C-B04D5718E465}" presName="hierRoot2" presStyleCnt="0">
        <dgm:presLayoutVars>
          <dgm:hierBranch val="init"/>
        </dgm:presLayoutVars>
      </dgm:prSet>
      <dgm:spPr/>
      <dgm:t>
        <a:bodyPr/>
        <a:lstStyle/>
        <a:p>
          <a:endParaRPr lang="ru-RU"/>
        </a:p>
      </dgm:t>
    </dgm:pt>
    <dgm:pt modelId="{58F2958B-F995-4E99-B4BC-82AC0D8C17A6}" type="pres">
      <dgm:prSet presAssocID="{191D56B4-CA91-44FC-935C-B04D5718E465}" presName="rootComposite" presStyleCnt="0"/>
      <dgm:spPr/>
      <dgm:t>
        <a:bodyPr/>
        <a:lstStyle/>
        <a:p>
          <a:endParaRPr lang="ru-RU"/>
        </a:p>
      </dgm:t>
    </dgm:pt>
    <dgm:pt modelId="{377D114D-D468-4268-926A-0221EEB9BF48}" type="pres">
      <dgm:prSet presAssocID="{191D56B4-CA91-44FC-935C-B04D5718E465}" presName="rootText" presStyleLbl="node2" presStyleIdx="0" presStyleCnt="2">
        <dgm:presLayoutVars>
          <dgm:chPref val="3"/>
        </dgm:presLayoutVars>
      </dgm:prSet>
      <dgm:spPr/>
      <dgm:t>
        <a:bodyPr/>
        <a:lstStyle/>
        <a:p>
          <a:endParaRPr lang="ru-RU"/>
        </a:p>
      </dgm:t>
    </dgm:pt>
    <dgm:pt modelId="{D285904F-02F9-4090-ABCA-5BABC3A30803}" type="pres">
      <dgm:prSet presAssocID="{191D56B4-CA91-44FC-935C-B04D5718E465}" presName="rootConnector" presStyleLbl="node2" presStyleIdx="0" presStyleCnt="2"/>
      <dgm:spPr/>
      <dgm:t>
        <a:bodyPr/>
        <a:lstStyle/>
        <a:p>
          <a:endParaRPr lang="ru-RU"/>
        </a:p>
      </dgm:t>
    </dgm:pt>
    <dgm:pt modelId="{1C163B0D-9B34-42F5-A630-41335BDB6D70}" type="pres">
      <dgm:prSet presAssocID="{191D56B4-CA91-44FC-935C-B04D5718E465}" presName="hierChild4" presStyleCnt="0"/>
      <dgm:spPr/>
      <dgm:t>
        <a:bodyPr/>
        <a:lstStyle/>
        <a:p>
          <a:endParaRPr lang="ru-RU"/>
        </a:p>
      </dgm:t>
    </dgm:pt>
    <dgm:pt modelId="{20804C4E-3687-4DCB-B23A-C388F303C0F3}" type="pres">
      <dgm:prSet presAssocID="{191D56B4-CA91-44FC-935C-B04D5718E465}" presName="hierChild5" presStyleCnt="0"/>
      <dgm:spPr/>
      <dgm:t>
        <a:bodyPr/>
        <a:lstStyle/>
        <a:p>
          <a:endParaRPr lang="ru-RU"/>
        </a:p>
      </dgm:t>
    </dgm:pt>
    <dgm:pt modelId="{B4849002-8DDD-4561-AF77-8859B3639B95}" type="pres">
      <dgm:prSet presAssocID="{082B458F-5233-45E8-957C-2D737748C1F7}" presName="Name37" presStyleLbl="parChTrans1D2" presStyleIdx="1" presStyleCnt="2"/>
      <dgm:spPr/>
      <dgm:t>
        <a:bodyPr/>
        <a:lstStyle/>
        <a:p>
          <a:endParaRPr lang="ru-RU"/>
        </a:p>
      </dgm:t>
    </dgm:pt>
    <dgm:pt modelId="{867E7B07-AF99-45A6-9143-8BBF00D07BB2}" type="pres">
      <dgm:prSet presAssocID="{8D7AC68A-3FFC-457B-AE90-C1224836B49B}" presName="hierRoot2" presStyleCnt="0">
        <dgm:presLayoutVars>
          <dgm:hierBranch val="init"/>
        </dgm:presLayoutVars>
      </dgm:prSet>
      <dgm:spPr/>
      <dgm:t>
        <a:bodyPr/>
        <a:lstStyle/>
        <a:p>
          <a:endParaRPr lang="ru-RU"/>
        </a:p>
      </dgm:t>
    </dgm:pt>
    <dgm:pt modelId="{796C7F19-CA31-46DD-B8B6-706D94F3FB7B}" type="pres">
      <dgm:prSet presAssocID="{8D7AC68A-3FFC-457B-AE90-C1224836B49B}" presName="rootComposite" presStyleCnt="0"/>
      <dgm:spPr/>
      <dgm:t>
        <a:bodyPr/>
        <a:lstStyle/>
        <a:p>
          <a:endParaRPr lang="ru-RU"/>
        </a:p>
      </dgm:t>
    </dgm:pt>
    <dgm:pt modelId="{EE6A7A24-91D3-4260-B413-A37CDCB869FB}" type="pres">
      <dgm:prSet presAssocID="{8D7AC68A-3FFC-457B-AE90-C1224836B49B}" presName="rootText" presStyleLbl="node2" presStyleIdx="1" presStyleCnt="2">
        <dgm:presLayoutVars>
          <dgm:chPref val="3"/>
        </dgm:presLayoutVars>
      </dgm:prSet>
      <dgm:spPr/>
      <dgm:t>
        <a:bodyPr/>
        <a:lstStyle/>
        <a:p>
          <a:endParaRPr lang="ru-RU"/>
        </a:p>
      </dgm:t>
    </dgm:pt>
    <dgm:pt modelId="{327E5866-026A-455B-B4DA-BB3DC0B39BD0}" type="pres">
      <dgm:prSet presAssocID="{8D7AC68A-3FFC-457B-AE90-C1224836B49B}" presName="rootConnector" presStyleLbl="node2" presStyleIdx="1" presStyleCnt="2"/>
      <dgm:spPr/>
      <dgm:t>
        <a:bodyPr/>
        <a:lstStyle/>
        <a:p>
          <a:endParaRPr lang="ru-RU"/>
        </a:p>
      </dgm:t>
    </dgm:pt>
    <dgm:pt modelId="{CF01A234-E1ED-4777-98D4-3EFE45C273FA}" type="pres">
      <dgm:prSet presAssocID="{8D7AC68A-3FFC-457B-AE90-C1224836B49B}" presName="hierChild4" presStyleCnt="0"/>
      <dgm:spPr/>
      <dgm:t>
        <a:bodyPr/>
        <a:lstStyle/>
        <a:p>
          <a:endParaRPr lang="ru-RU"/>
        </a:p>
      </dgm:t>
    </dgm:pt>
    <dgm:pt modelId="{AAE83CDA-5482-4FBB-9A7E-458AADF21AB1}" type="pres">
      <dgm:prSet presAssocID="{8D7AC68A-3FFC-457B-AE90-C1224836B49B}" presName="hierChild5" presStyleCnt="0"/>
      <dgm:spPr/>
      <dgm:t>
        <a:bodyPr/>
        <a:lstStyle/>
        <a:p>
          <a:endParaRPr lang="ru-RU"/>
        </a:p>
      </dgm:t>
    </dgm:pt>
    <dgm:pt modelId="{FADC2C34-225D-42AA-BF58-FE953DBEC187}" type="pres">
      <dgm:prSet presAssocID="{50C6B956-81A6-42FD-83DE-E6536CD77693}" presName="hierChild3" presStyleCnt="0"/>
      <dgm:spPr/>
      <dgm:t>
        <a:bodyPr/>
        <a:lstStyle/>
        <a:p>
          <a:endParaRPr lang="ru-RU"/>
        </a:p>
      </dgm:t>
    </dgm:pt>
  </dgm:ptLst>
  <dgm:cxnLst>
    <dgm:cxn modelId="{830D1633-6904-4343-9E2B-68CBCA0DA7F4}" srcId="{50C6B956-81A6-42FD-83DE-E6536CD77693}" destId="{191D56B4-CA91-44FC-935C-B04D5718E465}" srcOrd="0" destOrd="0" parTransId="{BEAC4700-9632-4264-98AF-FCAAF553A3D0}" sibTransId="{49CF8A3E-CE03-4B65-BE83-273FF12D917E}"/>
    <dgm:cxn modelId="{A8B6C341-8696-4721-959A-797A67D150C9}" type="presOf" srcId="{191D56B4-CA91-44FC-935C-B04D5718E465}" destId="{377D114D-D468-4268-926A-0221EEB9BF48}" srcOrd="0" destOrd="0" presId="urn:microsoft.com/office/officeart/2005/8/layout/orgChart1"/>
    <dgm:cxn modelId="{18468971-E102-4856-99D8-A937F017D68D}" type="presOf" srcId="{BEAC4700-9632-4264-98AF-FCAAF553A3D0}" destId="{DCACF656-D0D4-4942-8D71-1BC7F0A5F702}" srcOrd="0" destOrd="0" presId="urn:microsoft.com/office/officeart/2005/8/layout/orgChart1"/>
    <dgm:cxn modelId="{D4BAC5F1-C2F4-40E5-A0CE-4C3E6B95C86B}" type="presOf" srcId="{C4F99648-D36D-44B5-B5DA-EDC3BA91B4AC}" destId="{3C441237-546A-40B5-9F4F-65C4C9D8FFB9}" srcOrd="0" destOrd="0" presId="urn:microsoft.com/office/officeart/2005/8/layout/orgChart1"/>
    <dgm:cxn modelId="{3BCAF0C8-6569-46BE-81B1-BF17DEFFCEFF}" srcId="{50C6B956-81A6-42FD-83DE-E6536CD77693}" destId="{8D7AC68A-3FFC-457B-AE90-C1224836B49B}" srcOrd="1" destOrd="0" parTransId="{082B458F-5233-45E8-957C-2D737748C1F7}" sibTransId="{3110EA40-DF72-4F97-9BD1-767847B2FF32}"/>
    <dgm:cxn modelId="{44CDCABA-58D7-4DBB-BCA9-2DF5BCDB6352}" type="presOf" srcId="{191D56B4-CA91-44FC-935C-B04D5718E465}" destId="{D285904F-02F9-4090-ABCA-5BABC3A30803}" srcOrd="1" destOrd="0" presId="urn:microsoft.com/office/officeart/2005/8/layout/orgChart1"/>
    <dgm:cxn modelId="{2523C07F-B5AA-42CC-A8AB-253DBAC4A341}" type="presOf" srcId="{8D7AC68A-3FFC-457B-AE90-C1224836B49B}" destId="{EE6A7A24-91D3-4260-B413-A37CDCB869FB}" srcOrd="0" destOrd="0" presId="urn:microsoft.com/office/officeart/2005/8/layout/orgChart1"/>
    <dgm:cxn modelId="{77A38C54-49E6-4754-A638-87068F2F188A}" type="presOf" srcId="{082B458F-5233-45E8-957C-2D737748C1F7}" destId="{B4849002-8DDD-4561-AF77-8859B3639B95}" srcOrd="0" destOrd="0" presId="urn:microsoft.com/office/officeart/2005/8/layout/orgChart1"/>
    <dgm:cxn modelId="{4A5BD9A7-56A9-4221-A956-AC81D9F5ED02}" type="presOf" srcId="{50C6B956-81A6-42FD-83DE-E6536CD77693}" destId="{D71DA762-6CDF-4E16-9709-C2B89F6BC8FB}" srcOrd="1" destOrd="0" presId="urn:microsoft.com/office/officeart/2005/8/layout/orgChart1"/>
    <dgm:cxn modelId="{9C9EE4F6-0E5E-4A5F-B2F5-599E52B1ABB9}" type="presOf" srcId="{8D7AC68A-3FFC-457B-AE90-C1224836B49B}" destId="{327E5866-026A-455B-B4DA-BB3DC0B39BD0}" srcOrd="1" destOrd="0" presId="urn:microsoft.com/office/officeart/2005/8/layout/orgChart1"/>
    <dgm:cxn modelId="{7CF0BCE4-A761-4228-B224-1B1D9C7D071A}" srcId="{C4F99648-D36D-44B5-B5DA-EDC3BA91B4AC}" destId="{50C6B956-81A6-42FD-83DE-E6536CD77693}" srcOrd="0" destOrd="0" parTransId="{1ABAE57B-029B-476B-A3BC-A3DB09087BD9}" sibTransId="{BC797F21-E380-494A-A987-5F3E89D67618}"/>
    <dgm:cxn modelId="{B9B1554D-2D26-4E28-90BC-AE5E67BC83FE}" type="presOf" srcId="{50C6B956-81A6-42FD-83DE-E6536CD77693}" destId="{59B66F22-E649-415E-A0B6-61A7561061B7}" srcOrd="0" destOrd="0" presId="urn:microsoft.com/office/officeart/2005/8/layout/orgChart1"/>
    <dgm:cxn modelId="{8AE65D67-57C8-4174-BED6-9B18F8685181}" type="presParOf" srcId="{3C441237-546A-40B5-9F4F-65C4C9D8FFB9}" destId="{62C3C077-9A11-4BF5-957E-62D82CC46682}" srcOrd="0" destOrd="0" presId="urn:microsoft.com/office/officeart/2005/8/layout/orgChart1"/>
    <dgm:cxn modelId="{9826DD3A-B9C8-476B-B432-F9E961D8056B}" type="presParOf" srcId="{62C3C077-9A11-4BF5-957E-62D82CC46682}" destId="{B1F0898B-EBCD-44D1-8065-CE7575B96A59}" srcOrd="0" destOrd="0" presId="urn:microsoft.com/office/officeart/2005/8/layout/orgChart1"/>
    <dgm:cxn modelId="{31FD8B60-5583-4C1F-92B2-7B287D7AEA4B}" type="presParOf" srcId="{B1F0898B-EBCD-44D1-8065-CE7575B96A59}" destId="{59B66F22-E649-415E-A0B6-61A7561061B7}" srcOrd="0" destOrd="0" presId="urn:microsoft.com/office/officeart/2005/8/layout/orgChart1"/>
    <dgm:cxn modelId="{CF0B1211-3161-46BC-9929-B10FEA8BF1F0}" type="presParOf" srcId="{B1F0898B-EBCD-44D1-8065-CE7575B96A59}" destId="{D71DA762-6CDF-4E16-9709-C2B89F6BC8FB}" srcOrd="1" destOrd="0" presId="urn:microsoft.com/office/officeart/2005/8/layout/orgChart1"/>
    <dgm:cxn modelId="{16A60581-F208-4087-9C42-A158953BCFEA}" type="presParOf" srcId="{62C3C077-9A11-4BF5-957E-62D82CC46682}" destId="{D92B80EE-C3AA-4595-898E-E0DBBF72C8BB}" srcOrd="1" destOrd="0" presId="urn:microsoft.com/office/officeart/2005/8/layout/orgChart1"/>
    <dgm:cxn modelId="{7B59F24E-8903-488D-BD3F-C7A705CB0201}" type="presParOf" srcId="{D92B80EE-C3AA-4595-898E-E0DBBF72C8BB}" destId="{DCACF656-D0D4-4942-8D71-1BC7F0A5F702}" srcOrd="0" destOrd="0" presId="urn:microsoft.com/office/officeart/2005/8/layout/orgChart1"/>
    <dgm:cxn modelId="{ABF7A4D8-4182-464B-B399-A4BCA2186BB4}" type="presParOf" srcId="{D92B80EE-C3AA-4595-898E-E0DBBF72C8BB}" destId="{DA7947B2-4D50-488E-B698-11355B8E6A53}" srcOrd="1" destOrd="0" presId="urn:microsoft.com/office/officeart/2005/8/layout/orgChart1"/>
    <dgm:cxn modelId="{50813A58-8E73-47A5-8900-35500D6FA756}" type="presParOf" srcId="{DA7947B2-4D50-488E-B698-11355B8E6A53}" destId="{58F2958B-F995-4E99-B4BC-82AC0D8C17A6}" srcOrd="0" destOrd="0" presId="urn:microsoft.com/office/officeart/2005/8/layout/orgChart1"/>
    <dgm:cxn modelId="{303C0F11-D052-4AFB-BB4F-7B774CB78272}" type="presParOf" srcId="{58F2958B-F995-4E99-B4BC-82AC0D8C17A6}" destId="{377D114D-D468-4268-926A-0221EEB9BF48}" srcOrd="0" destOrd="0" presId="urn:microsoft.com/office/officeart/2005/8/layout/orgChart1"/>
    <dgm:cxn modelId="{7AE58A28-8E90-49C5-ABD5-D762F37450BD}" type="presParOf" srcId="{58F2958B-F995-4E99-B4BC-82AC0D8C17A6}" destId="{D285904F-02F9-4090-ABCA-5BABC3A30803}" srcOrd="1" destOrd="0" presId="urn:microsoft.com/office/officeart/2005/8/layout/orgChart1"/>
    <dgm:cxn modelId="{ED38FB0B-476F-4B1C-9182-890E9416B479}" type="presParOf" srcId="{DA7947B2-4D50-488E-B698-11355B8E6A53}" destId="{1C163B0D-9B34-42F5-A630-41335BDB6D70}" srcOrd="1" destOrd="0" presId="urn:microsoft.com/office/officeart/2005/8/layout/orgChart1"/>
    <dgm:cxn modelId="{F3DA845A-599E-4A67-A42F-19BC9AF532B3}" type="presParOf" srcId="{DA7947B2-4D50-488E-B698-11355B8E6A53}" destId="{20804C4E-3687-4DCB-B23A-C388F303C0F3}" srcOrd="2" destOrd="0" presId="urn:microsoft.com/office/officeart/2005/8/layout/orgChart1"/>
    <dgm:cxn modelId="{4F43BBA6-3B5C-459B-B7F0-7023AAA24CD9}" type="presParOf" srcId="{D92B80EE-C3AA-4595-898E-E0DBBF72C8BB}" destId="{B4849002-8DDD-4561-AF77-8859B3639B95}" srcOrd="2" destOrd="0" presId="urn:microsoft.com/office/officeart/2005/8/layout/orgChart1"/>
    <dgm:cxn modelId="{3BCDCEBC-7FCC-4E56-BF84-675DDD43C74E}" type="presParOf" srcId="{D92B80EE-C3AA-4595-898E-E0DBBF72C8BB}" destId="{867E7B07-AF99-45A6-9143-8BBF00D07BB2}" srcOrd="3" destOrd="0" presId="urn:microsoft.com/office/officeart/2005/8/layout/orgChart1"/>
    <dgm:cxn modelId="{E77F5B8D-0464-40E4-B0B4-0876AADCEECB}" type="presParOf" srcId="{867E7B07-AF99-45A6-9143-8BBF00D07BB2}" destId="{796C7F19-CA31-46DD-B8B6-706D94F3FB7B}" srcOrd="0" destOrd="0" presId="urn:microsoft.com/office/officeart/2005/8/layout/orgChart1"/>
    <dgm:cxn modelId="{7778D96F-BB20-49BA-8E3B-EE26B0BD33EB}" type="presParOf" srcId="{796C7F19-CA31-46DD-B8B6-706D94F3FB7B}" destId="{EE6A7A24-91D3-4260-B413-A37CDCB869FB}" srcOrd="0" destOrd="0" presId="urn:microsoft.com/office/officeart/2005/8/layout/orgChart1"/>
    <dgm:cxn modelId="{9CCF5372-C0F3-47DD-A26E-1858334B20EC}" type="presParOf" srcId="{796C7F19-CA31-46DD-B8B6-706D94F3FB7B}" destId="{327E5866-026A-455B-B4DA-BB3DC0B39BD0}" srcOrd="1" destOrd="0" presId="urn:microsoft.com/office/officeart/2005/8/layout/orgChart1"/>
    <dgm:cxn modelId="{4496FCE2-D836-4898-899A-AF2B29EE0EC4}" type="presParOf" srcId="{867E7B07-AF99-45A6-9143-8BBF00D07BB2}" destId="{CF01A234-E1ED-4777-98D4-3EFE45C273FA}" srcOrd="1" destOrd="0" presId="urn:microsoft.com/office/officeart/2005/8/layout/orgChart1"/>
    <dgm:cxn modelId="{C3D4C518-E6AA-4B44-B98B-034E2D263E4E}" type="presParOf" srcId="{867E7B07-AF99-45A6-9143-8BBF00D07BB2}" destId="{AAE83CDA-5482-4FBB-9A7E-458AADF21AB1}" srcOrd="2" destOrd="0" presId="urn:microsoft.com/office/officeart/2005/8/layout/orgChart1"/>
    <dgm:cxn modelId="{76DA5AC9-362E-4C11-BCB4-7ECCD6710EA3}" type="presParOf" srcId="{62C3C077-9A11-4BF5-957E-62D82CC46682}" destId="{FADC2C34-225D-42AA-BF58-FE953DBEC18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49002-8DDD-4561-AF77-8859B3639B95}">
      <dsp:nvSpPr>
        <dsp:cNvPr id="0" name=""/>
        <dsp:cNvSpPr/>
      </dsp:nvSpPr>
      <dsp:spPr>
        <a:xfrm>
          <a:off x="2706986" y="863889"/>
          <a:ext cx="1043571" cy="362231"/>
        </a:xfrm>
        <a:custGeom>
          <a:avLst/>
          <a:gdLst/>
          <a:ahLst/>
          <a:cxnLst/>
          <a:rect l="0" t="0" r="0" b="0"/>
          <a:pathLst>
            <a:path>
              <a:moveTo>
                <a:pt x="0" y="0"/>
              </a:moveTo>
              <a:lnTo>
                <a:pt x="0" y="181115"/>
              </a:lnTo>
              <a:lnTo>
                <a:pt x="1043571" y="181115"/>
              </a:lnTo>
              <a:lnTo>
                <a:pt x="1043571" y="362231"/>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CACF656-D0D4-4942-8D71-1BC7F0A5F702}">
      <dsp:nvSpPr>
        <dsp:cNvPr id="0" name=""/>
        <dsp:cNvSpPr/>
      </dsp:nvSpPr>
      <dsp:spPr>
        <a:xfrm>
          <a:off x="1663415" y="863889"/>
          <a:ext cx="1043571" cy="362231"/>
        </a:xfrm>
        <a:custGeom>
          <a:avLst/>
          <a:gdLst/>
          <a:ahLst/>
          <a:cxnLst/>
          <a:rect l="0" t="0" r="0" b="0"/>
          <a:pathLst>
            <a:path>
              <a:moveTo>
                <a:pt x="1043571" y="0"/>
              </a:moveTo>
              <a:lnTo>
                <a:pt x="1043571" y="181115"/>
              </a:lnTo>
              <a:lnTo>
                <a:pt x="0" y="181115"/>
              </a:lnTo>
              <a:lnTo>
                <a:pt x="0" y="362231"/>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9B66F22-E649-415E-A0B6-61A7561061B7}">
      <dsp:nvSpPr>
        <dsp:cNvPr id="0" name=""/>
        <dsp:cNvSpPr/>
      </dsp:nvSpPr>
      <dsp:spPr>
        <a:xfrm>
          <a:off x="1844531" y="1433"/>
          <a:ext cx="1724910" cy="86245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ru-RU" sz="1900" kern="1200" dirty="0" smtClean="0"/>
            <a:t>Основная часть</a:t>
          </a:r>
          <a:endParaRPr lang="ru-RU" sz="1900" kern="1200" dirty="0"/>
        </a:p>
      </dsp:txBody>
      <dsp:txXfrm>
        <a:off x="1844531" y="1433"/>
        <a:ext cx="1724910" cy="862455"/>
      </dsp:txXfrm>
    </dsp:sp>
    <dsp:sp modelId="{377D114D-D468-4268-926A-0221EEB9BF48}">
      <dsp:nvSpPr>
        <dsp:cNvPr id="0" name=""/>
        <dsp:cNvSpPr/>
      </dsp:nvSpPr>
      <dsp:spPr>
        <a:xfrm>
          <a:off x="800960" y="1226120"/>
          <a:ext cx="1724910" cy="86245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ru-RU" sz="1900" kern="1200" dirty="0" smtClean="0"/>
            <a:t>Теоретическая глава</a:t>
          </a:r>
          <a:endParaRPr lang="ru-RU" sz="1900" kern="1200" dirty="0"/>
        </a:p>
      </dsp:txBody>
      <dsp:txXfrm>
        <a:off x="800960" y="1226120"/>
        <a:ext cx="1724910" cy="862455"/>
      </dsp:txXfrm>
    </dsp:sp>
    <dsp:sp modelId="{EE6A7A24-91D3-4260-B413-A37CDCB869FB}">
      <dsp:nvSpPr>
        <dsp:cNvPr id="0" name=""/>
        <dsp:cNvSpPr/>
      </dsp:nvSpPr>
      <dsp:spPr>
        <a:xfrm>
          <a:off x="2888102" y="1226120"/>
          <a:ext cx="1724910" cy="86245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ru-RU" sz="1900" kern="1200" dirty="0" smtClean="0"/>
            <a:t>Практическая глава</a:t>
          </a:r>
          <a:endParaRPr lang="ru-RU" sz="1900" kern="1200" dirty="0"/>
        </a:p>
      </dsp:txBody>
      <dsp:txXfrm>
        <a:off x="2888102" y="1226120"/>
        <a:ext cx="1724910" cy="86245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015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Tree>
    <p:extLst>
      <p:ext uri="{BB962C8B-B14F-4D97-AF65-F5344CB8AC3E}">
        <p14:creationId xmlns:p14="http://schemas.microsoft.com/office/powerpoint/2010/main" val="326445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Tree>
    <p:extLst>
      <p:ext uri="{BB962C8B-B14F-4D97-AF65-F5344CB8AC3E}">
        <p14:creationId xmlns:p14="http://schemas.microsoft.com/office/powerpoint/2010/main" val="1676705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Tree>
    <p:extLst>
      <p:ext uri="{BB962C8B-B14F-4D97-AF65-F5344CB8AC3E}">
        <p14:creationId xmlns:p14="http://schemas.microsoft.com/office/powerpoint/2010/main" val="1993749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1990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Титульный слайд">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r>
              <a:rPr lang="ru-RU" sz="3200" b="0" strike="noStrike" spc="-1" smtClean="0">
                <a:latin typeface="Arial"/>
              </a:rPr>
              <a:t>Образец подзаголовка</a:t>
            </a:r>
            <a:endParaRPr lang="ru-RU" sz="3200" b="0" strike="noStrike" spc="-1">
              <a:latin typeface="Arial"/>
            </a:endParaRPr>
          </a:p>
        </p:txBody>
      </p:sp>
    </p:spTree>
    <p:extLst>
      <p:ext uri="{BB962C8B-B14F-4D97-AF65-F5344CB8AC3E}">
        <p14:creationId xmlns:p14="http://schemas.microsoft.com/office/powerpoint/2010/main" val="3903237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pPr lvl="0"/>
            <a:r>
              <a:rPr lang="ru-RU" sz="3200" b="0" strike="noStrike" spc="-1" smtClean="0">
                <a:latin typeface="Arial"/>
              </a:rPr>
              <a:t>Образец текста</a:t>
            </a:r>
          </a:p>
        </p:txBody>
      </p:sp>
    </p:spTree>
    <p:extLst>
      <p:ext uri="{BB962C8B-B14F-4D97-AF65-F5344CB8AC3E}">
        <p14:creationId xmlns:p14="http://schemas.microsoft.com/office/powerpoint/2010/main" val="2104317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pPr lvl="0"/>
            <a:r>
              <a:rPr lang="ru-RU" sz="3200" b="0" strike="noStrike" spc="-1" smtClean="0">
                <a:latin typeface="Arial"/>
              </a:rPr>
              <a:t>Образец текста</a:t>
            </a:r>
          </a:p>
        </p:txBody>
      </p:sp>
    </p:spTree>
    <p:extLst>
      <p:ext uri="{BB962C8B-B14F-4D97-AF65-F5344CB8AC3E}">
        <p14:creationId xmlns:p14="http://schemas.microsoft.com/office/powerpoint/2010/main" val="1548617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Tree>
    <p:extLst>
      <p:ext uri="{BB962C8B-B14F-4D97-AF65-F5344CB8AC3E}">
        <p14:creationId xmlns:p14="http://schemas.microsoft.com/office/powerpoint/2010/main" val="2439781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r>
              <a:rPr lang="ru-RU" sz="3200" b="0" strike="noStrike" spc="-1" smtClean="0">
                <a:latin typeface="Arial"/>
              </a:rPr>
              <a:t>Образец подзаголовка</a:t>
            </a:r>
            <a:endParaRPr lang="ru-RU" sz="3200" b="0" strike="noStrike" spc="-1">
              <a:latin typeface="Arial"/>
            </a:endParaRPr>
          </a:p>
        </p:txBody>
      </p:sp>
    </p:spTree>
    <p:extLst>
      <p:ext uri="{BB962C8B-B14F-4D97-AF65-F5344CB8AC3E}">
        <p14:creationId xmlns:p14="http://schemas.microsoft.com/office/powerpoint/2010/main" val="15006984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Заголовок, 2 маленьких объекта и 1 большой объект">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Tree>
    <p:extLst>
      <p:ext uri="{BB962C8B-B14F-4D97-AF65-F5344CB8AC3E}">
        <p14:creationId xmlns:p14="http://schemas.microsoft.com/office/powerpoint/2010/main" val="1746597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Титульный слайд">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r>
              <a:rPr lang="ru-RU" sz="3200" b="0" strike="noStrike" spc="-1" smtClean="0">
                <a:latin typeface="Arial"/>
              </a:rPr>
              <a:t>Образец подзаголовка</a:t>
            </a:r>
            <a:endParaRPr lang="ru-RU" sz="3200" b="0" strike="noStrike" spc="-1">
              <a:latin typeface="Arial"/>
            </a:endParaRPr>
          </a:p>
        </p:txBody>
      </p:sp>
    </p:spTree>
    <p:extLst>
      <p:ext uri="{BB962C8B-B14F-4D97-AF65-F5344CB8AC3E}">
        <p14:creationId xmlns:p14="http://schemas.microsoft.com/office/powerpoint/2010/main" val="353961517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Tree>
    <p:extLst>
      <p:ext uri="{BB962C8B-B14F-4D97-AF65-F5344CB8AC3E}">
        <p14:creationId xmlns:p14="http://schemas.microsoft.com/office/powerpoint/2010/main" val="17445364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Tree>
    <p:extLst>
      <p:ext uri="{BB962C8B-B14F-4D97-AF65-F5344CB8AC3E}">
        <p14:creationId xmlns:p14="http://schemas.microsoft.com/office/powerpoint/2010/main" val="2338374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Tree>
    <p:extLst>
      <p:ext uri="{BB962C8B-B14F-4D97-AF65-F5344CB8AC3E}">
        <p14:creationId xmlns:p14="http://schemas.microsoft.com/office/powerpoint/2010/main" val="6678915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Tree>
    <p:extLst>
      <p:ext uri="{BB962C8B-B14F-4D97-AF65-F5344CB8AC3E}">
        <p14:creationId xmlns:p14="http://schemas.microsoft.com/office/powerpoint/2010/main" val="3510672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Tree>
    <p:extLst>
      <p:ext uri="{BB962C8B-B14F-4D97-AF65-F5344CB8AC3E}">
        <p14:creationId xmlns:p14="http://schemas.microsoft.com/office/powerpoint/2010/main" val="15656743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52586618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82774701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DBD9794-A4CC-42D0-9A65-24C6B9EF4076}"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8361174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1DBD9794-A4CC-42D0-9A65-24C6B9EF4076}"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27847066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DBD9794-A4CC-42D0-9A65-24C6B9EF4076}" type="datetimeFigureOut">
              <a:rPr lang="en-US" smtClean="0"/>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7802845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pPr lvl="0"/>
            <a:r>
              <a:rPr lang="ru-RU" sz="3200" b="0" strike="noStrike" spc="-1" smtClean="0">
                <a:latin typeface="Arial"/>
              </a:rPr>
              <a:t>Образец текста</a:t>
            </a:r>
          </a:p>
        </p:txBody>
      </p:sp>
    </p:spTree>
    <p:extLst>
      <p:ext uri="{BB962C8B-B14F-4D97-AF65-F5344CB8AC3E}">
        <p14:creationId xmlns:p14="http://schemas.microsoft.com/office/powerpoint/2010/main" val="1605825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1DBD9794-A4CC-42D0-9A65-24C6B9EF4076}" type="datetimeFigureOut">
              <a:rPr lang="en-US" smtClean="0"/>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36215063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D9794-A4CC-42D0-9A65-24C6B9EF4076}" type="datetimeFigureOut">
              <a:rPr lang="en-US" smtClean="0"/>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08309639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1DBD9794-A4CC-42D0-9A65-24C6B9EF4076}"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67865737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DBD9794-A4CC-42D0-9A65-24C6B9EF4076}"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378743381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20BB889-9D34-4BBB-8EBF-7B432ADE08F0}" type="datetimeFigureOut">
              <a:rPr lang="ru-RU" smtClean="0"/>
              <a:t>05.05.2023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C173F88-3387-453B-9303-AC0210B95CB8}" type="slidenum">
              <a:rPr lang="ru-RU" smtClean="0"/>
              <a:t>‹#›</a:t>
            </a:fld>
            <a:endParaRPr lang="ru-RU"/>
          </a:p>
        </p:txBody>
      </p:sp>
    </p:spTree>
    <p:extLst>
      <p:ext uri="{BB962C8B-B14F-4D97-AF65-F5344CB8AC3E}">
        <p14:creationId xmlns:p14="http://schemas.microsoft.com/office/powerpoint/2010/main" val="8482568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20BB889-9D34-4BBB-8EBF-7B432ADE08F0}" type="datetimeFigureOut">
              <a:rPr lang="ru-RU" smtClean="0"/>
              <a:t>05.05.2023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C173F88-3387-453B-9303-AC0210B95CB8}"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58569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20BB889-9D34-4BBB-8EBF-7B432ADE08F0}" type="datetimeFigureOut">
              <a:rPr lang="ru-RU" smtClean="0"/>
              <a:t>05.05.2023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C173F88-3387-453B-9303-AC0210B95CB8}" type="slidenum">
              <a:rPr lang="ru-RU" smtClean="0"/>
              <a:t>‹#›</a:t>
            </a:fld>
            <a:endParaRPr lang="ru-RU"/>
          </a:p>
        </p:txBody>
      </p:sp>
    </p:spTree>
    <p:extLst>
      <p:ext uri="{BB962C8B-B14F-4D97-AF65-F5344CB8AC3E}">
        <p14:creationId xmlns:p14="http://schemas.microsoft.com/office/powerpoint/2010/main" val="37092631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20BB889-9D34-4BBB-8EBF-7B432ADE08F0}" type="datetimeFigureOut">
              <a:rPr lang="ru-RU" smtClean="0"/>
              <a:t>05.05.2023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C173F88-3387-453B-9303-AC0210B95CB8}"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07884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20BB889-9D34-4BBB-8EBF-7B432ADE08F0}" type="datetimeFigureOut">
              <a:rPr lang="ru-RU" smtClean="0"/>
              <a:t>05.05.2023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C173F88-3387-453B-9303-AC0210B95CB8}" type="slidenum">
              <a:rPr lang="ru-RU" smtClean="0"/>
              <a:t>‹#›</a:t>
            </a:fld>
            <a:endParaRPr lang="ru-RU"/>
          </a:p>
        </p:txBody>
      </p:sp>
    </p:spTree>
    <p:extLst>
      <p:ext uri="{BB962C8B-B14F-4D97-AF65-F5344CB8AC3E}">
        <p14:creationId xmlns:p14="http://schemas.microsoft.com/office/powerpoint/2010/main" val="31400109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12859270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pPr lvl="0"/>
            <a:r>
              <a:rPr lang="ru-RU" sz="3200" b="0" strike="noStrike" spc="-1" smtClean="0">
                <a:latin typeface="Arial"/>
              </a:rPr>
              <a:t>Образец текста</a:t>
            </a:r>
          </a:p>
        </p:txBody>
      </p:sp>
    </p:spTree>
    <p:extLst>
      <p:ext uri="{BB962C8B-B14F-4D97-AF65-F5344CB8AC3E}">
        <p14:creationId xmlns:p14="http://schemas.microsoft.com/office/powerpoint/2010/main" val="25029921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16560536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Tree>
    <p:extLst>
      <p:ext uri="{BB962C8B-B14F-4D97-AF65-F5344CB8AC3E}">
        <p14:creationId xmlns:p14="http://schemas.microsoft.com/office/powerpoint/2010/main" val="32814701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r>
              <a:rPr lang="ru-RU" sz="3200" b="0" strike="noStrike" spc="-1" smtClean="0">
                <a:latin typeface="Arial"/>
              </a:rPr>
              <a:t>Образец подзаголовка</a:t>
            </a:r>
            <a:endParaRPr lang="ru-RU" sz="3200" b="0" strike="noStrike" spc="-1">
              <a:latin typeface="Arial"/>
            </a:endParaRPr>
          </a:p>
        </p:txBody>
      </p:sp>
    </p:spTree>
    <p:extLst>
      <p:ext uri="{BB962C8B-B14F-4D97-AF65-F5344CB8AC3E}">
        <p14:creationId xmlns:p14="http://schemas.microsoft.com/office/powerpoint/2010/main" val="336948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Заголовок, 2 маленьких объекта и 1 большой объект">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Tree>
    <p:extLst>
      <p:ext uri="{BB962C8B-B14F-4D97-AF65-F5344CB8AC3E}">
        <p14:creationId xmlns:p14="http://schemas.microsoft.com/office/powerpoint/2010/main" val="289791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Tree>
    <p:extLst>
      <p:ext uri="{BB962C8B-B14F-4D97-AF65-F5344CB8AC3E}">
        <p14:creationId xmlns:p14="http://schemas.microsoft.com/office/powerpoint/2010/main" val="287405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21040"/>
            <a:ext cx="10972440" cy="1250280"/>
          </a:xfrm>
          <a:prstGeom prst="rect">
            <a:avLst/>
          </a:prstGeom>
        </p:spPr>
        <p:txBody>
          <a:bodyPr lIns="0" tIns="0" rIns="0" bIns="0" anchor="ctr">
            <a:noAutofit/>
          </a:bodyPr>
          <a:lstStyle/>
          <a:p>
            <a:pPr algn="ctr"/>
            <a:r>
              <a:rPr lang="ru-RU" sz="4400" b="0" strike="noStrike" spc="-1" smtClean="0">
                <a:latin typeface="Arial"/>
              </a:rPr>
              <a:t>Образец заголовка</a:t>
            </a:r>
            <a:endParaRPr lang="ru-RU"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pPr lvl="0"/>
            <a:r>
              <a:rPr lang="ru-RU" sz="3200" b="0" strike="noStrike" spc="-1" smtClean="0">
                <a:latin typeface="Arial"/>
              </a:rPr>
              <a:t>Образец текста</a:t>
            </a:r>
          </a:p>
        </p:txBody>
      </p:sp>
    </p:spTree>
    <p:extLst>
      <p:ext uri="{BB962C8B-B14F-4D97-AF65-F5344CB8AC3E}">
        <p14:creationId xmlns:p14="http://schemas.microsoft.com/office/powerpoint/2010/main" val="3652717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ru-RU" sz="4400" b="0" strike="noStrike" spc="-1">
                <a:latin typeface="Arial"/>
              </a:rPr>
              <a:t>Для правки текста заглавия щёлкните мышью</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ru-RU" sz="3200" b="0" strike="noStrike" spc="-1">
                <a:latin typeface="Arial"/>
              </a:rPr>
              <a:t>Для правки структуры щёлкните мышью</a:t>
            </a:r>
          </a:p>
          <a:p>
            <a:pPr marL="864000" lvl="1" indent="-324000">
              <a:spcBef>
                <a:spcPts val="1134"/>
              </a:spcBef>
              <a:buClr>
                <a:srgbClr val="000000"/>
              </a:buClr>
              <a:buSzPct val="75000"/>
              <a:buFont typeface="Symbol" charset="2"/>
              <a:buChar char=""/>
            </a:pPr>
            <a:r>
              <a:rPr lang="ru-RU" sz="2800" b="0" strike="noStrike" spc="-1">
                <a:latin typeface="Arial"/>
              </a:rPr>
              <a:t>Второй уровень структуры</a:t>
            </a:r>
          </a:p>
          <a:p>
            <a:pPr marL="1296000" lvl="2" indent="-288000">
              <a:spcBef>
                <a:spcPts val="850"/>
              </a:spcBef>
              <a:buClr>
                <a:srgbClr val="000000"/>
              </a:buClr>
              <a:buSzPct val="45000"/>
              <a:buFont typeface="Wingdings" charset="2"/>
              <a:buChar char=""/>
            </a:pPr>
            <a:r>
              <a:rPr lang="ru-RU" sz="2400" b="0" strike="noStrike" spc="-1">
                <a:latin typeface="Arial"/>
              </a:rPr>
              <a:t>Третий уровень структуры</a:t>
            </a:r>
          </a:p>
          <a:p>
            <a:pPr marL="1728000" lvl="3" indent="-216000">
              <a:spcBef>
                <a:spcPts val="567"/>
              </a:spcBef>
              <a:buClr>
                <a:srgbClr val="000000"/>
              </a:buClr>
              <a:buSzPct val="75000"/>
              <a:buFont typeface="Symbol" charset="2"/>
              <a:buChar char=""/>
            </a:pPr>
            <a:r>
              <a:rPr lang="ru-RU" sz="2000" b="0" strike="noStrike" spc="-1">
                <a:latin typeface="Arial"/>
              </a:rPr>
              <a:t>Четвёртый уровень структуры</a:t>
            </a:r>
          </a:p>
          <a:p>
            <a:pPr marL="2160000" lvl="4" indent="-216000">
              <a:spcBef>
                <a:spcPts val="283"/>
              </a:spcBef>
              <a:buClr>
                <a:srgbClr val="000000"/>
              </a:buClr>
              <a:buSzPct val="45000"/>
              <a:buFont typeface="Wingdings" charset="2"/>
              <a:buChar char=""/>
            </a:pPr>
            <a:r>
              <a:rPr lang="ru-RU" sz="2000" b="0" strike="noStrike" spc="-1">
                <a:latin typeface="Arial"/>
              </a:rPr>
              <a:t>Пятый уровень структуры</a:t>
            </a:r>
          </a:p>
          <a:p>
            <a:pPr marL="2592000" lvl="5" indent="-216000">
              <a:spcBef>
                <a:spcPts val="283"/>
              </a:spcBef>
              <a:buClr>
                <a:srgbClr val="000000"/>
              </a:buClr>
              <a:buSzPct val="45000"/>
              <a:buFont typeface="Wingdings" charset="2"/>
              <a:buChar char=""/>
            </a:pPr>
            <a:r>
              <a:rPr lang="ru-RU" sz="2000" b="0" strike="noStrike" spc="-1">
                <a:latin typeface="Arial"/>
              </a:rPr>
              <a:t>Шестой уровень структуры</a:t>
            </a:r>
          </a:p>
          <a:p>
            <a:pPr marL="3024000" lvl="6" indent="-216000">
              <a:spcBef>
                <a:spcPts val="283"/>
              </a:spcBef>
              <a:buClr>
                <a:srgbClr val="000000"/>
              </a:buClr>
              <a:buSzPct val="45000"/>
              <a:buFont typeface="Wingdings" charset="2"/>
              <a:buChar char=""/>
            </a:pPr>
            <a:r>
              <a:rPr lang="ru-RU" sz="2000" b="0" strike="noStrike" spc="-1">
                <a:latin typeface="Arial"/>
              </a:rPr>
              <a:t>Седьмой уровень структуры</a:t>
            </a:r>
          </a:p>
        </p:txBody>
      </p:sp>
    </p:spTree>
    <p:extLst>
      <p:ext uri="{BB962C8B-B14F-4D97-AF65-F5344CB8AC3E}">
        <p14:creationId xmlns:p14="http://schemas.microsoft.com/office/powerpoint/2010/main" val="2534434852"/>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ru-RU" sz="4400" b="0" strike="noStrike" spc="-1">
                <a:latin typeface="Arial"/>
              </a:rPr>
              <a:t>Для правки текста заглавия щёлкните мышью</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ru-RU" sz="3200" b="0" strike="noStrike" spc="-1">
                <a:latin typeface="Arial"/>
              </a:rPr>
              <a:t>Для правки структуры щёлкните мышью</a:t>
            </a:r>
          </a:p>
          <a:p>
            <a:pPr marL="864000" lvl="1" indent="-324000">
              <a:spcBef>
                <a:spcPts val="1134"/>
              </a:spcBef>
              <a:buClr>
                <a:srgbClr val="000000"/>
              </a:buClr>
              <a:buSzPct val="75000"/>
              <a:buFont typeface="Symbol" charset="2"/>
              <a:buChar char=""/>
            </a:pPr>
            <a:r>
              <a:rPr lang="ru-RU" sz="2800" b="0" strike="noStrike" spc="-1">
                <a:latin typeface="Arial"/>
              </a:rPr>
              <a:t>Второй уровень структуры</a:t>
            </a:r>
          </a:p>
          <a:p>
            <a:pPr marL="1296000" lvl="2" indent="-288000">
              <a:spcBef>
                <a:spcPts val="850"/>
              </a:spcBef>
              <a:buClr>
                <a:srgbClr val="000000"/>
              </a:buClr>
              <a:buSzPct val="45000"/>
              <a:buFont typeface="Wingdings" charset="2"/>
              <a:buChar char=""/>
            </a:pPr>
            <a:r>
              <a:rPr lang="ru-RU" sz="2400" b="0" strike="noStrike" spc="-1">
                <a:latin typeface="Arial"/>
              </a:rPr>
              <a:t>Третий уровень структуры</a:t>
            </a:r>
          </a:p>
          <a:p>
            <a:pPr marL="1728000" lvl="3" indent="-216000">
              <a:spcBef>
                <a:spcPts val="567"/>
              </a:spcBef>
              <a:buClr>
                <a:srgbClr val="000000"/>
              </a:buClr>
              <a:buSzPct val="75000"/>
              <a:buFont typeface="Symbol" charset="2"/>
              <a:buChar char=""/>
            </a:pPr>
            <a:r>
              <a:rPr lang="ru-RU" sz="2000" b="0" strike="noStrike" spc="-1">
                <a:latin typeface="Arial"/>
              </a:rPr>
              <a:t>Четвёртый уровень структуры</a:t>
            </a:r>
          </a:p>
          <a:p>
            <a:pPr marL="2160000" lvl="4" indent="-216000">
              <a:spcBef>
                <a:spcPts val="283"/>
              </a:spcBef>
              <a:buClr>
                <a:srgbClr val="000000"/>
              </a:buClr>
              <a:buSzPct val="45000"/>
              <a:buFont typeface="Wingdings" charset="2"/>
              <a:buChar char=""/>
            </a:pPr>
            <a:r>
              <a:rPr lang="ru-RU" sz="2000" b="0" strike="noStrike" spc="-1">
                <a:latin typeface="Arial"/>
              </a:rPr>
              <a:t>Пятый уровень структуры</a:t>
            </a:r>
          </a:p>
          <a:p>
            <a:pPr marL="2592000" lvl="5" indent="-216000">
              <a:spcBef>
                <a:spcPts val="283"/>
              </a:spcBef>
              <a:buClr>
                <a:srgbClr val="000000"/>
              </a:buClr>
              <a:buSzPct val="45000"/>
              <a:buFont typeface="Wingdings" charset="2"/>
              <a:buChar char=""/>
            </a:pPr>
            <a:r>
              <a:rPr lang="ru-RU" sz="2000" b="0" strike="noStrike" spc="-1">
                <a:latin typeface="Arial"/>
              </a:rPr>
              <a:t>Шестой уровень структуры</a:t>
            </a:r>
          </a:p>
          <a:p>
            <a:pPr marL="3024000" lvl="6" indent="-216000">
              <a:spcBef>
                <a:spcPts val="283"/>
              </a:spcBef>
              <a:buClr>
                <a:srgbClr val="000000"/>
              </a:buClr>
              <a:buSzPct val="45000"/>
              <a:buFont typeface="Wingdings" charset="2"/>
              <a:buChar char=""/>
            </a:pPr>
            <a:r>
              <a:rPr lang="ru-RU" sz="2000" b="0" strike="noStrike" spc="-1">
                <a:latin typeface="Arial"/>
              </a:rPr>
              <a:t>Седьмой уровень структуры</a:t>
            </a:r>
          </a:p>
        </p:txBody>
      </p:sp>
    </p:spTree>
    <p:extLst>
      <p:ext uri="{BB962C8B-B14F-4D97-AF65-F5344CB8AC3E}">
        <p14:creationId xmlns:p14="http://schemas.microsoft.com/office/powerpoint/2010/main" val="3731805811"/>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22834034"/>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fa.ru/org/spo/kip/Pages/gia.aspx" TargetMode="Externa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hyperlink" Target="http://www.fa.ru/org/spo/kip/Documents/GIA/2020-2021/%d0%9c%d0%b5%d1%82%d0%be%d0%b4%20%d1%80%d0%b5%d0%ba%d0%be%d0%bc%d0%b5%d0%bd%d0%b4%d0%b0%d1%86%d0%b8%d0%b8%20%d0%bf%d0%be%20%d0%92%d0%9a%d0%a0%20%d0%9e%d0%98%d0%91%d0%90%d0%a1.pdf" TargetMode="Externa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xmlns="" id="{921EA6F3-5892-0347-8301-82A0B3586D9D}"/>
              </a:ext>
            </a:extLst>
          </p:cNvPr>
          <p:cNvPicPr>
            <a:picLocks noChangeAspect="1"/>
          </p:cNvPicPr>
          <p:nvPr/>
        </p:nvPicPr>
        <p:blipFill>
          <a:blip r:embed="rId2"/>
          <a:stretch>
            <a:fillRect/>
          </a:stretch>
        </p:blipFill>
        <p:spPr>
          <a:xfrm>
            <a:off x="8796280" y="0"/>
            <a:ext cx="3174145" cy="2307799"/>
          </a:xfrm>
          <a:prstGeom prst="rect">
            <a:avLst/>
          </a:prstGeom>
        </p:spPr>
      </p:pic>
      <p:sp>
        <p:nvSpPr>
          <p:cNvPr id="2" name="Заголовок 1"/>
          <p:cNvSpPr>
            <a:spLocks noGrp="1"/>
          </p:cNvSpPr>
          <p:nvPr>
            <p:ph type="ctrTitle"/>
          </p:nvPr>
        </p:nvSpPr>
        <p:spPr>
          <a:xfrm>
            <a:off x="1380654" y="1499286"/>
            <a:ext cx="7766936" cy="3830595"/>
          </a:xfrm>
        </p:spPr>
        <p:txBody>
          <a:bodyPr>
            <a:normAutofit/>
          </a:bodyPr>
          <a:lstStyle/>
          <a:p>
            <a:pPr algn="ctr"/>
            <a:r>
              <a:rPr lang="ru-RU" dirty="0" smtClean="0"/>
              <a:t>Консультация по дипломному проектированию</a:t>
            </a:r>
            <a:br>
              <a:rPr lang="ru-RU" dirty="0" smtClean="0"/>
            </a:br>
            <a:r>
              <a:rPr lang="ru-RU" dirty="0" smtClean="0"/>
              <a:t>4ПКС, 4ИСИП</a:t>
            </a:r>
            <a:br>
              <a:rPr lang="ru-RU" dirty="0" smtClean="0"/>
            </a:br>
            <a:r>
              <a:rPr lang="ru-RU" sz="2700" dirty="0" smtClean="0"/>
              <a:t>05.05.2023</a:t>
            </a:r>
            <a:endParaRPr lang="ru-RU" sz="2700" dirty="0"/>
          </a:p>
        </p:txBody>
      </p:sp>
    </p:spTree>
    <p:extLst>
      <p:ext uri="{BB962C8B-B14F-4D97-AF65-F5344CB8AC3E}">
        <p14:creationId xmlns:p14="http://schemas.microsoft.com/office/powerpoint/2010/main" val="1320506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a:blip r:embed="rId2"/>
          <a:stretch>
            <a:fillRect/>
          </a:stretch>
        </p:blipFill>
        <p:spPr>
          <a:xfrm>
            <a:off x="677333" y="526520"/>
            <a:ext cx="8985893" cy="3224213"/>
          </a:xfrm>
          <a:prstGeom prst="rect">
            <a:avLst/>
          </a:prstGeom>
        </p:spPr>
      </p:pic>
      <p:pic>
        <p:nvPicPr>
          <p:cNvPr id="5" name="Рисунок 4"/>
          <p:cNvPicPr>
            <a:picLocks noChangeAspect="1"/>
          </p:cNvPicPr>
          <p:nvPr/>
        </p:nvPicPr>
        <p:blipFill>
          <a:blip r:embed="rId3"/>
          <a:stretch>
            <a:fillRect/>
          </a:stretch>
        </p:blipFill>
        <p:spPr>
          <a:xfrm>
            <a:off x="360623" y="1100982"/>
            <a:ext cx="1310754" cy="524301"/>
          </a:xfrm>
          <a:prstGeom prst="rect">
            <a:avLst/>
          </a:prstGeom>
        </p:spPr>
      </p:pic>
    </p:spTree>
    <p:extLst>
      <p:ext uri="{BB962C8B-B14F-4D97-AF65-F5344CB8AC3E}">
        <p14:creationId xmlns:p14="http://schemas.microsoft.com/office/powerpoint/2010/main" val="3841364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endParaRPr lang="ru-RU" dirty="0"/>
          </a:p>
        </p:txBody>
      </p:sp>
      <p:pic>
        <p:nvPicPr>
          <p:cNvPr id="5" name="Рисунок 4"/>
          <p:cNvPicPr>
            <a:picLocks noChangeAspect="1"/>
          </p:cNvPicPr>
          <p:nvPr/>
        </p:nvPicPr>
        <p:blipFill>
          <a:blip r:embed="rId2"/>
          <a:stretch>
            <a:fillRect/>
          </a:stretch>
        </p:blipFill>
        <p:spPr>
          <a:xfrm>
            <a:off x="1593413" y="135466"/>
            <a:ext cx="6177305" cy="6858000"/>
          </a:xfrm>
          <a:prstGeom prst="rect">
            <a:avLst/>
          </a:prstGeom>
        </p:spPr>
      </p:pic>
      <p:sp>
        <p:nvSpPr>
          <p:cNvPr id="6" name="Пятиугольник 5"/>
          <p:cNvSpPr/>
          <p:nvPr/>
        </p:nvSpPr>
        <p:spPr>
          <a:xfrm>
            <a:off x="487674" y="2548467"/>
            <a:ext cx="1295400"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П</a:t>
            </a:r>
            <a:r>
              <a:rPr lang="ru-RU" dirty="0" smtClean="0"/>
              <a:t>ример</a:t>
            </a:r>
            <a:endParaRPr lang="ru-RU" dirty="0"/>
          </a:p>
        </p:txBody>
      </p:sp>
    </p:spTree>
    <p:extLst>
      <p:ext uri="{BB962C8B-B14F-4D97-AF65-F5344CB8AC3E}">
        <p14:creationId xmlns:p14="http://schemas.microsoft.com/office/powerpoint/2010/main" val="3066543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Графики, схемы, диаграммы </a:t>
            </a:r>
          </a:p>
        </p:txBody>
      </p:sp>
      <p:sp>
        <p:nvSpPr>
          <p:cNvPr id="3" name="Объект 2"/>
          <p:cNvSpPr>
            <a:spLocks noGrp="1"/>
          </p:cNvSpPr>
          <p:nvPr>
            <p:ph idx="1"/>
          </p:nvPr>
        </p:nvSpPr>
        <p:spPr>
          <a:xfrm>
            <a:off x="177882" y="1407056"/>
            <a:ext cx="5943600" cy="3880773"/>
          </a:xfrm>
        </p:spPr>
        <p:txBody>
          <a:bodyPr>
            <a:noAutofit/>
          </a:bodyPr>
          <a:lstStyle/>
          <a:p>
            <a:r>
              <a:rPr lang="ru-RU" sz="2000" dirty="0"/>
              <a:t>Графики, схемы, диаграммы располагаются в ВКР непосредственно после текста, имеющего на них ссылку, и выравниваются по центру страницы</a:t>
            </a:r>
            <a:r>
              <a:rPr lang="ru-RU" sz="2000" dirty="0" smtClean="0"/>
              <a:t>.</a:t>
            </a:r>
          </a:p>
          <a:p>
            <a:r>
              <a:rPr lang="ru-RU" sz="2000" dirty="0" smtClean="0"/>
              <a:t> </a:t>
            </a:r>
            <a:r>
              <a:rPr lang="ru-RU" sz="2000" dirty="0"/>
              <a:t>Название графиков, схем, диаграмм помещается под ними, пишется без кавычек и содержит слово «Рисунок» без кавычек и указание на порядковый номер рисунка, без знака №. Например: Рисунок 1. Название рисунка.  </a:t>
            </a:r>
            <a:endParaRPr lang="ru-RU" sz="2000" dirty="0" smtClean="0"/>
          </a:p>
          <a:p>
            <a:r>
              <a:rPr lang="ru-RU" sz="2000" dirty="0" smtClean="0"/>
              <a:t>Рисунки </a:t>
            </a:r>
            <a:r>
              <a:rPr lang="ru-RU" sz="2000" dirty="0"/>
              <a:t>нумеруются арабскими цифрами, сквозной нумерацией в пределах всей работы.</a:t>
            </a:r>
          </a:p>
        </p:txBody>
      </p:sp>
      <p:pic>
        <p:nvPicPr>
          <p:cNvPr id="4" name="Рисунок 3"/>
          <p:cNvPicPr>
            <a:picLocks noChangeAspect="1"/>
          </p:cNvPicPr>
          <p:nvPr/>
        </p:nvPicPr>
        <p:blipFill>
          <a:blip r:embed="rId2"/>
          <a:stretch>
            <a:fillRect/>
          </a:stretch>
        </p:blipFill>
        <p:spPr>
          <a:xfrm>
            <a:off x="6354397" y="1667933"/>
            <a:ext cx="5558732" cy="413914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Пятиугольник 4"/>
          <p:cNvSpPr/>
          <p:nvPr/>
        </p:nvSpPr>
        <p:spPr>
          <a:xfrm>
            <a:off x="5888567" y="4292600"/>
            <a:ext cx="1295400" cy="484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П</a:t>
            </a:r>
            <a:r>
              <a:rPr lang="ru-RU" dirty="0" smtClean="0"/>
              <a:t>ример</a:t>
            </a:r>
            <a:endParaRPr lang="ru-RU" dirty="0"/>
          </a:p>
        </p:txBody>
      </p:sp>
    </p:spTree>
    <p:extLst>
      <p:ext uri="{BB962C8B-B14F-4D97-AF65-F5344CB8AC3E}">
        <p14:creationId xmlns:p14="http://schemas.microsoft.com/office/powerpoint/2010/main" val="2722925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6226" y="39898"/>
            <a:ext cx="8596668" cy="1320800"/>
          </a:xfrm>
        </p:spPr>
        <p:txBody>
          <a:bodyPr/>
          <a:lstStyle/>
          <a:p>
            <a:r>
              <a:rPr lang="ru-RU" dirty="0" smtClean="0"/>
              <a:t>Таблицы</a:t>
            </a:r>
            <a:endParaRPr lang="ru-RU" dirty="0"/>
          </a:p>
        </p:txBody>
      </p:sp>
      <p:sp>
        <p:nvSpPr>
          <p:cNvPr id="3" name="Объект 2"/>
          <p:cNvSpPr>
            <a:spLocks noGrp="1"/>
          </p:cNvSpPr>
          <p:nvPr>
            <p:ph idx="1"/>
          </p:nvPr>
        </p:nvSpPr>
        <p:spPr>
          <a:xfrm>
            <a:off x="306226" y="700298"/>
            <a:ext cx="7068241" cy="3880773"/>
          </a:xfrm>
        </p:spPr>
        <p:txBody>
          <a:bodyPr>
            <a:noAutofit/>
          </a:bodyPr>
          <a:lstStyle/>
          <a:p>
            <a:r>
              <a:rPr lang="ru-RU" sz="1600" dirty="0"/>
              <a:t>Таблицы в ВКР располагаются непосредственно после текста, имеющего на них ссылку (выравнивание по центру страницы). </a:t>
            </a:r>
            <a:endParaRPr lang="ru-RU" sz="1600" dirty="0" smtClean="0"/>
          </a:p>
          <a:p>
            <a:r>
              <a:rPr lang="ru-RU" sz="1600" dirty="0" smtClean="0"/>
              <a:t>Таблицы </a:t>
            </a:r>
            <a:r>
              <a:rPr lang="ru-RU" sz="1600" dirty="0"/>
              <a:t>нумеруются арабскими цифрами, сквозной нумерацией в пределах всей работы</a:t>
            </a:r>
            <a:r>
              <a:rPr lang="ru-RU" sz="1600" dirty="0" smtClean="0"/>
              <a:t>.</a:t>
            </a:r>
          </a:p>
          <a:p>
            <a:r>
              <a:rPr lang="ru-RU" sz="1600" dirty="0" smtClean="0"/>
              <a:t> </a:t>
            </a:r>
            <a:r>
              <a:rPr lang="ru-RU" sz="1600" dirty="0"/>
              <a:t>Таблица может иметь название, которое следует выполнять строчными буквами (кроме первой прописной) и помещать над таблицей по центру (Таблица 1. Название) </a:t>
            </a:r>
            <a:endParaRPr lang="ru-RU" sz="1600" dirty="0" smtClean="0"/>
          </a:p>
          <a:p>
            <a:r>
              <a:rPr lang="ru-RU" sz="1600" dirty="0" smtClean="0"/>
              <a:t>Заголовки </a:t>
            </a:r>
            <a:r>
              <a:rPr lang="ru-RU" sz="1600" dirty="0"/>
              <a:t>граф и строк таблицы начинают с прописных букв.  </a:t>
            </a:r>
          </a:p>
          <a:p>
            <a:r>
              <a:rPr lang="ru-RU" sz="1600" dirty="0"/>
              <a:t>Если строки или графы таблицы выходят за формат страницы, ее делят на части, помещая одну часть под другой или рядом. При переносе таблицы на следующую страницу над ней размещают слова «продолжение Таблицы …». При этом «шапку» таблицы либо повторяют, либо заменяют номерами граф. </a:t>
            </a:r>
          </a:p>
          <a:p>
            <a:r>
              <a:rPr lang="ru-RU" sz="1600" dirty="0"/>
              <a:t> В тексте работы целесообразно располагать таблицы объемом не более одной страницы, таблицы большего объема следует размещать в Приложении.  </a:t>
            </a:r>
          </a:p>
          <a:p>
            <a:r>
              <a:rPr lang="ru-RU" sz="1600" dirty="0"/>
              <a:t>Допускается помещать таблицу вдоль длинной стороны листа.   Допускается использовать в таблице шрифт </a:t>
            </a:r>
            <a:r>
              <a:rPr lang="ru-RU" sz="1600" dirty="0" err="1"/>
              <a:t>Times</a:t>
            </a:r>
            <a:r>
              <a:rPr lang="ru-RU" sz="1600" dirty="0"/>
              <a:t> </a:t>
            </a:r>
            <a:r>
              <a:rPr lang="ru-RU" sz="1600" dirty="0" err="1"/>
              <a:t>New</a:t>
            </a:r>
            <a:r>
              <a:rPr lang="ru-RU" sz="1600" dirty="0"/>
              <a:t> </a:t>
            </a:r>
            <a:r>
              <a:rPr lang="ru-RU" sz="1600" dirty="0" err="1"/>
              <a:t>Roman</a:t>
            </a:r>
            <a:r>
              <a:rPr lang="ru-RU" sz="1600" dirty="0"/>
              <a:t> №12 и интервал не меньше 1 пт. </a:t>
            </a:r>
          </a:p>
          <a:p>
            <a:endParaRPr lang="ru-RU" sz="1600" dirty="0"/>
          </a:p>
        </p:txBody>
      </p:sp>
      <p:pic>
        <p:nvPicPr>
          <p:cNvPr id="4" name="Рисунок 3"/>
          <p:cNvPicPr>
            <a:picLocks noChangeAspect="1"/>
          </p:cNvPicPr>
          <p:nvPr/>
        </p:nvPicPr>
        <p:blipFill>
          <a:blip r:embed="rId2"/>
          <a:stretch>
            <a:fillRect/>
          </a:stretch>
        </p:blipFill>
        <p:spPr>
          <a:xfrm>
            <a:off x="7173165" y="1030499"/>
            <a:ext cx="5128902" cy="3448368"/>
          </a:xfrm>
          <a:prstGeom prst="rect">
            <a:avLst/>
          </a:prstGeom>
        </p:spPr>
      </p:pic>
      <p:sp>
        <p:nvSpPr>
          <p:cNvPr id="5" name="Пятиугольник 4"/>
          <p:cNvSpPr/>
          <p:nvPr/>
        </p:nvSpPr>
        <p:spPr>
          <a:xfrm>
            <a:off x="5841999" y="2469351"/>
            <a:ext cx="1127965" cy="34266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П</a:t>
            </a:r>
            <a:r>
              <a:rPr lang="ru-RU" dirty="0" smtClean="0"/>
              <a:t>ример</a:t>
            </a:r>
            <a:endParaRPr lang="ru-RU" dirty="0"/>
          </a:p>
        </p:txBody>
      </p:sp>
    </p:spTree>
    <p:extLst>
      <p:ext uri="{BB962C8B-B14F-4D97-AF65-F5344CB8AC3E}">
        <p14:creationId xmlns:p14="http://schemas.microsoft.com/office/powerpoint/2010/main" val="2515501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1801" y="67733"/>
            <a:ext cx="8596668" cy="1320800"/>
          </a:xfrm>
        </p:spPr>
        <p:txBody>
          <a:bodyPr>
            <a:normAutofit fontScale="90000"/>
          </a:bodyPr>
          <a:lstStyle/>
          <a:p>
            <a:pPr algn="ctr"/>
            <a:r>
              <a:rPr lang="ru-RU" dirty="0"/>
              <a:t>Список </a:t>
            </a:r>
            <a:r>
              <a:rPr lang="ru-RU" dirty="0" smtClean="0"/>
              <a:t>использованных источников </a:t>
            </a:r>
            <a:br>
              <a:rPr lang="ru-RU" dirty="0" smtClean="0"/>
            </a:br>
            <a:r>
              <a:rPr lang="ru-RU" sz="1600" i="1" dirty="0" smtClean="0">
                <a:solidFill>
                  <a:srgbClr val="C00000"/>
                </a:solidFill>
              </a:rPr>
              <a:t>(</a:t>
            </a:r>
            <a:r>
              <a:rPr lang="ru-RU" sz="1600" i="1" dirty="0">
                <a:solidFill>
                  <a:srgbClr val="C00000"/>
                </a:solidFill>
              </a:rPr>
              <a:t>см. Метод. рекомендации к ВКР ОИБАС. Приложение 3)</a:t>
            </a:r>
            <a:br>
              <a:rPr lang="ru-RU" sz="1600" i="1" dirty="0">
                <a:solidFill>
                  <a:srgbClr val="C00000"/>
                </a:solidFill>
              </a:rPr>
            </a:br>
            <a:r>
              <a:rPr lang="ru-RU" dirty="0" smtClean="0"/>
              <a:t> </a:t>
            </a:r>
            <a:endParaRPr lang="ru-RU" dirty="0"/>
          </a:p>
        </p:txBody>
      </p:sp>
      <p:sp>
        <p:nvSpPr>
          <p:cNvPr id="3" name="Объект 2"/>
          <p:cNvSpPr>
            <a:spLocks noGrp="1"/>
          </p:cNvSpPr>
          <p:nvPr>
            <p:ph idx="1"/>
          </p:nvPr>
        </p:nvSpPr>
        <p:spPr>
          <a:xfrm>
            <a:off x="668867" y="829733"/>
            <a:ext cx="8596668" cy="4913517"/>
          </a:xfrm>
        </p:spPr>
        <p:txBody>
          <a:bodyPr>
            <a:noAutofit/>
          </a:bodyPr>
          <a:lstStyle/>
          <a:p>
            <a:pPr marL="0" indent="0" algn="ctr">
              <a:buNone/>
            </a:pPr>
            <a:r>
              <a:rPr lang="ru-RU" sz="1600" dirty="0" smtClean="0">
                <a:solidFill>
                  <a:srgbClr val="C00000"/>
                </a:solidFill>
              </a:rPr>
              <a:t>Список должен </a:t>
            </a:r>
            <a:r>
              <a:rPr lang="ru-RU" sz="1600" dirty="0">
                <a:solidFill>
                  <a:srgbClr val="C00000"/>
                </a:solidFill>
              </a:rPr>
              <a:t>содержать сведения об источниках, которые </a:t>
            </a:r>
            <a:r>
              <a:rPr lang="ru-RU" sz="1600" dirty="0" smtClean="0">
                <a:solidFill>
                  <a:srgbClr val="C00000"/>
                </a:solidFill>
              </a:rPr>
              <a:t>использовались</a:t>
            </a:r>
            <a:r>
              <a:rPr lang="ru-RU" sz="1600" dirty="0">
                <a:solidFill>
                  <a:srgbClr val="C00000"/>
                </a:solidFill>
              </a:rPr>
              <a:t>, при подготовке ВКР (не менее 20) </a:t>
            </a:r>
            <a:endParaRPr lang="ru-RU" sz="1600" dirty="0" smtClean="0">
              <a:solidFill>
                <a:srgbClr val="C00000"/>
              </a:solidFill>
            </a:endParaRPr>
          </a:p>
          <a:p>
            <a:pPr marL="0" indent="0" algn="ctr">
              <a:buNone/>
            </a:pPr>
            <a:r>
              <a:rPr lang="ru-RU" sz="1600" dirty="0" smtClean="0">
                <a:solidFill>
                  <a:srgbClr val="C00000"/>
                </a:solidFill>
              </a:rPr>
              <a:t>источники </a:t>
            </a:r>
            <a:r>
              <a:rPr lang="ru-RU" sz="1600" dirty="0">
                <a:solidFill>
                  <a:srgbClr val="C00000"/>
                </a:solidFill>
              </a:rPr>
              <a:t>располагаются в следующем порядке</a:t>
            </a:r>
            <a:r>
              <a:rPr lang="ru-RU" sz="1600" i="1" dirty="0">
                <a:solidFill>
                  <a:srgbClr val="C00000"/>
                </a:solidFill>
              </a:rPr>
              <a:t>: </a:t>
            </a:r>
            <a:endParaRPr lang="ru-RU" sz="1600" i="1" dirty="0" smtClean="0">
              <a:solidFill>
                <a:srgbClr val="C00000"/>
              </a:solidFill>
            </a:endParaRPr>
          </a:p>
          <a:p>
            <a:r>
              <a:rPr lang="ru-RU" sz="1600" dirty="0" smtClean="0"/>
              <a:t>-</a:t>
            </a:r>
            <a:r>
              <a:rPr lang="ru-RU" sz="1600" dirty="0"/>
              <a:t>	законы Российской Федерации (в хронологической последовательности, от наиболее новых к более старым); </a:t>
            </a:r>
          </a:p>
          <a:p>
            <a:r>
              <a:rPr lang="ru-RU" sz="1600" dirty="0"/>
              <a:t>-	указы 	Президента 	Российской 	Федерации 	 (в хронологической последовательности); </a:t>
            </a:r>
          </a:p>
          <a:p>
            <a:r>
              <a:rPr lang="ru-RU" sz="1600" dirty="0"/>
              <a:t>-	постановления Правительства Российской Федерации (в хронологической последовательности); </a:t>
            </a:r>
          </a:p>
          <a:p>
            <a:r>
              <a:rPr lang="ru-RU" sz="1600" dirty="0"/>
              <a:t>-	нормативные акты, инструкции (в хронологической последовательности); </a:t>
            </a:r>
          </a:p>
          <a:p>
            <a:r>
              <a:rPr lang="ru-RU" sz="1600" dirty="0"/>
              <a:t>-	иные официальные материалы (резолюции-рекомендации международных организаций и конференций, официальные доклады, официальные отчеты, материалы судебной практики и др.) </a:t>
            </a:r>
          </a:p>
          <a:p>
            <a:r>
              <a:rPr lang="ru-RU" sz="1600" dirty="0"/>
              <a:t>-	монографии, учебники, учебные пособия (источники размещаются строго в алфавитном порядке по фамилии автора, в случаях, когда работа выполнена коллективом авторов - в алфавитном порядке по названию работы)</a:t>
            </a:r>
          </a:p>
          <a:p>
            <a:r>
              <a:rPr lang="ru-RU" sz="1600" dirty="0"/>
              <a:t>-	литература на иностранном языке; </a:t>
            </a:r>
          </a:p>
          <a:p>
            <a:r>
              <a:rPr lang="ru-RU" sz="1600" dirty="0"/>
              <a:t>-	интернет - источники. (перечень использованных в работе источников из сети Интернет должен приводиться с указанием адреса сайта)</a:t>
            </a:r>
          </a:p>
          <a:p>
            <a:endParaRPr lang="ru-RU" sz="1600" dirty="0"/>
          </a:p>
        </p:txBody>
      </p:sp>
    </p:spTree>
    <p:extLst>
      <p:ext uri="{BB962C8B-B14F-4D97-AF65-F5344CB8AC3E}">
        <p14:creationId xmlns:p14="http://schemas.microsoft.com/office/powerpoint/2010/main" val="795006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677334" y="1542522"/>
            <a:ext cx="8596668" cy="3880773"/>
          </a:xfrm>
        </p:spPr>
        <p:txBody>
          <a:bodyPr>
            <a:normAutofit/>
          </a:bodyPr>
          <a:lstStyle/>
          <a:p>
            <a:r>
              <a:rPr lang="ru-RU" sz="2800" dirty="0"/>
              <a:t>При написании выпускной квалификационной работы следует использовать только действующие нормативные документы. </a:t>
            </a:r>
            <a:endParaRPr lang="ru-RU" sz="2800" dirty="0" smtClean="0"/>
          </a:p>
          <a:p>
            <a:r>
              <a:rPr lang="ru-RU" sz="2800" dirty="0" smtClean="0"/>
              <a:t>Недопустимыми </a:t>
            </a:r>
            <a:r>
              <a:rPr lang="ru-RU" sz="2800" dirty="0"/>
              <a:t>являются ссылки на отмененные или утратившие силу нормативные документы, кроме случаев анализа внесенных изменений или рассмотрения истории развития изучаемого вопроса.</a:t>
            </a:r>
          </a:p>
        </p:txBody>
      </p:sp>
    </p:spTree>
    <p:extLst>
      <p:ext uri="{BB962C8B-B14F-4D97-AF65-F5344CB8AC3E}">
        <p14:creationId xmlns:p14="http://schemas.microsoft.com/office/powerpoint/2010/main" val="553550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0997" y="245533"/>
            <a:ext cx="8596668" cy="1320800"/>
          </a:xfrm>
        </p:spPr>
        <p:txBody>
          <a:bodyPr/>
          <a:lstStyle/>
          <a:p>
            <a:r>
              <a:rPr lang="ru-RU" dirty="0" smtClean="0"/>
              <a:t>Приложения </a:t>
            </a:r>
            <a:endParaRPr lang="ru-RU" dirty="0"/>
          </a:p>
        </p:txBody>
      </p:sp>
      <p:sp>
        <p:nvSpPr>
          <p:cNvPr id="3" name="Объект 2"/>
          <p:cNvSpPr>
            <a:spLocks noGrp="1"/>
          </p:cNvSpPr>
          <p:nvPr>
            <p:ph idx="1"/>
          </p:nvPr>
        </p:nvSpPr>
        <p:spPr>
          <a:xfrm>
            <a:off x="247798" y="905933"/>
            <a:ext cx="6110670" cy="5588000"/>
          </a:xfrm>
        </p:spPr>
        <p:txBody>
          <a:bodyPr>
            <a:normAutofit fontScale="85000" lnSpcReduction="20000"/>
          </a:bodyPr>
          <a:lstStyle/>
          <a:p>
            <a:r>
              <a:rPr lang="ru-RU" dirty="0"/>
              <a:t>Приложения не входят в установленный объем выпускной квалификационной работы, при этом нумерация страниц их охватывает.</a:t>
            </a:r>
          </a:p>
          <a:p>
            <a:r>
              <a:rPr lang="ru-RU" dirty="0"/>
              <a:t>Приложения включают дополнительные справочные источники, материалы, имеющие вспомогательное значение, например: копии документов, выдержки отчетных материалов, статистические данные, схемы, таблицы, диаграммы, программы, положения и т.п. </a:t>
            </a:r>
          </a:p>
          <a:p>
            <a:r>
              <a:rPr lang="ru-RU" dirty="0"/>
              <a:t>Каждое новое приложение должно начинаться с новой страницы с указанием в правом верхнем углу слова «Приложение» без кавычек и иметь тематический заголовок. </a:t>
            </a:r>
            <a:endParaRPr lang="ru-RU" dirty="0" smtClean="0"/>
          </a:p>
          <a:p>
            <a:r>
              <a:rPr lang="ru-RU" dirty="0" smtClean="0"/>
              <a:t>При </a:t>
            </a:r>
            <a:r>
              <a:rPr lang="ru-RU" dirty="0"/>
              <a:t>наличии в работе более одного приложения их следует пронумеровать. </a:t>
            </a:r>
          </a:p>
          <a:p>
            <a:r>
              <a:rPr lang="ru-RU" dirty="0"/>
              <a:t>Каждое приложение должно иметь ссылку в основном тексте работы. </a:t>
            </a:r>
            <a:endParaRPr lang="ru-RU" dirty="0" smtClean="0"/>
          </a:p>
          <a:p>
            <a:r>
              <a:rPr lang="ru-RU" dirty="0" smtClean="0"/>
              <a:t>Заголовок </a:t>
            </a:r>
            <a:r>
              <a:rPr lang="ru-RU" dirty="0"/>
              <a:t>структурного элемента ПРИЛОЖЕНИЕ на первой странице пишется заглавными буквами (выравнивание по центру).  </a:t>
            </a:r>
            <a:endParaRPr lang="ru-RU" dirty="0" smtClean="0"/>
          </a:p>
          <a:p>
            <a:r>
              <a:rPr lang="ru-RU" dirty="0" smtClean="0"/>
              <a:t>Отдельные </a:t>
            </a:r>
            <a:r>
              <a:rPr lang="ru-RU" dirty="0"/>
              <a:t>приложения должны иметь заголовок с указанием слова Приложение, (с заглавной буквы, выравнивание по правому краю). </a:t>
            </a:r>
            <a:endParaRPr lang="ru-RU" dirty="0" smtClean="0"/>
          </a:p>
          <a:p>
            <a:r>
              <a:rPr lang="ru-RU" dirty="0" smtClean="0"/>
              <a:t>После </a:t>
            </a:r>
            <a:r>
              <a:rPr lang="ru-RU" dirty="0"/>
              <a:t>слова Приложение следует заглавная буква латинского алфавита, обозначающая последовательность Приложений.  </a:t>
            </a:r>
            <a:r>
              <a:rPr lang="ru-RU" dirty="0" smtClean="0"/>
              <a:t>На </a:t>
            </a:r>
            <a:r>
              <a:rPr lang="ru-RU" dirty="0"/>
              <a:t>следующей строке по правому краю располагается название приложения с заглавной буквы.</a:t>
            </a:r>
          </a:p>
          <a:p>
            <a:endParaRPr lang="ru-RU" dirty="0"/>
          </a:p>
        </p:txBody>
      </p:sp>
      <p:pic>
        <p:nvPicPr>
          <p:cNvPr id="4" name="Рисунок 3"/>
          <p:cNvPicPr>
            <a:picLocks noChangeAspect="1"/>
          </p:cNvPicPr>
          <p:nvPr/>
        </p:nvPicPr>
        <p:blipFill>
          <a:blip r:embed="rId2"/>
          <a:stretch>
            <a:fillRect/>
          </a:stretch>
        </p:blipFill>
        <p:spPr>
          <a:xfrm>
            <a:off x="6568525" y="118533"/>
            <a:ext cx="5205593" cy="43772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Рисунок 4"/>
          <p:cNvPicPr>
            <a:picLocks noChangeAspect="1"/>
          </p:cNvPicPr>
          <p:nvPr/>
        </p:nvPicPr>
        <p:blipFill>
          <a:blip r:embed="rId3"/>
          <a:stretch>
            <a:fillRect/>
          </a:stretch>
        </p:blipFill>
        <p:spPr>
          <a:xfrm>
            <a:off x="6692182" y="4915516"/>
            <a:ext cx="5388658" cy="7571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Пятиугольник 5"/>
          <p:cNvSpPr/>
          <p:nvPr/>
        </p:nvSpPr>
        <p:spPr>
          <a:xfrm>
            <a:off x="5908930" y="4622801"/>
            <a:ext cx="1109133" cy="35763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П</a:t>
            </a:r>
            <a:r>
              <a:rPr lang="ru-RU" dirty="0" smtClean="0"/>
              <a:t>ример</a:t>
            </a:r>
            <a:endParaRPr lang="ru-RU" dirty="0"/>
          </a:p>
        </p:txBody>
      </p:sp>
    </p:spTree>
    <p:extLst>
      <p:ext uri="{BB962C8B-B14F-4D97-AF65-F5344CB8AC3E}">
        <p14:creationId xmlns:p14="http://schemas.microsoft.com/office/powerpoint/2010/main" val="18314772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Нумерация</a:t>
            </a:r>
            <a:endParaRPr lang="ru-RU" dirty="0"/>
          </a:p>
        </p:txBody>
      </p:sp>
      <p:sp>
        <p:nvSpPr>
          <p:cNvPr id="3" name="Объект 2"/>
          <p:cNvSpPr>
            <a:spLocks noGrp="1"/>
          </p:cNvSpPr>
          <p:nvPr>
            <p:ph idx="1"/>
          </p:nvPr>
        </p:nvSpPr>
        <p:spPr>
          <a:xfrm>
            <a:off x="349347" y="1372938"/>
            <a:ext cx="9412720" cy="4484654"/>
          </a:xfrm>
        </p:spPr>
        <p:txBody>
          <a:bodyPr>
            <a:noAutofit/>
          </a:bodyPr>
          <a:lstStyle/>
          <a:p>
            <a:r>
              <a:rPr lang="ru-RU" sz="2400" dirty="0"/>
              <a:t>Страницы ВКР следует нумеровать арабскими цифрами, соблюдая сквозную нумерацию по всему тексту. </a:t>
            </a:r>
            <a:endParaRPr lang="ru-RU" sz="2400" dirty="0" smtClean="0"/>
          </a:p>
          <a:p>
            <a:r>
              <a:rPr lang="ru-RU" sz="2400" dirty="0" smtClean="0"/>
              <a:t>Номер </a:t>
            </a:r>
            <a:r>
              <a:rPr lang="ru-RU" sz="2400" dirty="0"/>
              <a:t>страницы проставляют, начиная со второй, посередине нижнего поля листа. </a:t>
            </a:r>
            <a:endParaRPr lang="ru-RU" sz="2400" dirty="0" smtClean="0"/>
          </a:p>
          <a:p>
            <a:r>
              <a:rPr lang="ru-RU" sz="2400" dirty="0" smtClean="0"/>
              <a:t>Титульный </a:t>
            </a:r>
            <a:r>
              <a:rPr lang="ru-RU" sz="2400" dirty="0"/>
              <a:t>лист включается в нумерацию страниц работы, но номер страницы на титульном листе не проставляется.</a:t>
            </a:r>
          </a:p>
          <a:p>
            <a:r>
              <a:rPr lang="ru-RU" sz="2400" dirty="0"/>
              <a:t> </a:t>
            </a:r>
            <a:r>
              <a:rPr lang="ru-RU" sz="2400" dirty="0" smtClean="0"/>
              <a:t>Задание </a:t>
            </a:r>
            <a:r>
              <a:rPr lang="ru-RU" sz="2400" dirty="0"/>
              <a:t>на выполнение ВКР помещается после титульного листа, оно не нумеруется и не включается в количество страниц</a:t>
            </a:r>
          </a:p>
          <a:p>
            <a:endParaRPr lang="ru-RU" sz="2400" dirty="0"/>
          </a:p>
        </p:txBody>
      </p:sp>
    </p:spTree>
    <p:extLst>
      <p:ext uri="{BB962C8B-B14F-4D97-AF65-F5344CB8AC3E}">
        <p14:creationId xmlns:p14="http://schemas.microsoft.com/office/powerpoint/2010/main" val="34200132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6400" y="101600"/>
            <a:ext cx="8596668" cy="1320800"/>
          </a:xfrm>
        </p:spPr>
        <p:txBody>
          <a:bodyPr/>
          <a:lstStyle/>
          <a:p>
            <a:r>
              <a:rPr lang="ru-RU" dirty="0" smtClean="0"/>
              <a:t>Ссылки и сокращения</a:t>
            </a:r>
            <a:endParaRPr lang="ru-RU" dirty="0"/>
          </a:p>
        </p:txBody>
      </p:sp>
      <p:sp>
        <p:nvSpPr>
          <p:cNvPr id="3" name="Объект 2"/>
          <p:cNvSpPr>
            <a:spLocks noGrp="1"/>
          </p:cNvSpPr>
          <p:nvPr>
            <p:ph idx="1"/>
          </p:nvPr>
        </p:nvSpPr>
        <p:spPr>
          <a:xfrm>
            <a:off x="156089" y="965200"/>
            <a:ext cx="9428178" cy="5367867"/>
          </a:xfrm>
        </p:spPr>
        <p:txBody>
          <a:bodyPr>
            <a:noAutofit/>
          </a:bodyPr>
          <a:lstStyle/>
          <a:p>
            <a:r>
              <a:rPr lang="ru-RU" sz="1600" dirty="0"/>
              <a:t>Иллюстрация отдельных положений выпускной квалификационной работы цифровыми материалами из справочников, монографий и других источников, а также цитаты различных авторов и произвольное изложение заимствованных принципиальных положений обязательно должны сопровождаться соответствующими ссылками на источники</a:t>
            </a:r>
            <a:r>
              <a:rPr lang="ru-RU" sz="1600" dirty="0" smtClean="0"/>
              <a:t>.</a:t>
            </a:r>
          </a:p>
          <a:p>
            <a:r>
              <a:rPr lang="ru-RU" sz="1600" dirty="0" smtClean="0"/>
              <a:t> </a:t>
            </a:r>
            <a:r>
              <a:rPr lang="ru-RU" sz="1600" dirty="0"/>
              <a:t>Ссылки составляют по ГОСТу Р 7.05–2008 «Библиографическая ссылка. Общие требования и правила составления» и оформляются как перечень библиографических записей, помещенных после текста документа или его составной части. </a:t>
            </a:r>
            <a:endParaRPr lang="ru-RU" sz="1600" dirty="0" smtClean="0"/>
          </a:p>
          <a:p>
            <a:r>
              <a:rPr lang="ru-RU" sz="1600" dirty="0" smtClean="0"/>
              <a:t>Связь </a:t>
            </a:r>
            <a:r>
              <a:rPr lang="ru-RU" sz="1600" dirty="0"/>
              <a:t>библиографического списка с текстом может осуществляться по номерам записей в списке. Такие номера в тексте работы заключаются в квадратные [ ] скобки, через запятую указываются страницы, где расположена цитата. Цифры в них указывают, под каким номером следует в библиографическом списке искать нужный документ. </a:t>
            </a:r>
            <a:endParaRPr lang="ru-RU" sz="1600" dirty="0" smtClean="0"/>
          </a:p>
          <a:p>
            <a:pPr marL="0" indent="0" algn="ctr">
              <a:buNone/>
            </a:pPr>
            <a:r>
              <a:rPr lang="ru-RU" sz="1600" dirty="0" smtClean="0"/>
              <a:t>Например: [34</a:t>
            </a:r>
            <a:r>
              <a:rPr lang="ru-RU" sz="1600" dirty="0"/>
              <a:t>, </a:t>
            </a:r>
            <a:r>
              <a:rPr lang="en-US" sz="1600" dirty="0"/>
              <a:t>C.78</a:t>
            </a:r>
            <a:r>
              <a:rPr lang="en-US" sz="1600" dirty="0" smtClean="0"/>
              <a:t>]</a:t>
            </a:r>
            <a:endParaRPr lang="ru-RU" sz="1600" dirty="0" smtClean="0"/>
          </a:p>
          <a:p>
            <a:r>
              <a:rPr lang="ru-RU" sz="1600" dirty="0" smtClean="0"/>
              <a:t>Сокращение </a:t>
            </a:r>
            <a:r>
              <a:rPr lang="ru-RU" sz="1600" dirty="0"/>
              <a:t>слов в тексте не допускается, кроме установленных ГОСТ Р 7.0.12-2011 «Система стандартов по информации, библиотечному и издательскому делу. Библиографическая запись. Сокращение слов и словосочетаний на русском языке. Общие требования и правила».</a:t>
            </a:r>
          </a:p>
          <a:p>
            <a:endParaRPr lang="ru-RU" sz="1600" dirty="0"/>
          </a:p>
        </p:txBody>
      </p:sp>
    </p:spTree>
    <p:extLst>
      <p:ext uri="{BB962C8B-B14F-4D97-AF65-F5344CB8AC3E}">
        <p14:creationId xmlns:p14="http://schemas.microsoft.com/office/powerpoint/2010/main" val="3963885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77334" y="4164593"/>
            <a:ext cx="9516534" cy="22531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3" name="Объект 2"/>
          <p:cNvSpPr>
            <a:spLocks noGrp="1"/>
          </p:cNvSpPr>
          <p:nvPr>
            <p:ph idx="1"/>
          </p:nvPr>
        </p:nvSpPr>
        <p:spPr>
          <a:xfrm>
            <a:off x="677334" y="1490633"/>
            <a:ext cx="8596668" cy="3880773"/>
          </a:xfrm>
        </p:spPr>
        <p:txBody>
          <a:bodyPr>
            <a:noAutofit/>
          </a:bodyPr>
          <a:lstStyle/>
          <a:p>
            <a:r>
              <a:rPr lang="ru-RU" sz="2000" dirty="0"/>
              <a:t>Текст выпускной квалификационной работы должен быть кратким, четким и не допускать различных толкований.</a:t>
            </a:r>
          </a:p>
          <a:p>
            <a:r>
              <a:rPr lang="ru-RU" sz="2000" dirty="0" smtClean="0"/>
              <a:t>Законченная </a:t>
            </a:r>
            <a:r>
              <a:rPr lang="ru-RU" sz="2000" dirty="0"/>
              <a:t>работа подписывается студентом:</a:t>
            </a:r>
          </a:p>
          <a:p>
            <a:pPr marL="457200" indent="-457200">
              <a:buFont typeface="+mj-lt"/>
              <a:buAutoNum type="arabicPeriod"/>
            </a:pPr>
            <a:r>
              <a:rPr lang="ru-RU" sz="2000" dirty="0"/>
              <a:t>на титульном листе;</a:t>
            </a:r>
          </a:p>
          <a:p>
            <a:pPr marL="457200" indent="-457200">
              <a:buFont typeface="+mj-lt"/>
              <a:buAutoNum type="arabicPeriod"/>
            </a:pPr>
            <a:r>
              <a:rPr lang="ru-RU" sz="2000" dirty="0"/>
              <a:t>на отдельном листе (без нумерации) после заключения записывается следующее</a:t>
            </a:r>
            <a:r>
              <a:rPr lang="ru-RU" sz="2000" dirty="0" smtClean="0"/>
              <a:t>:</a:t>
            </a:r>
          </a:p>
          <a:p>
            <a:endParaRPr lang="ru-RU" sz="2000" dirty="0"/>
          </a:p>
          <a:p>
            <a:endParaRPr lang="ru-RU" sz="2000" dirty="0"/>
          </a:p>
          <a:p>
            <a:pPr marL="0" indent="0">
              <a:buNone/>
            </a:pPr>
            <a:r>
              <a:rPr lang="ru-RU" sz="2000" dirty="0"/>
              <a:t>«Данная работа выполнена мною самостоятельно</a:t>
            </a:r>
            <a:r>
              <a:rPr lang="ru-RU" sz="2000" dirty="0" smtClean="0"/>
              <a:t>»</a:t>
            </a:r>
          </a:p>
          <a:p>
            <a:pPr marL="0" indent="0">
              <a:buNone/>
            </a:pPr>
            <a:r>
              <a:rPr lang="ru-RU" sz="2000" dirty="0" smtClean="0"/>
              <a:t> </a:t>
            </a:r>
            <a:r>
              <a:rPr lang="ru-RU" sz="2000" u="sng" dirty="0" smtClean="0"/>
              <a:t>«</a:t>
            </a:r>
            <a:r>
              <a:rPr lang="ru-RU" sz="2000" u="sng" dirty="0"/>
              <a:t>	»	20	г.	</a:t>
            </a:r>
            <a:r>
              <a:rPr lang="ru-RU" sz="2000" dirty="0"/>
              <a:t>	</a:t>
            </a:r>
            <a:r>
              <a:rPr lang="ru-RU" sz="2000" dirty="0" smtClean="0"/>
              <a:t>                                                  ____________</a:t>
            </a:r>
            <a:endParaRPr lang="ru-RU" sz="2000" dirty="0"/>
          </a:p>
          <a:p>
            <a:pPr marL="0" indent="0">
              <a:buNone/>
            </a:pPr>
            <a:r>
              <a:rPr lang="ru-RU" sz="2000" dirty="0"/>
              <a:t>(дата сдачи работы - </a:t>
            </a:r>
            <a:r>
              <a:rPr lang="ru-RU" sz="2000" i="1" dirty="0"/>
              <a:t>заполняется от руки</a:t>
            </a:r>
            <a:r>
              <a:rPr lang="ru-RU" sz="2000" dirty="0"/>
              <a:t>)          </a:t>
            </a:r>
            <a:r>
              <a:rPr lang="ru-RU" sz="2000" dirty="0" smtClean="0"/>
              <a:t>(</a:t>
            </a:r>
            <a:r>
              <a:rPr lang="ru-RU" sz="2000" dirty="0"/>
              <a:t>подпись автора)</a:t>
            </a:r>
          </a:p>
          <a:p>
            <a:endParaRPr lang="ru-RU" sz="2000" dirty="0"/>
          </a:p>
        </p:txBody>
      </p:sp>
    </p:spTree>
    <p:extLst>
      <p:ext uri="{BB962C8B-B14F-4D97-AF65-F5344CB8AC3E}">
        <p14:creationId xmlns:p14="http://schemas.microsoft.com/office/powerpoint/2010/main" val="738285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ГЭК 2023:</a:t>
            </a:r>
            <a:endParaRPr lang="ru-RU" dirty="0"/>
          </a:p>
        </p:txBody>
      </p:sp>
      <p:sp>
        <p:nvSpPr>
          <p:cNvPr id="5" name="Объект 4"/>
          <p:cNvSpPr>
            <a:spLocks noGrp="1"/>
          </p:cNvSpPr>
          <p:nvPr>
            <p:ph idx="1"/>
          </p:nvPr>
        </p:nvSpPr>
        <p:spPr>
          <a:xfrm>
            <a:off x="1329184" y="1270000"/>
            <a:ext cx="8330864" cy="3880773"/>
          </a:xfrm>
        </p:spPr>
        <p:txBody>
          <a:bodyPr>
            <a:normAutofit fontScale="92500" lnSpcReduction="20000"/>
          </a:bodyPr>
          <a:lstStyle/>
          <a:p>
            <a:pPr lvl="0"/>
            <a:r>
              <a:rPr lang="ru-RU" sz="2800" dirty="0" smtClean="0"/>
              <a:t>Программирования в компьютерных системах (</a:t>
            </a:r>
            <a:r>
              <a:rPr lang="ru-RU" sz="2800" dirty="0" err="1" smtClean="0"/>
              <a:t>Альшакова</a:t>
            </a:r>
            <a:r>
              <a:rPr lang="ru-RU" sz="2800" dirty="0" smtClean="0"/>
              <a:t> Е.Л., Аксёнова Т.Г.) – </a:t>
            </a:r>
            <a:r>
              <a:rPr lang="ru-RU" sz="2800" dirty="0" smtClean="0">
                <a:solidFill>
                  <a:srgbClr val="FF0000"/>
                </a:solidFill>
              </a:rPr>
              <a:t>выпускная квалификационная работа</a:t>
            </a:r>
          </a:p>
          <a:p>
            <a:pPr lvl="0"/>
            <a:r>
              <a:rPr lang="ru-RU" sz="2800" dirty="0" smtClean="0"/>
              <a:t>Информационных систем и программирования, квалификация «программист» (Жуков К.П., Титов Н.Г.) – </a:t>
            </a:r>
            <a:r>
              <a:rPr lang="ru-RU" sz="2800" dirty="0" smtClean="0">
                <a:solidFill>
                  <a:srgbClr val="FF0000"/>
                </a:solidFill>
              </a:rPr>
              <a:t>дипломный проект</a:t>
            </a:r>
          </a:p>
          <a:p>
            <a:pPr lvl="0"/>
            <a:r>
              <a:rPr lang="ru-RU" sz="2800" dirty="0" smtClean="0"/>
              <a:t>Информационных систем и программирования, квалификация «разработчик веб и мультимедийных приложений» (Абзалимов Р.Р., Пестов А.И.) – </a:t>
            </a:r>
            <a:r>
              <a:rPr lang="ru-RU" sz="2800" dirty="0" smtClean="0">
                <a:solidFill>
                  <a:srgbClr val="FF0000"/>
                </a:solidFill>
              </a:rPr>
              <a:t>дипломный проект</a:t>
            </a:r>
          </a:p>
          <a:p>
            <a:endParaRPr lang="ru-RU" dirty="0"/>
          </a:p>
        </p:txBody>
      </p:sp>
      <p:sp>
        <p:nvSpPr>
          <p:cNvPr id="7" name="Скругленный прямоугольник 6"/>
          <p:cNvSpPr/>
          <p:nvPr/>
        </p:nvSpPr>
        <p:spPr>
          <a:xfrm>
            <a:off x="562213" y="5355664"/>
            <a:ext cx="10016821" cy="12376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800" dirty="0" smtClean="0">
                <a:solidFill>
                  <a:srgbClr val="C00000"/>
                </a:solidFill>
              </a:rPr>
              <a:t>Те же комиссии принимают предзащиту</a:t>
            </a:r>
            <a:endParaRPr lang="en-US" sz="2800" dirty="0" smtClean="0">
              <a:solidFill>
                <a:srgbClr val="C00000"/>
              </a:solidFill>
            </a:endParaRPr>
          </a:p>
          <a:p>
            <a:pPr algn="ctr"/>
            <a:r>
              <a:rPr lang="ru-RU" sz="2800" dirty="0" smtClean="0">
                <a:solidFill>
                  <a:srgbClr val="C00000"/>
                </a:solidFill>
              </a:rPr>
              <a:t>в трех РАЗНЫХ каналах </a:t>
            </a:r>
            <a:r>
              <a:rPr lang="en-US" sz="2800" dirty="0" smtClean="0">
                <a:solidFill>
                  <a:srgbClr val="C00000"/>
                </a:solidFill>
              </a:rPr>
              <a:t>Telegram</a:t>
            </a:r>
            <a:r>
              <a:rPr lang="ru-RU" sz="2800" dirty="0" smtClean="0">
                <a:solidFill>
                  <a:srgbClr val="C00000"/>
                </a:solidFill>
              </a:rPr>
              <a:t> с 10 по 12 мая</a:t>
            </a:r>
            <a:endParaRPr lang="ru-RU" sz="2800" dirty="0">
              <a:solidFill>
                <a:srgbClr val="C00000"/>
              </a:solidFill>
            </a:endParaRPr>
          </a:p>
        </p:txBody>
      </p:sp>
    </p:spTree>
    <p:extLst>
      <p:ext uri="{BB962C8B-B14F-4D97-AF65-F5344CB8AC3E}">
        <p14:creationId xmlns:p14="http://schemas.microsoft.com/office/powerpoint/2010/main" val="7278775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4268" y="423333"/>
            <a:ext cx="8596668" cy="1320800"/>
          </a:xfrm>
        </p:spPr>
        <p:txBody>
          <a:bodyPr/>
          <a:lstStyle/>
          <a:p>
            <a:r>
              <a:rPr lang="ru-RU" dirty="0" smtClean="0"/>
              <a:t>Важно!</a:t>
            </a:r>
            <a:endParaRPr lang="ru-RU" dirty="0"/>
          </a:p>
        </p:txBody>
      </p:sp>
      <p:sp>
        <p:nvSpPr>
          <p:cNvPr id="3" name="Объект 2"/>
          <p:cNvSpPr>
            <a:spLocks noGrp="1"/>
          </p:cNvSpPr>
          <p:nvPr>
            <p:ph idx="1"/>
          </p:nvPr>
        </p:nvSpPr>
        <p:spPr>
          <a:xfrm>
            <a:off x="609600" y="1169990"/>
            <a:ext cx="9051757" cy="4917544"/>
          </a:xfrm>
        </p:spPr>
        <p:txBody>
          <a:bodyPr>
            <a:normAutofit/>
          </a:bodyPr>
          <a:lstStyle/>
          <a:p>
            <a:pPr marL="457200" indent="-457200">
              <a:buFont typeface="+mj-lt"/>
              <a:buAutoNum type="arabicPeriod"/>
            </a:pPr>
            <a:r>
              <a:rPr lang="ru-RU" sz="2400" dirty="0" smtClean="0">
                <a:solidFill>
                  <a:srgbClr val="FF0000"/>
                </a:solidFill>
              </a:rPr>
              <a:t>До 31.05.2023 </a:t>
            </a:r>
            <a:r>
              <a:rPr lang="ru-RU" sz="2400" dirty="0" smtClean="0"/>
              <a:t>студенты сдают руководителю полностью </a:t>
            </a:r>
            <a:r>
              <a:rPr lang="ru-RU" sz="2400" dirty="0" smtClean="0">
                <a:solidFill>
                  <a:srgbClr val="FF0000"/>
                </a:solidFill>
              </a:rPr>
              <a:t>готовую электронную версию ВКР </a:t>
            </a:r>
            <a:r>
              <a:rPr lang="ru-RU" sz="2400" dirty="0"/>
              <a:t>для написания </a:t>
            </a:r>
            <a:r>
              <a:rPr lang="ru-RU" sz="2400" dirty="0" smtClean="0"/>
              <a:t>отзыва, с устраненными замечаниями по содержанию и оформлению.</a:t>
            </a:r>
          </a:p>
          <a:p>
            <a:pPr marL="457200" indent="-457200">
              <a:buFont typeface="+mj-lt"/>
              <a:buAutoNum type="arabicPeriod"/>
            </a:pPr>
            <a:r>
              <a:rPr lang="ru-RU" sz="2400" dirty="0"/>
              <a:t>Ответственные за ГИА сотрудники рассылают работы рецензентам.</a:t>
            </a:r>
            <a:r>
              <a:rPr lang="en-US" sz="2400" dirty="0"/>
              <a:t> </a:t>
            </a:r>
            <a:r>
              <a:rPr lang="ru-RU" sz="2400" dirty="0">
                <a:solidFill>
                  <a:srgbClr val="FF0000"/>
                </a:solidFill>
              </a:rPr>
              <a:t>Внесение изменений в ВКР после получения рецензии не допускается</a:t>
            </a:r>
            <a:r>
              <a:rPr lang="ru-RU" sz="2400" dirty="0" smtClean="0">
                <a:solidFill>
                  <a:srgbClr val="FF0000"/>
                </a:solidFill>
              </a:rPr>
              <a:t>.</a:t>
            </a:r>
            <a:endParaRPr lang="ru-RU" sz="2400" dirty="0" smtClean="0"/>
          </a:p>
          <a:p>
            <a:pPr marL="457200" indent="-457200">
              <a:buFont typeface="+mj-lt"/>
              <a:buAutoNum type="arabicPeriod"/>
            </a:pPr>
            <a:r>
              <a:rPr lang="ru-RU" sz="2400" dirty="0" smtClean="0">
                <a:solidFill>
                  <a:srgbClr val="FF0000"/>
                </a:solidFill>
              </a:rPr>
              <a:t>До 05.06.2023 </a:t>
            </a:r>
            <a:r>
              <a:rPr lang="ru-RU" sz="2400" dirty="0" smtClean="0"/>
              <a:t>студенты сдают в колледж сшитую в типографии ВКР с вложенным отзывом, индивидуальным заданием и </a:t>
            </a:r>
            <a:r>
              <a:rPr lang="ru-RU" sz="2400" dirty="0" err="1" smtClean="0"/>
              <a:t>флешкой</a:t>
            </a:r>
            <a:r>
              <a:rPr lang="ru-RU" sz="2400" dirty="0" smtClean="0"/>
              <a:t>.</a:t>
            </a:r>
          </a:p>
        </p:txBody>
      </p:sp>
    </p:spTree>
    <p:extLst>
      <p:ext uri="{BB962C8B-B14F-4D97-AF65-F5344CB8AC3E}">
        <p14:creationId xmlns:p14="http://schemas.microsoft.com/office/powerpoint/2010/main" val="388793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Процедура защиты ВКР </a:t>
            </a:r>
          </a:p>
        </p:txBody>
      </p:sp>
      <p:sp>
        <p:nvSpPr>
          <p:cNvPr id="3" name="Объект 2"/>
          <p:cNvSpPr>
            <a:spLocks noGrp="1"/>
          </p:cNvSpPr>
          <p:nvPr>
            <p:ph idx="1"/>
          </p:nvPr>
        </p:nvSpPr>
        <p:spPr>
          <a:xfrm>
            <a:off x="482600" y="1330856"/>
            <a:ext cx="9271000" cy="3880773"/>
          </a:xfrm>
        </p:spPr>
        <p:txBody>
          <a:bodyPr>
            <a:normAutofit fontScale="92500"/>
          </a:bodyPr>
          <a:lstStyle/>
          <a:p>
            <a:pPr marL="457200" indent="-457200">
              <a:buFont typeface="+mj-lt"/>
              <a:buAutoNum type="arabicPeriod"/>
            </a:pPr>
            <a:r>
              <a:rPr lang="ru-RU" sz="2400" dirty="0" smtClean="0"/>
              <a:t>открытие </a:t>
            </a:r>
            <a:r>
              <a:rPr lang="ru-RU" sz="2400" dirty="0"/>
              <a:t>заседания ГЭК председателем или </a:t>
            </a:r>
            <a:r>
              <a:rPr lang="ru-RU" sz="2400" dirty="0" smtClean="0"/>
              <a:t>заместителем председателя </a:t>
            </a:r>
            <a:r>
              <a:rPr lang="ru-RU" sz="2400" dirty="0"/>
              <a:t>ГЭК;</a:t>
            </a:r>
          </a:p>
          <a:p>
            <a:pPr marL="457200" indent="-457200">
              <a:buFont typeface="+mj-lt"/>
              <a:buAutoNum type="arabicPeriod"/>
            </a:pPr>
            <a:r>
              <a:rPr lang="ru-RU" sz="2400" dirty="0" smtClean="0"/>
              <a:t>доклады </a:t>
            </a:r>
            <a:r>
              <a:rPr lang="ru-RU" sz="2400" dirty="0"/>
              <a:t>обучающихся, на которые предусматривается </a:t>
            </a:r>
            <a:r>
              <a:rPr lang="ru-RU" sz="2400" dirty="0">
                <a:solidFill>
                  <a:srgbClr val="FF0000"/>
                </a:solidFill>
              </a:rPr>
              <a:t>не более </a:t>
            </a:r>
            <a:r>
              <a:rPr lang="ru-RU" sz="2400" dirty="0" smtClean="0">
                <a:solidFill>
                  <a:srgbClr val="FF0000"/>
                </a:solidFill>
              </a:rPr>
              <a:t>10 минут</a:t>
            </a:r>
            <a:r>
              <a:rPr lang="ru-RU" sz="2400" dirty="0"/>
              <a:t>;</a:t>
            </a:r>
          </a:p>
          <a:p>
            <a:pPr marL="457200" indent="-457200">
              <a:buFont typeface="+mj-lt"/>
              <a:buAutoNum type="arabicPeriod"/>
            </a:pPr>
            <a:r>
              <a:rPr lang="ru-RU" sz="2400" dirty="0" smtClean="0"/>
              <a:t>вопросы </a:t>
            </a:r>
            <a:r>
              <a:rPr lang="ru-RU" sz="2400" dirty="0"/>
              <a:t>членов комиссии ГЭК по докладу обучающегося </a:t>
            </a:r>
            <a:r>
              <a:rPr lang="ru-RU" sz="2400" dirty="0" smtClean="0">
                <a:solidFill>
                  <a:srgbClr val="FF0000"/>
                </a:solidFill>
              </a:rPr>
              <a:t>с предоставлением </a:t>
            </a:r>
            <a:r>
              <a:rPr lang="ru-RU" sz="2400" dirty="0">
                <a:solidFill>
                  <a:srgbClr val="FF0000"/>
                </a:solidFill>
              </a:rPr>
              <a:t>права пользования своей работой при ответах</a:t>
            </a:r>
            <a:r>
              <a:rPr lang="ru-RU" sz="2400" dirty="0"/>
              <a:t>;</a:t>
            </a:r>
          </a:p>
          <a:p>
            <a:pPr marL="457200" indent="-457200">
              <a:buFont typeface="+mj-lt"/>
              <a:buAutoNum type="arabicPeriod"/>
            </a:pPr>
            <a:r>
              <a:rPr lang="ru-RU" sz="2400" dirty="0" smtClean="0"/>
              <a:t>выступление </a:t>
            </a:r>
            <a:r>
              <a:rPr lang="ru-RU" sz="2400" dirty="0"/>
              <a:t>руководителя ВКР, в случае его </a:t>
            </a:r>
            <a:r>
              <a:rPr lang="ru-RU" sz="2400" dirty="0" smtClean="0"/>
              <a:t>отсутствия, </a:t>
            </a:r>
            <a:r>
              <a:rPr lang="ru-RU" sz="2400" dirty="0" smtClean="0">
                <a:solidFill>
                  <a:srgbClr val="FF0000"/>
                </a:solidFill>
              </a:rPr>
              <a:t>заслушивание </a:t>
            </a:r>
            <a:r>
              <a:rPr lang="ru-RU" sz="2400" dirty="0">
                <a:solidFill>
                  <a:srgbClr val="FF0000"/>
                </a:solidFill>
              </a:rPr>
              <a:t>текста </a:t>
            </a:r>
            <a:r>
              <a:rPr lang="ru-RU" sz="2400" dirty="0" smtClean="0">
                <a:solidFill>
                  <a:srgbClr val="FF0000"/>
                </a:solidFill>
              </a:rPr>
              <a:t>отзыва</a:t>
            </a:r>
            <a:endParaRPr lang="en-US" sz="2400" dirty="0" smtClean="0">
              <a:solidFill>
                <a:srgbClr val="FF0000"/>
              </a:solidFill>
            </a:endParaRPr>
          </a:p>
          <a:p>
            <a:pPr marL="457200" indent="-457200">
              <a:buFont typeface="+mj-lt"/>
              <a:buAutoNum type="arabicPeriod"/>
            </a:pPr>
            <a:r>
              <a:rPr lang="ru-RU" sz="2400" dirty="0">
                <a:solidFill>
                  <a:srgbClr val="FF0000"/>
                </a:solidFill>
              </a:rPr>
              <a:t>з</a:t>
            </a:r>
            <a:r>
              <a:rPr lang="ru-RU" sz="2400" dirty="0" smtClean="0">
                <a:solidFill>
                  <a:srgbClr val="FF0000"/>
                </a:solidFill>
              </a:rPr>
              <a:t>аслушивание текста рецензии</a:t>
            </a:r>
            <a:endParaRPr lang="ru-RU" sz="2400" dirty="0">
              <a:solidFill>
                <a:srgbClr val="FF0000"/>
              </a:solidFill>
            </a:endParaRPr>
          </a:p>
        </p:txBody>
      </p:sp>
    </p:spTree>
    <p:extLst>
      <p:ext uri="{BB962C8B-B14F-4D97-AF65-F5344CB8AC3E}">
        <p14:creationId xmlns:p14="http://schemas.microsoft.com/office/powerpoint/2010/main" val="35600765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74134" y="118534"/>
            <a:ext cx="8596668" cy="1320800"/>
          </a:xfrm>
        </p:spPr>
        <p:txBody>
          <a:bodyPr/>
          <a:lstStyle/>
          <a:p>
            <a:r>
              <a:rPr lang="ru-RU" dirty="0" smtClean="0"/>
              <a:t>Доклад</a:t>
            </a:r>
            <a:endParaRPr lang="ru-RU" dirty="0"/>
          </a:p>
        </p:txBody>
      </p:sp>
      <p:sp>
        <p:nvSpPr>
          <p:cNvPr id="3" name="Объект 2"/>
          <p:cNvSpPr>
            <a:spLocks noGrp="1"/>
          </p:cNvSpPr>
          <p:nvPr>
            <p:ph idx="1"/>
          </p:nvPr>
        </p:nvSpPr>
        <p:spPr>
          <a:xfrm>
            <a:off x="474134" y="848255"/>
            <a:ext cx="9067799" cy="5408612"/>
          </a:xfrm>
        </p:spPr>
        <p:txBody>
          <a:bodyPr>
            <a:noAutofit/>
          </a:bodyPr>
          <a:lstStyle/>
          <a:p>
            <a:pPr>
              <a:spcBef>
                <a:spcPts val="0"/>
              </a:spcBef>
            </a:pPr>
            <a:r>
              <a:rPr lang="ru-RU" sz="2000" dirty="0" smtClean="0"/>
              <a:t>Для защиты ВКР обучающийся готовит доклад.</a:t>
            </a:r>
          </a:p>
          <a:p>
            <a:pPr marL="0" indent="0">
              <a:spcBef>
                <a:spcPts val="0"/>
              </a:spcBef>
              <a:buNone/>
            </a:pPr>
            <a:endParaRPr lang="ru-RU" sz="2000" dirty="0" smtClean="0"/>
          </a:p>
          <a:p>
            <a:pPr>
              <a:spcBef>
                <a:spcPts val="0"/>
              </a:spcBef>
            </a:pPr>
            <a:r>
              <a:rPr lang="ru-RU" sz="2000" dirty="0" smtClean="0"/>
              <a:t>На </a:t>
            </a:r>
            <a:r>
              <a:rPr lang="ru-RU" sz="2000" dirty="0"/>
              <a:t>доклад </a:t>
            </a:r>
            <a:r>
              <a:rPr lang="ru-RU" sz="2000" dirty="0" smtClean="0"/>
              <a:t>отводится </a:t>
            </a:r>
            <a:r>
              <a:rPr lang="ru-RU" sz="2000" dirty="0" smtClean="0">
                <a:solidFill>
                  <a:srgbClr val="FF0000"/>
                </a:solidFill>
              </a:rPr>
              <a:t>не </a:t>
            </a:r>
            <a:r>
              <a:rPr lang="ru-RU" sz="2000" dirty="0">
                <a:solidFill>
                  <a:srgbClr val="FF0000"/>
                </a:solidFill>
              </a:rPr>
              <a:t>более 10 минут</a:t>
            </a:r>
            <a:r>
              <a:rPr lang="ru-RU" sz="2000" dirty="0" smtClean="0"/>
              <a:t>.</a:t>
            </a:r>
          </a:p>
          <a:p>
            <a:pPr marL="0" indent="0">
              <a:spcBef>
                <a:spcPts val="0"/>
              </a:spcBef>
              <a:buNone/>
            </a:pPr>
            <a:endParaRPr lang="ru-RU" sz="2000" dirty="0"/>
          </a:p>
          <a:p>
            <a:pPr>
              <a:spcBef>
                <a:spcPts val="0"/>
              </a:spcBef>
            </a:pPr>
            <a:r>
              <a:rPr lang="ru-RU" sz="2000" dirty="0"/>
              <a:t>Доклад должен включать в себя:</a:t>
            </a:r>
          </a:p>
          <a:p>
            <a:pPr marL="355600" indent="0">
              <a:spcBef>
                <a:spcPts val="0"/>
              </a:spcBef>
              <a:buNone/>
            </a:pPr>
            <a:r>
              <a:rPr lang="ru-RU" sz="2000" dirty="0"/>
              <a:t>- обоснование избранной темы;</a:t>
            </a:r>
          </a:p>
          <a:p>
            <a:pPr marL="355600" indent="0">
              <a:spcBef>
                <a:spcPts val="0"/>
              </a:spcBef>
              <a:buNone/>
            </a:pPr>
            <a:r>
              <a:rPr lang="ru-RU" sz="2000" dirty="0"/>
              <a:t>- описание цели и задач работы;</a:t>
            </a:r>
          </a:p>
          <a:p>
            <a:pPr marL="355600" indent="0">
              <a:spcBef>
                <a:spcPts val="0"/>
              </a:spcBef>
              <a:buNone/>
            </a:pPr>
            <a:r>
              <a:rPr lang="ru-RU" sz="2000" dirty="0"/>
              <a:t>- круг рассматриваемых проблем и методы их решения;</a:t>
            </a:r>
          </a:p>
          <a:p>
            <a:pPr marL="355600" indent="0">
              <a:spcBef>
                <a:spcPts val="0"/>
              </a:spcBef>
              <a:buNone/>
            </a:pPr>
            <a:r>
              <a:rPr lang="ru-RU" sz="2000" dirty="0"/>
              <a:t>- результат анализа практического материала и их интерпретация;</a:t>
            </a:r>
          </a:p>
          <a:p>
            <a:pPr marL="355600" indent="0">
              <a:spcBef>
                <a:spcPts val="0"/>
              </a:spcBef>
              <a:buNone/>
            </a:pPr>
            <a:r>
              <a:rPr lang="ru-RU" sz="2000" dirty="0"/>
              <a:t>- конкретные рекомендации по совершенствованию</a:t>
            </a:r>
          </a:p>
          <a:p>
            <a:pPr marL="355600" indent="0">
              <a:spcBef>
                <a:spcPts val="0"/>
              </a:spcBef>
              <a:buNone/>
            </a:pPr>
            <a:r>
              <a:rPr lang="ru-RU" sz="2000" dirty="0"/>
              <a:t>разрабатываемой темы.</a:t>
            </a:r>
          </a:p>
          <a:p>
            <a:pPr marL="355600" indent="0">
              <a:spcBef>
                <a:spcPts val="0"/>
              </a:spcBef>
              <a:buNone/>
            </a:pPr>
            <a:r>
              <a:rPr lang="ru-RU" sz="2000" dirty="0"/>
              <a:t>- в заключительной части доклада характеризуется значимость</a:t>
            </a:r>
          </a:p>
          <a:p>
            <a:pPr marL="355600" indent="0">
              <a:spcBef>
                <a:spcPts val="0"/>
              </a:spcBef>
              <a:buNone/>
            </a:pPr>
            <a:r>
              <a:rPr lang="ru-RU" sz="2000" dirty="0"/>
              <a:t>полученных результатов и даются общие выводы</a:t>
            </a:r>
            <a:r>
              <a:rPr lang="ru-RU" sz="2000" dirty="0" smtClean="0"/>
              <a:t>.</a:t>
            </a:r>
          </a:p>
          <a:p>
            <a:pPr marL="355600" indent="0">
              <a:spcBef>
                <a:spcPts val="0"/>
              </a:spcBef>
              <a:buNone/>
            </a:pPr>
            <a:endParaRPr lang="ru-RU" sz="2000" dirty="0"/>
          </a:p>
          <a:p>
            <a:pPr>
              <a:spcBef>
                <a:spcPts val="0"/>
              </a:spcBef>
            </a:pPr>
            <a:r>
              <a:rPr lang="ru-RU" sz="2000" dirty="0" smtClean="0"/>
              <a:t>  </a:t>
            </a:r>
            <a:r>
              <a:rPr lang="ru-RU" sz="2000" dirty="0"/>
              <a:t>Доклад должен сопровождаться </a:t>
            </a:r>
            <a:r>
              <a:rPr lang="ru-RU" sz="2000" dirty="0">
                <a:solidFill>
                  <a:srgbClr val="FF0000"/>
                </a:solidFill>
              </a:rPr>
              <a:t>презентацией</a:t>
            </a:r>
            <a:r>
              <a:rPr lang="ru-RU" sz="2000" dirty="0"/>
              <a:t>, иллюстрирующей</a:t>
            </a:r>
          </a:p>
          <a:p>
            <a:pPr marL="0" indent="0">
              <a:spcBef>
                <a:spcPts val="0"/>
              </a:spcBef>
              <a:buNone/>
            </a:pPr>
            <a:r>
              <a:rPr lang="ru-RU" sz="2000" dirty="0"/>
              <a:t>основные положения работы с использованием мультимедийных </a:t>
            </a:r>
            <a:r>
              <a:rPr lang="ru-RU" sz="2000" dirty="0" smtClean="0"/>
              <a:t>средств. </a:t>
            </a:r>
            <a:r>
              <a:rPr lang="ru-RU" sz="2000" dirty="0">
                <a:solidFill>
                  <a:srgbClr val="FF0000"/>
                </a:solidFill>
              </a:rPr>
              <a:t>Количество слайдов 10-12</a:t>
            </a:r>
            <a:r>
              <a:rPr lang="ru-RU" sz="2000" dirty="0"/>
              <a:t>.</a:t>
            </a:r>
          </a:p>
        </p:txBody>
      </p:sp>
    </p:spTree>
    <p:extLst>
      <p:ext uri="{BB962C8B-B14F-4D97-AF65-F5344CB8AC3E}">
        <p14:creationId xmlns:p14="http://schemas.microsoft.com/office/powerpoint/2010/main" val="14740759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51934" y="355600"/>
            <a:ext cx="8596668" cy="1320800"/>
          </a:xfrm>
        </p:spPr>
        <p:txBody>
          <a:bodyPr>
            <a:normAutofit fontScale="90000"/>
          </a:bodyPr>
          <a:lstStyle/>
          <a:p>
            <a:r>
              <a:rPr lang="ru-RU" dirty="0"/>
              <a:t>ГЭК при определении результата защиты ВКР принимает во внимание:</a:t>
            </a:r>
            <a:br>
              <a:rPr lang="ru-RU" dirty="0"/>
            </a:br>
            <a:endParaRPr lang="ru-RU" dirty="0"/>
          </a:p>
        </p:txBody>
      </p:sp>
      <p:sp>
        <p:nvSpPr>
          <p:cNvPr id="3" name="Объект 2"/>
          <p:cNvSpPr>
            <a:spLocks noGrp="1"/>
          </p:cNvSpPr>
          <p:nvPr>
            <p:ph idx="1"/>
          </p:nvPr>
        </p:nvSpPr>
        <p:spPr>
          <a:xfrm>
            <a:off x="389466" y="1508656"/>
            <a:ext cx="11509765" cy="5287560"/>
          </a:xfrm>
        </p:spPr>
        <p:txBody>
          <a:bodyPr>
            <a:noAutofit/>
          </a:bodyPr>
          <a:lstStyle/>
          <a:p>
            <a:r>
              <a:rPr lang="ru-RU" sz="2000" dirty="0" smtClean="0"/>
              <a:t>отзыв </a:t>
            </a:r>
            <a:r>
              <a:rPr lang="ru-RU" sz="2000" dirty="0"/>
              <a:t>руководителя ВКР о работе обучающегося в период подготовки </a:t>
            </a:r>
            <a:r>
              <a:rPr lang="ru-RU" sz="2000" dirty="0" smtClean="0"/>
              <a:t>ВКР</a:t>
            </a:r>
            <a:r>
              <a:rPr lang="ru-RU" sz="2000" dirty="0"/>
              <a:t>;</a:t>
            </a:r>
            <a:endParaRPr lang="ru-RU" sz="2000" dirty="0" smtClean="0"/>
          </a:p>
          <a:p>
            <a:r>
              <a:rPr lang="ru-RU" sz="2000" dirty="0" smtClean="0"/>
              <a:t> </a:t>
            </a:r>
            <a:r>
              <a:rPr lang="ru-RU" sz="2000" dirty="0"/>
              <a:t>степень ее соответствия требованиям, предъявляемым к </a:t>
            </a:r>
            <a:r>
              <a:rPr lang="ru-RU" sz="2000" dirty="0" smtClean="0"/>
              <a:t>ВКР; </a:t>
            </a:r>
          </a:p>
          <a:p>
            <a:r>
              <a:rPr lang="ru-RU" sz="2000" dirty="0" smtClean="0"/>
              <a:t>наличие </a:t>
            </a:r>
            <a:r>
              <a:rPr lang="ru-RU" sz="2000" dirty="0"/>
              <a:t>практической значимости и обоснованности выводов и рекомендаций, сделанных обучающимися в результате проведенной работы; </a:t>
            </a:r>
            <a:endParaRPr lang="ru-RU" sz="2000" dirty="0" smtClean="0"/>
          </a:p>
          <a:p>
            <a:r>
              <a:rPr lang="ru-RU" sz="2000" dirty="0" smtClean="0"/>
              <a:t>оценку </a:t>
            </a:r>
            <a:r>
              <a:rPr lang="ru-RU" sz="2000" dirty="0"/>
              <a:t>рецензента; </a:t>
            </a:r>
            <a:endParaRPr lang="ru-RU" sz="2000" dirty="0" smtClean="0"/>
          </a:p>
          <a:p>
            <a:r>
              <a:rPr lang="ru-RU" sz="2000" dirty="0" smtClean="0"/>
              <a:t>общую </a:t>
            </a:r>
            <a:r>
              <a:rPr lang="ru-RU" sz="2000" dirty="0"/>
              <a:t>оценку членами ГЭК содержания </a:t>
            </a:r>
            <a:r>
              <a:rPr lang="ru-RU" sz="2000" dirty="0" smtClean="0"/>
              <a:t>ВКР; </a:t>
            </a:r>
          </a:p>
          <a:p>
            <a:r>
              <a:rPr lang="ru-RU" sz="2000" dirty="0" smtClean="0"/>
              <a:t>качество </a:t>
            </a:r>
            <a:r>
              <a:rPr lang="ru-RU" sz="2000" dirty="0"/>
              <a:t>ответов на вопросы членов </a:t>
            </a:r>
            <a:r>
              <a:rPr lang="ru-RU" sz="2000" dirty="0" smtClean="0"/>
              <a:t>ГЭК; </a:t>
            </a:r>
          </a:p>
          <a:p>
            <a:r>
              <a:rPr lang="ru-RU" sz="2000" dirty="0" smtClean="0"/>
              <a:t>свободное </a:t>
            </a:r>
            <a:r>
              <a:rPr lang="ru-RU" sz="2000" dirty="0"/>
              <a:t>владение материалом ВКР. </a:t>
            </a:r>
            <a:endParaRPr lang="ru-RU" sz="2000" dirty="0" smtClean="0"/>
          </a:p>
          <a:p>
            <a:r>
              <a:rPr lang="ru-RU" sz="2000" dirty="0" smtClean="0">
                <a:solidFill>
                  <a:srgbClr val="FF0000"/>
                </a:solidFill>
              </a:rPr>
              <a:t>Результаты </a:t>
            </a:r>
            <a:r>
              <a:rPr lang="ru-RU" sz="2000" dirty="0">
                <a:solidFill>
                  <a:srgbClr val="FF0000"/>
                </a:solidFill>
              </a:rPr>
              <a:t>защиты ВКР </a:t>
            </a:r>
            <a:r>
              <a:rPr lang="ru-RU" sz="2000" dirty="0"/>
              <a:t>обучающихся определяется оценками «отлично», «хорошо», «удовлетворительно», «неудовлетворительно» и </a:t>
            </a:r>
            <a:r>
              <a:rPr lang="ru-RU" sz="2000" dirty="0">
                <a:solidFill>
                  <a:srgbClr val="FF0000"/>
                </a:solidFill>
              </a:rPr>
              <a:t>объявляются в тот же день после оформления протокола заседания </a:t>
            </a:r>
            <a:r>
              <a:rPr lang="ru-RU" sz="2000" dirty="0" smtClean="0">
                <a:solidFill>
                  <a:srgbClr val="FF0000"/>
                </a:solidFill>
              </a:rPr>
              <a:t>ГЭК</a:t>
            </a:r>
            <a:r>
              <a:rPr lang="ru-RU" sz="2000" dirty="0" smtClean="0"/>
              <a:t>.</a:t>
            </a:r>
            <a:endParaRPr lang="ru-RU" sz="2000" dirty="0"/>
          </a:p>
          <a:p>
            <a:pPr marL="0" indent="0" algn="ctr">
              <a:buNone/>
            </a:pPr>
            <a:r>
              <a:rPr lang="ru-RU" sz="2000" dirty="0" smtClean="0"/>
              <a:t>Критерии оценивания ВКР описаны в Методических указаниях по подготовке и защите ВКР.</a:t>
            </a:r>
          </a:p>
        </p:txBody>
      </p:sp>
    </p:spTree>
    <p:extLst>
      <p:ext uri="{BB962C8B-B14F-4D97-AF65-F5344CB8AC3E}">
        <p14:creationId xmlns:p14="http://schemas.microsoft.com/office/powerpoint/2010/main" val="19145878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7134" y="0"/>
            <a:ext cx="8596668" cy="1151467"/>
          </a:xfrm>
        </p:spPr>
        <p:txBody>
          <a:bodyPr>
            <a:normAutofit/>
          </a:bodyPr>
          <a:lstStyle/>
          <a:p>
            <a:pPr algn="ctr"/>
            <a:r>
              <a:rPr lang="ru-RU" sz="2400" dirty="0" smtClean="0"/>
              <a:t>Распространенные ошибки студентов</a:t>
            </a:r>
            <a:br>
              <a:rPr lang="ru-RU" sz="2400" dirty="0" smtClean="0"/>
            </a:br>
            <a:r>
              <a:rPr lang="ru-RU" sz="2400" dirty="0" smtClean="0"/>
              <a:t>в оформлении ВКР</a:t>
            </a:r>
            <a:endParaRPr lang="ru-RU" sz="2400" dirty="0"/>
          </a:p>
        </p:txBody>
      </p:sp>
      <p:sp>
        <p:nvSpPr>
          <p:cNvPr id="3" name="Объект 2"/>
          <p:cNvSpPr>
            <a:spLocks noGrp="1"/>
          </p:cNvSpPr>
          <p:nvPr>
            <p:ph idx="1"/>
          </p:nvPr>
        </p:nvSpPr>
        <p:spPr>
          <a:xfrm>
            <a:off x="270934" y="702733"/>
            <a:ext cx="9889066" cy="5969001"/>
          </a:xfrm>
        </p:spPr>
        <p:txBody>
          <a:bodyPr>
            <a:noAutofit/>
          </a:bodyPr>
          <a:lstStyle/>
          <a:p>
            <a:pPr>
              <a:spcBef>
                <a:spcPts val="0"/>
              </a:spcBef>
            </a:pPr>
            <a:r>
              <a:rPr lang="ru-RU" sz="1400" dirty="0" smtClean="0">
                <a:solidFill>
                  <a:srgbClr val="C00000"/>
                </a:solidFill>
              </a:rPr>
              <a:t>Тема ВКР </a:t>
            </a:r>
            <a:r>
              <a:rPr lang="ru-RU" sz="1400" dirty="0" smtClean="0">
                <a:solidFill>
                  <a:schemeClr val="tx1"/>
                </a:solidFill>
              </a:rPr>
              <a:t>на титульном листе и в индивидуальном задании не совпадает с темой в «Приказе о закреплении тем и назначении руководителей»;</a:t>
            </a:r>
          </a:p>
          <a:p>
            <a:pPr>
              <a:spcBef>
                <a:spcPts val="0"/>
              </a:spcBef>
            </a:pPr>
            <a:r>
              <a:rPr lang="ru-RU" sz="1400" dirty="0" smtClean="0">
                <a:solidFill>
                  <a:srgbClr val="C00000"/>
                </a:solidFill>
              </a:rPr>
              <a:t>Не выполняются требования к объёму работы.</a:t>
            </a:r>
            <a:r>
              <a:rPr lang="ru-RU" sz="1400" dirty="0" smtClean="0"/>
              <a:t> В некоторых случаях студенты «раздувают» текст до минимальных 40 страниц за счет увеличения рисунков, таблиц и т.п. Объёмные рисунки и таблицы должны быть в разделе  Приложение;</a:t>
            </a:r>
          </a:p>
          <a:p>
            <a:pPr>
              <a:spcBef>
                <a:spcPts val="0"/>
              </a:spcBef>
            </a:pPr>
            <a:r>
              <a:rPr lang="ru-RU" sz="1400" dirty="0" smtClean="0">
                <a:solidFill>
                  <a:srgbClr val="C00000"/>
                </a:solidFill>
              </a:rPr>
              <a:t>Содержание работы выполнено не по требованиям и образцу: </a:t>
            </a:r>
          </a:p>
          <a:p>
            <a:pPr>
              <a:spcBef>
                <a:spcPts val="0"/>
              </a:spcBef>
              <a:buFontTx/>
              <a:buChar char="-"/>
            </a:pPr>
            <a:r>
              <a:rPr lang="ru-RU" sz="1400" dirty="0" smtClean="0"/>
              <a:t>изменены наименования структурных элементов (Вместо «Содержание» - «План работы», «Оглавление» и т.п. Вместо «Список использованных источников» - «Библиографический список», «Литература», «Источники» и т.п.);</a:t>
            </a:r>
          </a:p>
          <a:p>
            <a:pPr>
              <a:spcBef>
                <a:spcPts val="0"/>
              </a:spcBef>
              <a:buFontTx/>
              <a:buChar char="-"/>
            </a:pPr>
            <a:r>
              <a:rPr lang="ru-RU" sz="1400" dirty="0"/>
              <a:t>п</a:t>
            </a:r>
            <a:r>
              <a:rPr lang="ru-RU" sz="1400" dirty="0" smtClean="0"/>
              <a:t>рисутствует тройная или четверная разбивка параграфов (1.1.1, 1.1.2, 1.1.2.1 и т.п.);</a:t>
            </a:r>
          </a:p>
          <a:p>
            <a:pPr>
              <a:spcBef>
                <a:spcPts val="0"/>
              </a:spcBef>
              <a:buFontTx/>
              <a:buChar char="-"/>
            </a:pPr>
            <a:r>
              <a:rPr lang="ru-RU" sz="1400" dirty="0"/>
              <a:t>н</a:t>
            </a:r>
            <a:r>
              <a:rPr lang="ru-RU" sz="1400" dirty="0" smtClean="0"/>
              <a:t>аименования глав обозначены как «Теоретическая часть», «Практическая часть»;</a:t>
            </a:r>
          </a:p>
          <a:p>
            <a:pPr>
              <a:spcBef>
                <a:spcPts val="0"/>
              </a:spcBef>
              <a:buFontTx/>
              <a:buChar char="-"/>
            </a:pPr>
            <a:r>
              <a:rPr lang="ru-RU" sz="1400" dirty="0"/>
              <a:t>н</a:t>
            </a:r>
            <a:r>
              <a:rPr lang="ru-RU" sz="1400" dirty="0" smtClean="0"/>
              <a:t>еправильно указаны страницы.</a:t>
            </a:r>
          </a:p>
          <a:p>
            <a:pPr>
              <a:spcBef>
                <a:spcPts val="0"/>
              </a:spcBef>
            </a:pPr>
            <a:r>
              <a:rPr lang="ru-RU" sz="1400" dirty="0">
                <a:solidFill>
                  <a:srgbClr val="C00000"/>
                </a:solidFill>
              </a:rPr>
              <a:t>Текст ВКР не отформатирован по заданным параметрам: </a:t>
            </a:r>
            <a:r>
              <a:rPr lang="ru-RU" sz="1400" dirty="0"/>
              <a:t>типу и размеру шрифта, межстрочному интервалу, полям, часто не выровнен по ширине. Главы и другие структурные элементы не отделены </a:t>
            </a:r>
            <a:r>
              <a:rPr lang="ru-RU" sz="1400" dirty="0" smtClean="0"/>
              <a:t>друг от друга;</a:t>
            </a:r>
            <a:endParaRPr lang="ru-RU" sz="1400" dirty="0"/>
          </a:p>
          <a:p>
            <a:pPr>
              <a:spcBef>
                <a:spcPts val="0"/>
              </a:spcBef>
            </a:pPr>
            <a:r>
              <a:rPr lang="ru-RU" sz="1400" dirty="0" smtClean="0">
                <a:solidFill>
                  <a:srgbClr val="C00000"/>
                </a:solidFill>
              </a:rPr>
              <a:t>Не выполнены требования к оформлению таблиц и рисунков </a:t>
            </a:r>
            <a:r>
              <a:rPr lang="ru-RU" sz="1400" dirty="0" smtClean="0"/>
              <a:t>(встречаются таблицы и рисунки без наименования и нумерации) В текст включены таблицы на несколько страниц;</a:t>
            </a:r>
          </a:p>
          <a:p>
            <a:pPr>
              <a:spcBef>
                <a:spcPts val="0"/>
              </a:spcBef>
            </a:pPr>
            <a:r>
              <a:rPr lang="ru-RU" sz="1400" dirty="0" smtClean="0">
                <a:solidFill>
                  <a:srgbClr val="C00000"/>
                </a:solidFill>
              </a:rPr>
              <a:t>Список использованных источников </a:t>
            </a:r>
            <a:r>
              <a:rPr lang="ru-RU" sz="1400" dirty="0" smtClean="0"/>
              <a:t>сформирован не в заданном требованиями порядке, описание источников не соответствует ГОСТ, количество источников </a:t>
            </a:r>
            <a:r>
              <a:rPr lang="ru-RU" sz="1400" smtClean="0"/>
              <a:t>менее 20;</a:t>
            </a:r>
            <a:endParaRPr lang="ru-RU" sz="1400" dirty="0" smtClean="0"/>
          </a:p>
          <a:p>
            <a:pPr>
              <a:spcBef>
                <a:spcPts val="0"/>
              </a:spcBef>
            </a:pPr>
            <a:r>
              <a:rPr lang="ru-RU" sz="1400" dirty="0" smtClean="0">
                <a:solidFill>
                  <a:srgbClr val="C00000"/>
                </a:solidFill>
              </a:rPr>
              <a:t>Нарушены требования к оформлению приложений:</a:t>
            </a:r>
          </a:p>
          <a:p>
            <a:pPr>
              <a:spcBef>
                <a:spcPts val="0"/>
              </a:spcBef>
              <a:buFontTx/>
              <a:buChar char="-"/>
            </a:pPr>
            <a:r>
              <a:rPr lang="ru-RU" sz="1400" dirty="0"/>
              <a:t>н</a:t>
            </a:r>
            <a:r>
              <a:rPr lang="ru-RU" sz="1400" dirty="0" smtClean="0"/>
              <a:t>ет подзаголовка раздела «Приложение» по центру первой страницы приложений;</a:t>
            </a:r>
          </a:p>
          <a:p>
            <a:pPr>
              <a:spcBef>
                <a:spcPts val="0"/>
              </a:spcBef>
              <a:buFontTx/>
              <a:buChar char="-"/>
            </a:pPr>
            <a:r>
              <a:rPr lang="ru-RU" sz="1400" dirty="0"/>
              <a:t>о</a:t>
            </a:r>
            <a:r>
              <a:rPr lang="ru-RU" sz="1400" dirty="0" smtClean="0"/>
              <a:t>тсутствует нумерация отдельных приложений заглавными буквами латинского алфавита. В некоторых случаях используются арабские цифры вместо букв;</a:t>
            </a:r>
          </a:p>
          <a:p>
            <a:pPr>
              <a:spcBef>
                <a:spcPts val="0"/>
              </a:spcBef>
              <a:buFontTx/>
              <a:buChar char="-"/>
            </a:pPr>
            <a:r>
              <a:rPr lang="ru-RU" sz="1400" dirty="0"/>
              <a:t>о</a:t>
            </a:r>
            <a:r>
              <a:rPr lang="ru-RU" sz="1400" dirty="0" smtClean="0"/>
              <a:t>тдельные приложения не имеют названия;</a:t>
            </a:r>
          </a:p>
          <a:p>
            <a:pPr>
              <a:spcBef>
                <a:spcPts val="0"/>
              </a:spcBef>
              <a:buFontTx/>
              <a:buChar char="-"/>
            </a:pPr>
            <a:r>
              <a:rPr lang="ru-RU" sz="1400" dirty="0"/>
              <a:t>в</a:t>
            </a:r>
            <a:r>
              <a:rPr lang="ru-RU" sz="1400" dirty="0" smtClean="0"/>
              <a:t> тесте нет ссылок на приложения;</a:t>
            </a:r>
          </a:p>
          <a:p>
            <a:pPr>
              <a:spcBef>
                <a:spcPts val="0"/>
              </a:spcBef>
              <a:buFontTx/>
              <a:buChar char="-"/>
            </a:pPr>
            <a:r>
              <a:rPr lang="ru-RU" sz="1400" dirty="0"/>
              <a:t>в</a:t>
            </a:r>
            <a:r>
              <a:rPr lang="ru-RU" sz="1400" dirty="0" smtClean="0"/>
              <a:t> содержании есть раздел Приложение, а в тексте работы его нет;</a:t>
            </a:r>
          </a:p>
          <a:p>
            <a:pPr>
              <a:spcBef>
                <a:spcPts val="0"/>
              </a:spcBef>
            </a:pPr>
            <a:r>
              <a:rPr lang="ru-RU" sz="1400" dirty="0" smtClean="0">
                <a:solidFill>
                  <a:srgbClr val="C00000"/>
                </a:solidFill>
              </a:rPr>
              <a:t>Номера страниц </a:t>
            </a:r>
            <a:r>
              <a:rPr lang="ru-RU" sz="1400" dirty="0" smtClean="0"/>
              <a:t>проставлены не по центру внизу, а в другом расположении;</a:t>
            </a:r>
            <a:endParaRPr lang="ru-RU" sz="1400" dirty="0"/>
          </a:p>
          <a:p>
            <a:pPr>
              <a:spcBef>
                <a:spcPts val="0"/>
              </a:spcBef>
            </a:pPr>
            <a:r>
              <a:rPr lang="ru-RU" sz="1400" dirty="0" smtClean="0">
                <a:solidFill>
                  <a:schemeClr val="tx1"/>
                </a:solidFill>
              </a:rPr>
              <a:t>В тексте работы </a:t>
            </a:r>
            <a:r>
              <a:rPr lang="ru-RU" sz="1400" dirty="0" smtClean="0">
                <a:solidFill>
                  <a:srgbClr val="C00000"/>
                </a:solidFill>
              </a:rPr>
              <a:t>отсутствуют сноски;</a:t>
            </a:r>
          </a:p>
          <a:p>
            <a:pPr>
              <a:spcBef>
                <a:spcPts val="0"/>
              </a:spcBef>
            </a:pPr>
            <a:r>
              <a:rPr lang="ru-RU" sz="1400" dirty="0" smtClean="0"/>
              <a:t>В работе отсутствует </a:t>
            </a:r>
            <a:r>
              <a:rPr lang="ru-RU" sz="1400" dirty="0" smtClean="0">
                <a:solidFill>
                  <a:srgbClr val="C00000"/>
                </a:solidFill>
              </a:rPr>
              <a:t>последняя страница без нумерации</a:t>
            </a:r>
            <a:r>
              <a:rPr lang="ru-RU" sz="1400" dirty="0" smtClean="0"/>
              <a:t>, с подписью студента.</a:t>
            </a:r>
          </a:p>
          <a:p>
            <a:pPr>
              <a:spcBef>
                <a:spcPts val="0"/>
              </a:spcBef>
            </a:pPr>
            <a:endParaRPr lang="ru-RU" sz="1400" dirty="0" smtClean="0"/>
          </a:p>
          <a:p>
            <a:pPr>
              <a:spcBef>
                <a:spcPts val="0"/>
              </a:spcBef>
            </a:pPr>
            <a:endParaRPr lang="ru-RU" sz="1400" dirty="0" smtClean="0"/>
          </a:p>
          <a:p>
            <a:pPr>
              <a:spcBef>
                <a:spcPts val="0"/>
              </a:spcBef>
            </a:pPr>
            <a:endParaRPr lang="ru-RU" sz="1400" dirty="0" smtClean="0"/>
          </a:p>
          <a:p>
            <a:pPr>
              <a:spcBef>
                <a:spcPts val="0"/>
              </a:spcBef>
            </a:pPr>
            <a:endParaRPr lang="ru-RU" sz="1200" dirty="0" smtClean="0"/>
          </a:p>
          <a:p>
            <a:pPr>
              <a:spcBef>
                <a:spcPts val="0"/>
              </a:spcBef>
            </a:pPr>
            <a:endParaRPr lang="ru-RU" sz="1200" dirty="0" smtClean="0"/>
          </a:p>
          <a:p>
            <a:pPr>
              <a:spcBef>
                <a:spcPts val="0"/>
              </a:spcBef>
            </a:pPr>
            <a:endParaRPr lang="ru-RU" sz="1200" dirty="0" smtClean="0"/>
          </a:p>
          <a:p>
            <a:pPr marL="0" indent="0">
              <a:spcBef>
                <a:spcPts val="0"/>
              </a:spcBef>
              <a:buNone/>
            </a:pPr>
            <a:endParaRPr lang="ru-RU" sz="1200" dirty="0" smtClean="0"/>
          </a:p>
          <a:p>
            <a:pPr>
              <a:spcBef>
                <a:spcPts val="0"/>
              </a:spcBef>
            </a:pPr>
            <a:endParaRPr lang="ru-RU" sz="1200" dirty="0"/>
          </a:p>
        </p:txBody>
      </p:sp>
    </p:spTree>
    <p:extLst>
      <p:ext uri="{BB962C8B-B14F-4D97-AF65-F5344CB8AC3E}">
        <p14:creationId xmlns:p14="http://schemas.microsoft.com/office/powerpoint/2010/main" val="2778594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275166" y="1102256"/>
            <a:ext cx="3509434" cy="511807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ru-RU" sz="2400" dirty="0" smtClean="0">
                <a:solidFill>
                  <a:schemeClr val="tx1"/>
                </a:solidFill>
              </a:rPr>
              <a:t>Сайт КИПФИН, раздел: </a:t>
            </a:r>
            <a:r>
              <a:rPr lang="ru-RU" sz="2400" dirty="0" smtClean="0">
                <a:solidFill>
                  <a:srgbClr val="FF0000"/>
                </a:solidFill>
              </a:rPr>
              <a:t>Государственная итоговая аттестация</a:t>
            </a:r>
            <a:r>
              <a:rPr lang="ru-RU" sz="2400" dirty="0" smtClean="0">
                <a:solidFill>
                  <a:schemeClr val="tx1"/>
                </a:solidFill>
              </a:rPr>
              <a:t>:</a:t>
            </a:r>
            <a:endParaRPr lang="ru-RU" sz="2400" dirty="0" smtClean="0">
              <a:solidFill>
                <a:schemeClr val="tx1"/>
              </a:solidFill>
              <a:hlinkClick r:id="rId2"/>
            </a:endParaRPr>
          </a:p>
          <a:p>
            <a:pPr marL="0" indent="0">
              <a:buFont typeface="Wingdings 3" charset="2"/>
              <a:buNone/>
            </a:pPr>
            <a:r>
              <a:rPr lang="en-US" sz="2400" dirty="0" smtClean="0">
                <a:hlinkClick r:id="rId2"/>
              </a:rPr>
              <a:t>http://www.fa.ru/org/spo/kip/Pages/gia.aspx</a:t>
            </a:r>
            <a:endParaRPr lang="ru-RU" sz="2400" dirty="0" smtClean="0"/>
          </a:p>
          <a:p>
            <a:pPr marL="0" indent="0">
              <a:buFont typeface="Wingdings 3" charset="2"/>
              <a:buNone/>
            </a:pPr>
            <a:endParaRPr lang="ru-RU" sz="2400" dirty="0"/>
          </a:p>
          <a:p>
            <a:pPr marL="0" indent="0">
              <a:buFont typeface="Wingdings 3" charset="2"/>
              <a:buNone/>
            </a:pPr>
            <a:r>
              <a:rPr lang="ru-RU" sz="2400" dirty="0" smtClean="0">
                <a:solidFill>
                  <a:srgbClr val="FF0000"/>
                </a:solidFill>
              </a:rPr>
              <a:t>1. Календарный график работы над ВКР</a:t>
            </a:r>
          </a:p>
          <a:p>
            <a:pPr marL="0" indent="0">
              <a:buFont typeface="Wingdings 3" charset="2"/>
              <a:buNone/>
            </a:pPr>
            <a:r>
              <a:rPr lang="ru-RU" sz="2400" dirty="0" smtClean="0">
                <a:solidFill>
                  <a:srgbClr val="FF0000"/>
                </a:solidFill>
              </a:rPr>
              <a:t>2. Приказ о закреплении (изменении) тем ВКР</a:t>
            </a:r>
          </a:p>
          <a:p>
            <a:pPr marL="0" indent="0">
              <a:buFont typeface="Wingdings 3" charset="2"/>
              <a:buNone/>
            </a:pPr>
            <a:r>
              <a:rPr lang="ru-RU" sz="2400" dirty="0">
                <a:solidFill>
                  <a:srgbClr val="FF0000"/>
                </a:solidFill>
              </a:rPr>
              <a:t>3</a:t>
            </a:r>
            <a:r>
              <a:rPr lang="ru-RU" sz="2400" dirty="0" smtClean="0">
                <a:solidFill>
                  <a:srgbClr val="FF0000"/>
                </a:solidFill>
              </a:rPr>
              <a:t>. Методические указания по подготовке и защите ВКР</a:t>
            </a:r>
          </a:p>
          <a:p>
            <a:pPr marL="0" indent="0">
              <a:buFont typeface="Wingdings 3" charset="2"/>
              <a:buNone/>
            </a:pPr>
            <a:r>
              <a:rPr lang="ru-RU" sz="2400" dirty="0">
                <a:solidFill>
                  <a:srgbClr val="FF0000"/>
                </a:solidFill>
              </a:rPr>
              <a:t>4</a:t>
            </a:r>
            <a:r>
              <a:rPr lang="ru-RU" sz="2400" dirty="0" smtClean="0">
                <a:solidFill>
                  <a:srgbClr val="FF0000"/>
                </a:solidFill>
              </a:rPr>
              <a:t>. Шаблоны документов</a:t>
            </a:r>
          </a:p>
          <a:p>
            <a:endParaRPr lang="ru-RU" sz="2400" dirty="0"/>
          </a:p>
        </p:txBody>
      </p:sp>
      <p:pic>
        <p:nvPicPr>
          <p:cNvPr id="6" name="Рисунок 5"/>
          <p:cNvPicPr>
            <a:picLocks noChangeAspect="1"/>
          </p:cNvPicPr>
          <p:nvPr/>
        </p:nvPicPr>
        <p:blipFill rotWithShape="1">
          <a:blip r:embed="rId3"/>
          <a:srcRect l="12598" t="11630" r="32185" b="879"/>
          <a:stretch/>
        </p:blipFill>
        <p:spPr>
          <a:xfrm>
            <a:off x="4201683" y="-1"/>
            <a:ext cx="7990318" cy="6858001"/>
          </a:xfrm>
          <a:prstGeom prst="rect">
            <a:avLst/>
          </a:prstGeom>
        </p:spPr>
      </p:pic>
    </p:spTree>
    <p:extLst>
      <p:ext uri="{BB962C8B-B14F-4D97-AF65-F5344CB8AC3E}">
        <p14:creationId xmlns:p14="http://schemas.microsoft.com/office/powerpoint/2010/main" val="3031132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851" y="585537"/>
            <a:ext cx="3176780" cy="1320800"/>
          </a:xfrm>
        </p:spPr>
        <p:txBody>
          <a:bodyPr/>
          <a:lstStyle/>
          <a:p>
            <a:r>
              <a:rPr lang="ru-RU" dirty="0" smtClean="0"/>
              <a:t>Календарный график</a:t>
            </a:r>
            <a:endParaRPr lang="ru-RU" dirty="0"/>
          </a:p>
        </p:txBody>
      </p:sp>
      <p:sp>
        <p:nvSpPr>
          <p:cNvPr id="3" name="Объект 2"/>
          <p:cNvSpPr>
            <a:spLocks noGrp="1"/>
          </p:cNvSpPr>
          <p:nvPr>
            <p:ph idx="1"/>
          </p:nvPr>
        </p:nvSpPr>
        <p:spPr>
          <a:xfrm>
            <a:off x="520923" y="4004321"/>
            <a:ext cx="10596255" cy="2009274"/>
          </a:xfrm>
        </p:spPr>
        <p:txBody>
          <a:bodyPr>
            <a:noAutofit/>
          </a:bodyPr>
          <a:lstStyle/>
          <a:p>
            <a:r>
              <a:rPr lang="ru-RU" sz="2400" b="1" dirty="0" smtClean="0"/>
              <a:t>ИСИП программист:</a:t>
            </a:r>
            <a:r>
              <a:rPr lang="ru-RU" sz="2400" dirty="0" smtClean="0"/>
              <a:t> защита дипломных проектов </a:t>
            </a:r>
            <a:r>
              <a:rPr lang="ru-RU" sz="2400" b="1" dirty="0" smtClean="0">
                <a:solidFill>
                  <a:srgbClr val="FF0000"/>
                </a:solidFill>
              </a:rPr>
              <a:t>с 22 по 28 июня</a:t>
            </a:r>
          </a:p>
          <a:p>
            <a:r>
              <a:rPr lang="ru-RU" sz="2400" b="1" dirty="0" smtClean="0"/>
              <a:t>ИСИП веб:</a:t>
            </a:r>
            <a:r>
              <a:rPr lang="ru-RU" sz="2400" dirty="0" smtClean="0"/>
              <a:t> защита дипломных проектов </a:t>
            </a:r>
            <a:r>
              <a:rPr lang="ru-RU" sz="2400" b="1" dirty="0" smtClean="0">
                <a:solidFill>
                  <a:srgbClr val="FF0000"/>
                </a:solidFill>
              </a:rPr>
              <a:t>с 22 по 28 июня</a:t>
            </a:r>
          </a:p>
          <a:p>
            <a:r>
              <a:rPr lang="ru-RU" sz="2400" b="1" dirty="0" smtClean="0"/>
              <a:t>ПКС:</a:t>
            </a:r>
            <a:r>
              <a:rPr lang="ru-RU" sz="2400" dirty="0" smtClean="0"/>
              <a:t> </a:t>
            </a:r>
            <a:r>
              <a:rPr lang="ru-RU" sz="2400" dirty="0"/>
              <a:t>защита дипломных проектов </a:t>
            </a:r>
            <a:r>
              <a:rPr lang="ru-RU" sz="2400" b="1" dirty="0">
                <a:solidFill>
                  <a:srgbClr val="FF0000"/>
                </a:solidFill>
              </a:rPr>
              <a:t>с </a:t>
            </a:r>
            <a:r>
              <a:rPr lang="ru-RU" sz="2400" b="1" dirty="0" smtClean="0">
                <a:solidFill>
                  <a:srgbClr val="FF0000"/>
                </a:solidFill>
              </a:rPr>
              <a:t>15 </a:t>
            </a:r>
            <a:r>
              <a:rPr lang="ru-RU" sz="2400" b="1" dirty="0">
                <a:solidFill>
                  <a:srgbClr val="FF0000"/>
                </a:solidFill>
              </a:rPr>
              <a:t>по 28 </a:t>
            </a:r>
            <a:r>
              <a:rPr lang="ru-RU" sz="2400" b="1" dirty="0" smtClean="0">
                <a:solidFill>
                  <a:srgbClr val="FF0000"/>
                </a:solidFill>
              </a:rPr>
              <a:t>июня</a:t>
            </a:r>
            <a:r>
              <a:rPr lang="ru-RU" sz="2400" dirty="0" smtClean="0">
                <a:solidFill>
                  <a:schemeClr val="tx1"/>
                </a:solidFill>
              </a:rPr>
              <a:t>,</a:t>
            </a:r>
          </a:p>
          <a:p>
            <a:pPr marL="0" indent="0">
              <a:buNone/>
            </a:pPr>
            <a:r>
              <a:rPr lang="ru-RU" sz="2400" dirty="0" smtClean="0">
                <a:solidFill>
                  <a:schemeClr val="tx1"/>
                </a:solidFill>
              </a:rPr>
              <a:t>	а именно: </a:t>
            </a:r>
            <a:r>
              <a:rPr lang="ru-RU" sz="2400" b="1" dirty="0" smtClean="0">
                <a:solidFill>
                  <a:schemeClr val="tx1"/>
                </a:solidFill>
              </a:rPr>
              <a:t>17 июня (</a:t>
            </a:r>
            <a:r>
              <a:rPr lang="ru-RU" sz="2400" b="1" dirty="0" err="1" smtClean="0">
                <a:solidFill>
                  <a:schemeClr val="tx1"/>
                </a:solidFill>
              </a:rPr>
              <a:t>сб</a:t>
            </a:r>
            <a:r>
              <a:rPr lang="ru-RU" sz="2400" b="1" dirty="0" smtClean="0">
                <a:solidFill>
                  <a:schemeClr val="tx1"/>
                </a:solidFill>
              </a:rPr>
              <a:t>), 26 июня (</a:t>
            </a:r>
            <a:r>
              <a:rPr lang="ru-RU" sz="2400" b="1" dirty="0" err="1" smtClean="0">
                <a:solidFill>
                  <a:schemeClr val="tx1"/>
                </a:solidFill>
              </a:rPr>
              <a:t>пн</a:t>
            </a:r>
            <a:r>
              <a:rPr lang="ru-RU" sz="2400" b="1" dirty="0" smtClean="0">
                <a:solidFill>
                  <a:schemeClr val="tx1"/>
                </a:solidFill>
              </a:rPr>
              <a:t>), 27 июня (</a:t>
            </a:r>
            <a:r>
              <a:rPr lang="ru-RU" sz="2400" b="1" dirty="0" err="1" smtClean="0">
                <a:solidFill>
                  <a:schemeClr val="tx1"/>
                </a:solidFill>
              </a:rPr>
              <a:t>вт</a:t>
            </a:r>
            <a:r>
              <a:rPr lang="ru-RU" sz="2400" b="1" dirty="0" smtClean="0">
                <a:solidFill>
                  <a:schemeClr val="tx1"/>
                </a:solidFill>
              </a:rPr>
              <a:t>), 28 июня (ср)</a:t>
            </a:r>
            <a:endParaRPr lang="ru-RU" sz="2400" b="1" dirty="0">
              <a:solidFill>
                <a:schemeClr val="tx1"/>
              </a:solidFill>
            </a:endParaRPr>
          </a:p>
        </p:txBody>
      </p:sp>
      <p:pic>
        <p:nvPicPr>
          <p:cNvPr id="5" name="Рисунок 4"/>
          <p:cNvPicPr>
            <a:picLocks noChangeAspect="1"/>
          </p:cNvPicPr>
          <p:nvPr/>
        </p:nvPicPr>
        <p:blipFill rotWithShape="1">
          <a:blip r:embed="rId2"/>
          <a:srcRect l="33311" t="54494" r="32478" b="21457"/>
          <a:stretch/>
        </p:blipFill>
        <p:spPr>
          <a:xfrm>
            <a:off x="3129153" y="130532"/>
            <a:ext cx="8978626" cy="3418784"/>
          </a:xfrm>
          <a:prstGeom prst="rect">
            <a:avLst/>
          </a:prstGeom>
        </p:spPr>
      </p:pic>
    </p:spTree>
    <p:extLst>
      <p:ext uri="{BB962C8B-B14F-4D97-AF65-F5344CB8AC3E}">
        <p14:creationId xmlns:p14="http://schemas.microsoft.com/office/powerpoint/2010/main" val="2901759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Структура ВКР:</a:t>
            </a:r>
            <a:endParaRPr lang="ru-RU" dirty="0"/>
          </a:p>
        </p:txBody>
      </p:sp>
      <p:sp>
        <p:nvSpPr>
          <p:cNvPr id="5" name="Объект 4"/>
          <p:cNvSpPr>
            <a:spLocks noGrp="1"/>
          </p:cNvSpPr>
          <p:nvPr>
            <p:ph idx="1"/>
          </p:nvPr>
        </p:nvSpPr>
        <p:spPr>
          <a:xfrm>
            <a:off x="1329184" y="1270000"/>
            <a:ext cx="8330864" cy="3880773"/>
          </a:xfrm>
        </p:spPr>
        <p:txBody>
          <a:bodyPr>
            <a:normAutofit/>
          </a:bodyPr>
          <a:lstStyle/>
          <a:p>
            <a:pPr lvl="0"/>
            <a:r>
              <a:rPr lang="ru-RU" sz="2800" dirty="0"/>
              <a:t>Т</a:t>
            </a:r>
            <a:r>
              <a:rPr lang="ru-RU" sz="2800" dirty="0" smtClean="0"/>
              <a:t>итульный лист</a:t>
            </a:r>
          </a:p>
          <a:p>
            <a:pPr lvl="0"/>
            <a:r>
              <a:rPr lang="ru-RU" sz="2800" dirty="0" smtClean="0"/>
              <a:t>Содержание</a:t>
            </a:r>
            <a:endParaRPr lang="ru-RU" sz="1600" i="1" dirty="0" smtClean="0"/>
          </a:p>
          <a:p>
            <a:pPr lvl="0"/>
            <a:r>
              <a:rPr lang="ru-RU" sz="2800" dirty="0" smtClean="0"/>
              <a:t>Введение </a:t>
            </a:r>
            <a:endParaRPr lang="ru-RU" sz="2800" dirty="0"/>
          </a:p>
          <a:p>
            <a:pPr lvl="0"/>
            <a:r>
              <a:rPr lang="ru-RU" sz="2800" dirty="0"/>
              <a:t>О</a:t>
            </a:r>
            <a:r>
              <a:rPr lang="ru-RU" sz="2800" dirty="0" smtClean="0"/>
              <a:t>сновная часть </a:t>
            </a:r>
            <a:endParaRPr lang="ru-RU" sz="2800" dirty="0"/>
          </a:p>
          <a:p>
            <a:pPr lvl="0"/>
            <a:r>
              <a:rPr lang="ru-RU" sz="2800" dirty="0" smtClean="0"/>
              <a:t>Заключение </a:t>
            </a:r>
            <a:endParaRPr lang="ru-RU" sz="2800" dirty="0"/>
          </a:p>
          <a:p>
            <a:pPr lvl="0"/>
            <a:r>
              <a:rPr lang="ru-RU" sz="2800" dirty="0"/>
              <a:t>С</a:t>
            </a:r>
            <a:r>
              <a:rPr lang="ru-RU" sz="2800" dirty="0" smtClean="0"/>
              <a:t>писок </a:t>
            </a:r>
            <a:r>
              <a:rPr lang="ru-RU" sz="2800" dirty="0"/>
              <a:t>использованных </a:t>
            </a:r>
            <a:r>
              <a:rPr lang="ru-RU" sz="2800" dirty="0" smtClean="0"/>
              <a:t>источников</a:t>
            </a:r>
            <a:endParaRPr lang="ru-RU" sz="1500" i="1" dirty="0" smtClean="0"/>
          </a:p>
          <a:p>
            <a:pPr lvl="0"/>
            <a:r>
              <a:rPr lang="ru-RU" sz="2800" dirty="0" smtClean="0"/>
              <a:t>Приложение </a:t>
            </a:r>
          </a:p>
          <a:p>
            <a:endParaRPr lang="ru-RU" dirty="0"/>
          </a:p>
        </p:txBody>
      </p:sp>
      <p:sp>
        <p:nvSpPr>
          <p:cNvPr id="7" name="Скругленный прямоугольник 6"/>
          <p:cNvSpPr/>
          <p:nvPr/>
        </p:nvSpPr>
        <p:spPr>
          <a:xfrm>
            <a:off x="1394234" y="5470994"/>
            <a:ext cx="10016821" cy="12376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sz="2800" dirty="0" smtClean="0">
                <a:solidFill>
                  <a:srgbClr val="C00000"/>
                </a:solidFill>
              </a:rPr>
              <a:t>Рекомендуемый </a:t>
            </a:r>
            <a:r>
              <a:rPr lang="ru-RU" sz="2800" dirty="0">
                <a:solidFill>
                  <a:srgbClr val="C00000"/>
                </a:solidFill>
              </a:rPr>
              <a:t>объем ВКР не менее 40 и не более 50 страниц без учета приложений. </a:t>
            </a:r>
          </a:p>
        </p:txBody>
      </p:sp>
    </p:spTree>
    <p:extLst>
      <p:ext uri="{BB962C8B-B14F-4D97-AF65-F5344CB8AC3E}">
        <p14:creationId xmlns:p14="http://schemas.microsoft.com/office/powerpoint/2010/main" val="2340249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a:blip r:embed="rId2"/>
          <a:stretch>
            <a:fillRect/>
          </a:stretch>
        </p:blipFill>
        <p:spPr>
          <a:xfrm>
            <a:off x="2749794" y="0"/>
            <a:ext cx="5676412" cy="6858000"/>
          </a:xfrm>
          <a:prstGeom prst="rect">
            <a:avLst/>
          </a:prstGeom>
        </p:spPr>
      </p:pic>
    </p:spTree>
    <p:extLst>
      <p:ext uri="{BB962C8B-B14F-4D97-AF65-F5344CB8AC3E}">
        <p14:creationId xmlns:p14="http://schemas.microsoft.com/office/powerpoint/2010/main" val="2400725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Основная часть ВКР </a:t>
            </a:r>
          </a:p>
        </p:txBody>
      </p:sp>
      <p:sp>
        <p:nvSpPr>
          <p:cNvPr id="3" name="Объект 2"/>
          <p:cNvSpPr>
            <a:spLocks noGrp="1"/>
          </p:cNvSpPr>
          <p:nvPr>
            <p:ph idx="1"/>
          </p:nvPr>
        </p:nvSpPr>
        <p:spPr>
          <a:xfrm>
            <a:off x="143933" y="1490633"/>
            <a:ext cx="6849533" cy="4448440"/>
          </a:xfrm>
        </p:spPr>
        <p:txBody>
          <a:bodyPr>
            <a:normAutofit/>
          </a:bodyPr>
          <a:lstStyle/>
          <a:p>
            <a:r>
              <a:rPr lang="ru-RU" sz="2000" dirty="0"/>
              <a:t>Основная часть ВКР включает главы и параграфы в соответствии с логической структурой изложения. </a:t>
            </a:r>
            <a:endParaRPr lang="ru-RU" sz="2000" dirty="0" smtClean="0"/>
          </a:p>
          <a:p>
            <a:r>
              <a:rPr lang="ru-RU" sz="2000" dirty="0" smtClean="0"/>
              <a:t>Название </a:t>
            </a:r>
            <a:r>
              <a:rPr lang="ru-RU" sz="2000" dirty="0"/>
              <a:t>глав не должно дублировать название темы, а название параграфов - название глав. </a:t>
            </a:r>
            <a:endParaRPr lang="ru-RU" sz="2000" dirty="0" smtClean="0"/>
          </a:p>
          <a:p>
            <a:r>
              <a:rPr lang="ru-RU" sz="2000" dirty="0" smtClean="0"/>
              <a:t>Формулировки </a:t>
            </a:r>
            <a:r>
              <a:rPr lang="ru-RU" sz="2000" dirty="0"/>
              <a:t>должны быть лаконичными и отражать суть главы (параграфа). </a:t>
            </a:r>
            <a:endParaRPr lang="ru-RU" sz="2000" dirty="0" smtClean="0"/>
          </a:p>
          <a:p>
            <a:r>
              <a:rPr lang="ru-RU" sz="2000" u="sng" dirty="0" smtClean="0">
                <a:solidFill>
                  <a:srgbClr val="C00000"/>
                </a:solidFill>
              </a:rPr>
              <a:t>Глава </a:t>
            </a:r>
            <a:r>
              <a:rPr lang="ru-RU" sz="2000" u="sng" dirty="0">
                <a:solidFill>
                  <a:srgbClr val="C00000"/>
                </a:solidFill>
              </a:rPr>
              <a:t>должна иметь название, отражающее существо изложенного </a:t>
            </a:r>
            <a:r>
              <a:rPr lang="ru-RU" sz="2000" u="sng">
                <a:solidFill>
                  <a:srgbClr val="C00000"/>
                </a:solidFill>
              </a:rPr>
              <a:t>в </a:t>
            </a:r>
            <a:r>
              <a:rPr lang="ru-RU" sz="2000" u="sng" smtClean="0">
                <a:solidFill>
                  <a:srgbClr val="C00000"/>
                </a:solidFill>
              </a:rPr>
              <a:t>ней материала</a:t>
            </a:r>
            <a:r>
              <a:rPr lang="ru-RU" sz="2000" u="sng" dirty="0">
                <a:solidFill>
                  <a:srgbClr val="C00000"/>
                </a:solidFill>
              </a:rPr>
              <a:t>. </a:t>
            </a:r>
            <a:r>
              <a:rPr lang="ru-RU" sz="2000" dirty="0"/>
              <a:t>Не допускается вносить </a:t>
            </a:r>
            <a:r>
              <a:rPr lang="ru-RU" sz="2000" u="sng" dirty="0"/>
              <a:t>в качестве названия </a:t>
            </a:r>
            <a:r>
              <a:rPr lang="ru-RU" sz="2000" dirty="0" smtClean="0"/>
              <a:t>главы, </a:t>
            </a:r>
            <a:r>
              <a:rPr lang="ru-RU" sz="2000" dirty="0"/>
              <a:t>заголовки «Теоретическая часть», «Обзор литературных источников» и т.д. (см. </a:t>
            </a:r>
            <a:r>
              <a:rPr lang="ru-RU" sz="2000" dirty="0" err="1"/>
              <a:t>Метод.рекомендации</a:t>
            </a:r>
            <a:r>
              <a:rPr lang="ru-RU" sz="2000" dirty="0"/>
              <a:t> к ВКР ОИБАС. Приложение 2)</a:t>
            </a:r>
          </a:p>
          <a:p>
            <a:endParaRPr lang="ru-RU" dirty="0"/>
          </a:p>
        </p:txBody>
      </p:sp>
      <p:graphicFrame>
        <p:nvGraphicFramePr>
          <p:cNvPr id="6" name="Схема 5"/>
          <p:cNvGraphicFramePr/>
          <p:nvPr>
            <p:extLst>
              <p:ext uri="{D42A27DB-BD31-4B8C-83A1-F6EECF244321}">
                <p14:modId xmlns:p14="http://schemas.microsoft.com/office/powerpoint/2010/main" val="4275202348"/>
              </p:ext>
            </p:extLst>
          </p:nvPr>
        </p:nvGraphicFramePr>
        <p:xfrm>
          <a:off x="5694294" y="2067459"/>
          <a:ext cx="5413973" cy="20900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8966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Оформление текста </a:t>
            </a:r>
            <a:r>
              <a:rPr lang="ru-RU" dirty="0"/>
              <a:t>ВКР </a:t>
            </a:r>
            <a:br>
              <a:rPr lang="ru-RU" dirty="0"/>
            </a:br>
            <a:endParaRPr lang="ru-RU" dirty="0"/>
          </a:p>
        </p:txBody>
      </p:sp>
      <p:sp>
        <p:nvSpPr>
          <p:cNvPr id="3" name="Объект 2"/>
          <p:cNvSpPr>
            <a:spLocks noGrp="1"/>
          </p:cNvSpPr>
          <p:nvPr>
            <p:ph idx="1"/>
          </p:nvPr>
        </p:nvSpPr>
        <p:spPr>
          <a:xfrm>
            <a:off x="523425" y="1479315"/>
            <a:ext cx="8596668" cy="3880773"/>
          </a:xfrm>
        </p:spPr>
        <p:txBody>
          <a:bodyPr>
            <a:normAutofit fontScale="92500" lnSpcReduction="10000"/>
          </a:bodyPr>
          <a:lstStyle/>
          <a:p>
            <a:r>
              <a:rPr lang="ru-RU" sz="2400" dirty="0"/>
              <a:t>Работа должна быть напечатана на стандартных листах бумаги формата А4 белого цвета, на одной стороне (без оборота), через полтора межстрочных </a:t>
            </a:r>
            <a:r>
              <a:rPr lang="ru-RU" sz="2400" dirty="0" smtClean="0"/>
              <a:t>интервала; </a:t>
            </a:r>
          </a:p>
          <a:p>
            <a:r>
              <a:rPr lang="ru-RU" sz="2400" dirty="0" smtClean="0"/>
              <a:t>Шрифт </a:t>
            </a:r>
            <a:r>
              <a:rPr lang="ru-RU" sz="2400" dirty="0" err="1" smtClean="0"/>
              <a:t>Times</a:t>
            </a:r>
            <a:r>
              <a:rPr lang="ru-RU" sz="2400" dirty="0" smtClean="0"/>
              <a:t> </a:t>
            </a:r>
            <a:r>
              <a:rPr lang="ru-RU" sz="2400" dirty="0" err="1"/>
              <a:t>New</a:t>
            </a:r>
            <a:r>
              <a:rPr lang="ru-RU" sz="2400" dirty="0"/>
              <a:t> </a:t>
            </a:r>
            <a:r>
              <a:rPr lang="ru-RU" sz="2400" dirty="0" err="1"/>
              <a:t>Roman</a:t>
            </a:r>
            <a:r>
              <a:rPr lang="ru-RU" sz="2400" dirty="0"/>
              <a:t>, чёрного </a:t>
            </a:r>
            <a:r>
              <a:rPr lang="ru-RU" sz="2400" dirty="0" smtClean="0"/>
              <a:t>цвета</a:t>
            </a:r>
            <a:r>
              <a:rPr lang="ru-RU" sz="2400" dirty="0"/>
              <a:t>;</a:t>
            </a:r>
            <a:endParaRPr lang="ru-RU" sz="2400" dirty="0" smtClean="0"/>
          </a:p>
          <a:p>
            <a:r>
              <a:rPr lang="ru-RU" sz="2400" dirty="0" smtClean="0"/>
              <a:t>Размер </a:t>
            </a:r>
            <a:r>
              <a:rPr lang="ru-RU" sz="2400" dirty="0"/>
              <a:t>14, без применения полужирного </a:t>
            </a:r>
            <a:r>
              <a:rPr lang="ru-RU" sz="2400" dirty="0" smtClean="0"/>
              <a:t>начертания; </a:t>
            </a:r>
            <a:endParaRPr lang="ru-RU" sz="2400" dirty="0"/>
          </a:p>
          <a:p>
            <a:r>
              <a:rPr lang="ru-RU" sz="2400" dirty="0"/>
              <a:t>Текст ВКР следует печатать, соблюдая следующие размеры полей: </a:t>
            </a:r>
            <a:endParaRPr lang="ru-RU" sz="2400" dirty="0" smtClean="0"/>
          </a:p>
          <a:p>
            <a:pPr>
              <a:buFont typeface="Wingdings" panose="05000000000000000000" pitchFamily="2" charset="2"/>
              <a:buChar char="ü"/>
            </a:pPr>
            <a:r>
              <a:rPr lang="ru-RU" sz="2400" dirty="0" smtClean="0"/>
              <a:t>правое </a:t>
            </a:r>
            <a:r>
              <a:rPr lang="ru-RU" sz="2400" dirty="0"/>
              <a:t>- не менее 10 мм, </a:t>
            </a:r>
            <a:endParaRPr lang="ru-RU" sz="2400" dirty="0" smtClean="0"/>
          </a:p>
          <a:p>
            <a:pPr>
              <a:buFont typeface="Wingdings" panose="05000000000000000000" pitchFamily="2" charset="2"/>
              <a:buChar char="ü"/>
            </a:pPr>
            <a:r>
              <a:rPr lang="ru-RU" sz="2400" dirty="0" smtClean="0"/>
              <a:t>верхнее </a:t>
            </a:r>
            <a:r>
              <a:rPr lang="ru-RU" sz="2400" dirty="0"/>
              <a:t>и нижнее - не менее 20 </a:t>
            </a:r>
            <a:r>
              <a:rPr lang="ru-RU" sz="2400" dirty="0" smtClean="0"/>
              <a:t>мм,</a:t>
            </a:r>
          </a:p>
          <a:p>
            <a:pPr>
              <a:buFont typeface="Wingdings" panose="05000000000000000000" pitchFamily="2" charset="2"/>
              <a:buChar char="ü"/>
            </a:pPr>
            <a:r>
              <a:rPr lang="ru-RU" sz="2400" dirty="0" smtClean="0"/>
              <a:t>левое </a:t>
            </a:r>
            <a:r>
              <a:rPr lang="ru-RU" sz="2400" dirty="0"/>
              <a:t>- не менее 30 мм.</a:t>
            </a:r>
          </a:p>
          <a:p>
            <a:pPr>
              <a:buFont typeface="Wingdings" panose="05000000000000000000" pitchFamily="2" charset="2"/>
              <a:buChar char="ü"/>
            </a:pPr>
            <a:endParaRPr lang="ru-RU" sz="2400" dirty="0"/>
          </a:p>
        </p:txBody>
      </p:sp>
    </p:spTree>
    <p:extLst>
      <p:ext uri="{BB962C8B-B14F-4D97-AF65-F5344CB8AC3E}">
        <p14:creationId xmlns:p14="http://schemas.microsoft.com/office/powerpoint/2010/main" val="3009306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152400"/>
            <a:ext cx="8596668" cy="1320800"/>
          </a:xfrm>
        </p:spPr>
        <p:txBody>
          <a:bodyPr/>
          <a:lstStyle/>
          <a:p>
            <a:r>
              <a:rPr lang="ru-RU" dirty="0" smtClean="0"/>
              <a:t>Главы и параграфы</a:t>
            </a:r>
            <a:endParaRPr lang="ru-RU" dirty="0"/>
          </a:p>
        </p:txBody>
      </p:sp>
      <p:sp>
        <p:nvSpPr>
          <p:cNvPr id="3" name="Объект 2"/>
          <p:cNvSpPr>
            <a:spLocks noGrp="1"/>
          </p:cNvSpPr>
          <p:nvPr>
            <p:ph idx="1"/>
          </p:nvPr>
        </p:nvSpPr>
        <p:spPr>
          <a:xfrm>
            <a:off x="425345" y="812800"/>
            <a:ext cx="9726187" cy="3880773"/>
          </a:xfrm>
        </p:spPr>
        <p:txBody>
          <a:bodyPr>
            <a:noAutofit/>
          </a:bodyPr>
          <a:lstStyle/>
          <a:p>
            <a:r>
              <a:rPr lang="ru-RU" dirty="0"/>
              <a:t>Содержание выпускной квалификационной работы выполняется по установленному образцу </a:t>
            </a:r>
            <a:r>
              <a:rPr lang="ru-RU" i="1" dirty="0">
                <a:hlinkClick r:id="rId2"/>
              </a:rPr>
              <a:t>(см. </a:t>
            </a:r>
            <a:r>
              <a:rPr lang="ru-RU" i="1" dirty="0" err="1">
                <a:hlinkClick r:id="rId2"/>
              </a:rPr>
              <a:t>Метод.рекомендации</a:t>
            </a:r>
            <a:r>
              <a:rPr lang="ru-RU" i="1" dirty="0">
                <a:hlinkClick r:id="rId2"/>
              </a:rPr>
              <a:t> к </a:t>
            </a:r>
            <a:r>
              <a:rPr lang="ru-RU" i="1" dirty="0" smtClean="0">
                <a:hlinkClick r:id="rId2"/>
              </a:rPr>
              <a:t>ВКР. </a:t>
            </a:r>
            <a:r>
              <a:rPr lang="ru-RU" i="1" dirty="0">
                <a:hlinkClick r:id="rId2"/>
              </a:rPr>
              <a:t>Приложение 2)</a:t>
            </a:r>
            <a:endParaRPr lang="ru-RU" i="1" dirty="0"/>
          </a:p>
          <a:p>
            <a:r>
              <a:rPr lang="ru-RU" dirty="0" smtClean="0"/>
              <a:t>Главы </a:t>
            </a:r>
            <a:r>
              <a:rPr lang="ru-RU" dirty="0"/>
              <a:t>ВКР должны быть пронумерованы арабскими цифрами в пределах всей работы и записаны с абзацного отступа (выравнивание по центру) После цифры точка не ставится и пишется название главы, прописными буквами. </a:t>
            </a:r>
          </a:p>
          <a:p>
            <a:r>
              <a:rPr lang="ru-RU" dirty="0"/>
              <a:t>Заголовки глав выполняют стилем «ГЛАВА 1» (Образец: ГЛАВА 1 ПРЕДПРОЕКТНОЕ ИССЛЕДОВАНИЕ) Если заголовок состоит из двух предложений, их разделяют точкой.</a:t>
            </a:r>
          </a:p>
          <a:p>
            <a:r>
              <a:rPr lang="ru-RU" dirty="0"/>
              <a:t>Расстояние между заголовком и текстом должно быть выставлено межстрочным интервалом равным 1,5 строки, а между заголовками главы и раздела – 1 (одинарный). </a:t>
            </a:r>
          </a:p>
          <a:p>
            <a:r>
              <a:rPr lang="ru-RU" dirty="0"/>
              <a:t>Каждую главу следует начинать печатать с новой страницы.</a:t>
            </a:r>
          </a:p>
          <a:p>
            <a:r>
              <a:rPr lang="ru-RU" dirty="0"/>
              <a:t>Параграфы должны иметь нумерацию в пределах каждой главы. Номер параграфа состоит из номера главы и номера параграфа, разделенных точкой. В конце номера параграфа точка не ставится. Заголовки параграфов печатаются строчными буквами (кроме первой прописной) с абзацного отступа (выравнивание по левому краю)</a:t>
            </a:r>
          </a:p>
          <a:p>
            <a:r>
              <a:rPr lang="ru-RU" dirty="0"/>
              <a:t>Параграфы на составные части не подразделяются. Тройная нумерация пунктов (1.1.1) не используется. Введение и заключение как главы не нумеруются.</a:t>
            </a:r>
          </a:p>
          <a:p>
            <a:endParaRPr lang="ru-RU" dirty="0"/>
          </a:p>
        </p:txBody>
      </p:sp>
    </p:spTree>
    <p:extLst>
      <p:ext uri="{BB962C8B-B14F-4D97-AF65-F5344CB8AC3E}">
        <p14:creationId xmlns:p14="http://schemas.microsoft.com/office/powerpoint/2010/main" val="2031285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3">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Arial"/>
        <a:ea typeface="DejaVu Sans"/>
        <a:cs typeface="DejaVu Sans"/>
      </a:majorFont>
      <a:minorFont>
        <a:latin typeface="Arial"/>
        <a:ea typeface="DejaVu Sans"/>
        <a:cs typeface="DejaVu Sans"/>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3" id="{315351D9-8337-4893-94BC-437E0FAF164B}" vid="{4B3B74BF-75AD-44BF-825E-1C1485DF6008}"/>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Тема3</Template>
  <TotalTime>1368</TotalTime>
  <Words>1934</Words>
  <Application>Microsoft Office PowerPoint</Application>
  <PresentationFormat>Широкоэкранный</PresentationFormat>
  <Paragraphs>173</Paragraphs>
  <Slides>24</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3</vt:i4>
      </vt:variant>
      <vt:variant>
        <vt:lpstr>Заголовки слайдов</vt:lpstr>
      </vt:variant>
      <vt:variant>
        <vt:i4>24</vt:i4>
      </vt:variant>
    </vt:vector>
  </HeadingPairs>
  <TitlesOfParts>
    <vt:vector size="33" baseType="lpstr">
      <vt:lpstr>Arial</vt:lpstr>
      <vt:lpstr>DejaVu Sans</vt:lpstr>
      <vt:lpstr>Symbol</vt:lpstr>
      <vt:lpstr>Trebuchet MS</vt:lpstr>
      <vt:lpstr>Wingdings</vt:lpstr>
      <vt:lpstr>Wingdings 3</vt:lpstr>
      <vt:lpstr>Тема3</vt:lpstr>
      <vt:lpstr>Тема Office</vt:lpstr>
      <vt:lpstr>Грань</vt:lpstr>
      <vt:lpstr>Консультация по дипломному проектированию 4ПКС, 4ИСИП 05.05.2023</vt:lpstr>
      <vt:lpstr>ГЭК 2023:</vt:lpstr>
      <vt:lpstr>Презентация PowerPoint</vt:lpstr>
      <vt:lpstr>Календарный график</vt:lpstr>
      <vt:lpstr>Структура ВКР:</vt:lpstr>
      <vt:lpstr>Презентация PowerPoint</vt:lpstr>
      <vt:lpstr>Основная часть ВКР </vt:lpstr>
      <vt:lpstr>Оформление текста ВКР  </vt:lpstr>
      <vt:lpstr>Главы и параграфы</vt:lpstr>
      <vt:lpstr>Презентация PowerPoint</vt:lpstr>
      <vt:lpstr>Презентация PowerPoint</vt:lpstr>
      <vt:lpstr>Графики, схемы, диаграммы </vt:lpstr>
      <vt:lpstr>Таблицы</vt:lpstr>
      <vt:lpstr>Список использованных источников  (см. Метод. рекомендации к ВКР ОИБАС. Приложение 3)  </vt:lpstr>
      <vt:lpstr>Презентация PowerPoint</vt:lpstr>
      <vt:lpstr>Приложения </vt:lpstr>
      <vt:lpstr>Нумерация</vt:lpstr>
      <vt:lpstr>Ссылки и сокращения</vt:lpstr>
      <vt:lpstr>Презентация PowerPoint</vt:lpstr>
      <vt:lpstr>Важно!</vt:lpstr>
      <vt:lpstr>Процедура защиты ВКР </vt:lpstr>
      <vt:lpstr>Доклад</vt:lpstr>
      <vt:lpstr>ГЭК при определении результата защиты ВКР принимает во внимание: </vt:lpstr>
      <vt:lpstr>Распространенные ошибки студентов в оформлении ВКР</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Рассмотрение проекта Программ ГИА по выпускным специальностям КИПФИН</dc:title>
  <dc:creator>Мирецкая Екатерина Алексеевна</dc:creator>
  <cp:lastModifiedBy>Аксёнова Татьяна Геннадьевна</cp:lastModifiedBy>
  <cp:revision>216</cp:revision>
  <dcterms:created xsi:type="dcterms:W3CDTF">2020-11-11T08:26:39Z</dcterms:created>
  <dcterms:modified xsi:type="dcterms:W3CDTF">2023-05-05T14:04:26Z</dcterms:modified>
</cp:coreProperties>
</file>