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78" r:id="rId6"/>
    <p:sldId id="289" r:id="rId7"/>
    <p:sldId id="264" r:id="rId8"/>
    <p:sldId id="279" r:id="rId9"/>
    <p:sldId id="286" r:id="rId10"/>
    <p:sldId id="290" r:id="rId11"/>
    <p:sldId id="291" r:id="rId12"/>
    <p:sldId id="292" r:id="rId13"/>
    <p:sldId id="293" r:id="rId14"/>
    <p:sldId id="294" r:id="rId15"/>
    <p:sldId id="295" r:id="rId16"/>
    <p:sldId id="281" r:id="rId17"/>
    <p:sldId id="283" r:id="rId18"/>
    <p:sldId id="284" r:id="rId19"/>
    <p:sldId id="285" r:id="rId20"/>
    <p:sldId id="280" r:id="rId21"/>
    <p:sldId id="275" r:id="rId22"/>
    <p:sldId id="288" r:id="rId23"/>
    <p:sldId id="277" r:id="rId24"/>
    <p:sldId id="269" r:id="rId25"/>
    <p:sldId id="273" r:id="rId26"/>
    <p:sldId id="274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Roboto Light" panose="020B0604020202020204" charset="0"/>
      <p:regular r:id="rId33"/>
      <p:bold r:id="rId34"/>
      <p:italic r:id="rId35"/>
      <p:boldItalic r:id="rId36"/>
    </p:embeddedFont>
    <p:embeddedFont>
      <p:font typeface="Roboto Black" panose="020B0604020202020204" charset="0"/>
      <p:bold r:id="rId37"/>
      <p:boldItalic r:id="rId38"/>
    </p:embeddedFont>
    <p:embeddedFont>
      <p:font typeface="Didact Gothic" panose="020B0604020202020204" charset="0"/>
      <p:regular r:id="rId39"/>
    </p:embeddedFont>
    <p:embeddedFont>
      <p:font typeface="Bree Serif" panose="020B0604020202020204" charset="0"/>
      <p:regular r:id="rId40"/>
    </p:embeddedFont>
    <p:embeddedFont>
      <p:font typeface="Roboto Thin" panose="020B0604020202020204" charset="0"/>
      <p:regular r:id="rId41"/>
      <p:bold r:id="rId42"/>
      <p:italic r:id="rId43"/>
      <p:boldItalic r:id="rId44"/>
    </p:embeddedFont>
    <p:embeddedFont>
      <p:font typeface="Roboto Mono Regular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311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69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863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477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202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106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GYUYGYFGFYGH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160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49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60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PYTHON WEB </a:t>
            </a:r>
            <a:r>
              <a:rPr lang="es" dirty="0">
                <a:solidFill>
                  <a:schemeClr val="accent1"/>
                </a:solidFill>
              </a:rPr>
              <a:t>PROJECT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PRESENTATION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409906" y="4487829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641546" y="1214263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730183" y="1341845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795882" y="1459132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549861" y="1081307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71149" y="901393"/>
            <a:ext cx="3222864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207909" y="2657155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826156" y="272441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202694" y="2552944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2165397" y="196645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165397" y="209787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2165397" y="222930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2165397" y="249365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2165397" y="262507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165397" y="28879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165397" y="301933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2165397" y="328215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29313" y="196645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229313" y="209787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29313" y="2362232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279997" y="1700570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732056" y="1700570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776646" y="98760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556588" y="1417573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491490" y="2582662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4081638" y="754255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717393" y="1624182"/>
            <a:ext cx="1044973" cy="928762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340842" y="153133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499423" y="2970433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930830" y="2919132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78096" y="3632096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4073984" y="2990157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529993" y="2800813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411809" y="3480591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794346" y="2875005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362572" y="3334798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502200" y="1642502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556588" y="58811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3134220" y="58811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4144288" y="2510485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509854" y="153133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655024" y="232076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4107601" y="265693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40842" y="1434681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1020860" y="1453014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617095" y="531582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380240" y="4535195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860068" y="3379956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4046485" y="3378420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950217" y="3467058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4038855" y="3616811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821868" y="3329519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821868" y="3829215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478923" y="311499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627140" y="311499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763144" y="311499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1004582" y="311499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973138" y="408591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656690" y="4349617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Led by Vladimir </a:t>
            </a:r>
            <a:r>
              <a:rPr lang="en-US" dirty="0" err="1" smtClean="0">
                <a:solidFill>
                  <a:schemeClr val="bg1"/>
                </a:solidFill>
              </a:rPr>
              <a:t>Poghosyan</a:t>
            </a:r>
            <a:r>
              <a:rPr lang="en-US" dirty="0" smtClean="0">
                <a:solidFill>
                  <a:schemeClr val="bg1"/>
                </a:solidFill>
              </a:rPr>
              <a:t>, ACA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995" y="1772787"/>
            <a:ext cx="103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PYTHON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REGISTRATION 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ounded Rectangle 1"/>
          <p:cNvSpPr/>
          <p:nvPr/>
        </p:nvSpPr>
        <p:spPr>
          <a:xfrm>
            <a:off x="304800" y="150495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B2B2B"/>
                </a:solidFill>
              </a:rPr>
              <a:t>f</a:t>
            </a:r>
            <a:r>
              <a:rPr lang="en-US" sz="1000" b="1" dirty="0" smtClean="0">
                <a:solidFill>
                  <a:srgbClr val="2B2B2B"/>
                </a:solidFill>
              </a:rPr>
              <a:t>orms.py</a:t>
            </a:r>
          </a:p>
          <a:p>
            <a:pPr algn="ctr"/>
            <a:r>
              <a:rPr lang="en-US" sz="800" b="1" dirty="0" smtClean="0">
                <a:solidFill>
                  <a:srgbClr val="2B2B2B"/>
                </a:solidFill>
              </a:rPr>
              <a:t>Customizing the user register form, adding username, email and password validations</a:t>
            </a:r>
            <a:endParaRPr lang="en-US" sz="800" b="1" dirty="0">
              <a:solidFill>
                <a:srgbClr val="2B2B2B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38400" y="150495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B2B2B"/>
                </a:solidFill>
              </a:rPr>
              <a:t>auth.py</a:t>
            </a:r>
          </a:p>
          <a:p>
            <a:pPr algn="ctr"/>
            <a:r>
              <a:rPr lang="en-US" sz="800" b="1" dirty="0" smtClean="0">
                <a:solidFill>
                  <a:srgbClr val="2B2B2B"/>
                </a:solidFill>
              </a:rPr>
              <a:t>Registering the user by hashing the password and saving the data in the User table of the database, rendering the </a:t>
            </a:r>
            <a:r>
              <a:rPr lang="en-US" sz="800" b="1" dirty="0" smtClean="0">
                <a:solidFill>
                  <a:schemeClr val="tx1"/>
                </a:solidFill>
              </a:rPr>
              <a:t>register.html</a:t>
            </a:r>
            <a:r>
              <a:rPr lang="en-US" sz="800" b="1" dirty="0" smtClean="0">
                <a:solidFill>
                  <a:srgbClr val="2B2B2B"/>
                </a:solidFill>
              </a:rPr>
              <a:t> template</a:t>
            </a:r>
            <a:endParaRPr lang="en-US" sz="800" b="1" dirty="0">
              <a:solidFill>
                <a:srgbClr val="2B2B2B"/>
              </a:solidFill>
            </a:endParaRPr>
          </a:p>
        </p:txBody>
      </p:sp>
      <p:cxnSp>
        <p:nvCxnSpPr>
          <p:cNvPr id="5" name="Straight Arrow Connector 4"/>
          <p:cNvCxnSpPr>
            <a:stCxn id="2" idx="3"/>
            <a:endCxn id="8" idx="1"/>
          </p:cNvCxnSpPr>
          <p:nvPr/>
        </p:nvCxnSpPr>
        <p:spPr>
          <a:xfrm>
            <a:off x="1828800" y="1962150"/>
            <a:ext cx="609600" cy="0"/>
          </a:xfrm>
          <a:prstGeom prst="straightConnector1">
            <a:avLst/>
          </a:prstGeom>
          <a:ln w="158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27448" y="1426464"/>
          <a:ext cx="4111752" cy="330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Key characteristics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 hashing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 and password fields’ validation as ‘required’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Validation on duplication of username and e-mail and flashing the corresponding message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Confirmation of the inputted password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Saving the inputted data in the database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1" i="0" u="none" strike="noStrike" cap="none" baseline="0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1" i="0" u="none" strike="noStrike" cap="none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1" i="0" u="none" strike="noStrike" cap="none" baseline="0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lowchart: Document 5"/>
          <p:cNvSpPr/>
          <p:nvPr/>
        </p:nvSpPr>
        <p:spPr>
          <a:xfrm>
            <a:off x="320167" y="3028950"/>
            <a:ext cx="1447800" cy="762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2B2B2B"/>
                </a:solidFill>
              </a:rPr>
              <a:t>d</a:t>
            </a:r>
            <a:r>
              <a:rPr lang="en-US" sz="1000" b="1" dirty="0" err="1" smtClean="0">
                <a:solidFill>
                  <a:srgbClr val="2B2B2B"/>
                </a:solidFill>
              </a:rPr>
              <a:t>atabase.sql</a:t>
            </a:r>
            <a:endParaRPr lang="en-US" sz="1000" b="1" dirty="0" smtClean="0">
              <a:solidFill>
                <a:srgbClr val="2B2B2B"/>
              </a:solidFill>
            </a:endParaRPr>
          </a:p>
          <a:p>
            <a:pPr algn="ctr"/>
            <a:r>
              <a:rPr lang="en-US" sz="800" b="1" dirty="0" smtClean="0">
                <a:solidFill>
                  <a:srgbClr val="2B2B2B"/>
                </a:solidFill>
              </a:rPr>
              <a:t>Storing the data in a User’s table</a:t>
            </a:r>
            <a:endParaRPr lang="en-US" sz="800" b="1" dirty="0">
              <a:solidFill>
                <a:srgbClr val="2B2B2B"/>
              </a:solidFill>
            </a:endParaRPr>
          </a:p>
        </p:txBody>
      </p:sp>
      <p:cxnSp>
        <p:nvCxnSpPr>
          <p:cNvPr id="13" name="Elbow Connector 12"/>
          <p:cNvCxnSpPr>
            <a:stCxn id="8" idx="2"/>
            <a:endCxn id="6" idx="0"/>
          </p:cNvCxnSpPr>
          <p:nvPr/>
        </p:nvCxnSpPr>
        <p:spPr>
          <a:xfrm rot="5400000">
            <a:off x="1817434" y="1645984"/>
            <a:ext cx="609600" cy="2156333"/>
          </a:xfrm>
          <a:prstGeom prst="bentConnector3">
            <a:avLst>
              <a:gd name="adj1" fmla="val 37500"/>
            </a:avLst>
          </a:prstGeom>
          <a:ln w="158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438400" y="295275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B2B2B"/>
                </a:solidFill>
              </a:rPr>
              <a:t>r</a:t>
            </a:r>
            <a:r>
              <a:rPr lang="en-US" sz="1000" b="1" dirty="0" smtClean="0">
                <a:solidFill>
                  <a:srgbClr val="2B2B2B"/>
                </a:solidFill>
              </a:rPr>
              <a:t>egister.html</a:t>
            </a:r>
          </a:p>
          <a:p>
            <a:pPr algn="ctr"/>
            <a:r>
              <a:rPr lang="en-US" sz="800" b="1" dirty="0" smtClean="0">
                <a:solidFill>
                  <a:srgbClr val="2B2B2B"/>
                </a:solidFill>
              </a:rPr>
              <a:t>Illustrating the front-end of the register page </a:t>
            </a:r>
            <a:endParaRPr lang="en-US" sz="800" b="1" dirty="0">
              <a:solidFill>
                <a:srgbClr val="2B2B2B"/>
              </a:solidFill>
            </a:endParaRPr>
          </a:p>
        </p:txBody>
      </p:sp>
      <p:cxnSp>
        <p:nvCxnSpPr>
          <p:cNvPr id="17" name="Straight Arrow Connector 16"/>
          <p:cNvCxnSpPr>
            <a:stCxn id="8" idx="2"/>
            <a:endCxn id="16" idx="0"/>
          </p:cNvCxnSpPr>
          <p:nvPr/>
        </p:nvCxnSpPr>
        <p:spPr>
          <a:xfrm>
            <a:off x="3200400" y="2419350"/>
            <a:ext cx="0" cy="533400"/>
          </a:xfrm>
          <a:prstGeom prst="straightConnector1">
            <a:avLst/>
          </a:prstGeom>
          <a:ln w="158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REGISTRATION 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24400" y="1426464"/>
          <a:ext cx="46482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Used libraries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b="1" i="0" u="none" strike="noStrike" cap="none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Flask_wtf</a:t>
                      </a:r>
                      <a:r>
                        <a:rPr lang="en-US" dirty="0" smtClean="0"/>
                        <a:t> 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---&gt; </a:t>
                      </a:r>
                      <a:r>
                        <a:rPr lang="en-US" dirty="0" err="1" smtClean="0"/>
                        <a:t>FlaskForm</a:t>
                      </a: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Wtforms.validators</a:t>
                      </a:r>
                      <a:r>
                        <a:rPr lang="en-US" dirty="0" smtClean="0"/>
                        <a:t> 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--&gt;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dirty="0" err="1" smtClean="0"/>
                        <a:t>DataRequired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smtClean="0"/>
                        <a:t>Length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smtClean="0"/>
                        <a:t>Email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err="1" smtClean="0"/>
                        <a:t>EqualTo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err="1" smtClean="0"/>
                        <a:t>ValidationError</a:t>
                      </a: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Wtforms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 ---&gt;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StringField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PasswordField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SubmitField</a:t>
                      </a:r>
                      <a:endParaRPr lang="en-US" sz="1400" b="1" i="0" u="none" strike="noStrike" cap="none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Flask_sqlalchemy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---&gt;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SQLAlchemy</a:t>
                      </a:r>
                      <a:endParaRPr lang="en-US" sz="1400" b="1" i="0" u="none" strike="noStrike" cap="none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Flask 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---&gt; </a:t>
                      </a:r>
                      <a:r>
                        <a:rPr lang="en-US" dirty="0" err="1" smtClean="0"/>
                        <a:t>render_template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smtClean="0"/>
                        <a:t>redirect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err="1" smtClean="0"/>
                        <a:t>url_for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smtClean="0"/>
                        <a:t>request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smtClean="0"/>
                        <a:t>flash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Flask_bcrypt</a:t>
                      </a: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 -</a:t>
                      </a: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--&gt; </a:t>
                      </a:r>
                      <a:r>
                        <a:rPr lang="en-US" sz="1400" b="1" i="0" u="none" strike="noStrike" cap="none" baseline="0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Bcrypt</a:t>
                      </a:r>
                      <a:endParaRPr lang="en-US" sz="1400" b="1" i="0" u="none" strike="noStrike" cap="none" baseline="0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7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" y="1527048"/>
            <a:ext cx="4297680" cy="2916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26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LOGIN 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27448" y="1426464"/>
          <a:ext cx="4111752" cy="352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Key characteristics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Login with hashed password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 and password fields’ validation as ‘required’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Option of remembering the user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Validation on unsuccessful login and flashing the corresponding message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Decoration of views that require users to be logged in with the </a:t>
                      </a:r>
                      <a:r>
                        <a:rPr lang="en-US" sz="1400" b="1" i="0" u="none" strike="noStrike" cap="none" baseline="0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login_required</a:t>
                      </a: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 decorator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1" i="0" u="none" strike="noStrike" cap="none" baseline="0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1" i="0" u="none" strike="noStrike" cap="none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1" i="0" u="none" strike="noStrike" cap="none" baseline="0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304800" y="150495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B2B2B"/>
                </a:solidFill>
              </a:rPr>
              <a:t>__init__.py       </a:t>
            </a:r>
            <a:r>
              <a:rPr lang="en-US" sz="800" b="1" dirty="0">
                <a:solidFill>
                  <a:srgbClr val="2B2B2B"/>
                </a:solidFill>
              </a:rPr>
              <a:t>Creation of the </a:t>
            </a:r>
            <a:r>
              <a:rPr lang="en-US" sz="800" b="1" dirty="0" err="1">
                <a:solidFill>
                  <a:srgbClr val="0070C0"/>
                </a:solidFill>
              </a:rPr>
              <a:t>LoginManager</a:t>
            </a:r>
            <a:r>
              <a:rPr lang="en-US" sz="800" b="1" dirty="0">
                <a:solidFill>
                  <a:srgbClr val="2B2B2B"/>
                </a:solidFill>
              </a:rPr>
              <a:t> class in the configuration of the application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6333" y="267315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B2B2B"/>
                </a:solidFill>
              </a:rPr>
              <a:t>models.py       </a:t>
            </a:r>
            <a:r>
              <a:rPr lang="en-US" sz="800" b="1" dirty="0">
                <a:solidFill>
                  <a:srgbClr val="2B2B2B"/>
                </a:solidFill>
              </a:rPr>
              <a:t>Provision of a </a:t>
            </a:r>
            <a:r>
              <a:rPr lang="en-US" sz="800" b="1" dirty="0" err="1">
                <a:solidFill>
                  <a:srgbClr val="0070C0"/>
                </a:solidFill>
              </a:rPr>
              <a:t>user_loader</a:t>
            </a:r>
            <a:r>
              <a:rPr lang="en-US" sz="800" b="1" dirty="0">
                <a:solidFill>
                  <a:srgbClr val="2B2B2B"/>
                </a:solidFill>
              </a:rPr>
              <a:t> </a:t>
            </a:r>
            <a:r>
              <a:rPr lang="en-US" sz="800" b="1" dirty="0" smtClean="0">
                <a:solidFill>
                  <a:srgbClr val="2B2B2B"/>
                </a:solidFill>
              </a:rPr>
              <a:t>callback</a:t>
            </a:r>
            <a:r>
              <a:rPr lang="en-US" sz="800" b="1" dirty="0">
                <a:solidFill>
                  <a:srgbClr val="2B2B2B"/>
                </a:solidFill>
              </a:rPr>
              <a:t>. Inheriting user class from </a:t>
            </a:r>
            <a:r>
              <a:rPr lang="en-US" sz="800" b="1" dirty="0" err="1">
                <a:solidFill>
                  <a:srgbClr val="0070C0"/>
                </a:solidFill>
              </a:rPr>
              <a:t>UserMixin</a:t>
            </a:r>
            <a:endParaRPr lang="en-US" sz="800" b="1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2" idx="0"/>
          </p:cNvCxnSpPr>
          <p:nvPr/>
        </p:nvCxnSpPr>
        <p:spPr>
          <a:xfrm flipH="1">
            <a:off x="1058333" y="2419350"/>
            <a:ext cx="8467" cy="253800"/>
          </a:xfrm>
          <a:prstGeom prst="straightConnector1">
            <a:avLst/>
          </a:prstGeom>
          <a:ln w="158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2476499" y="2647950"/>
            <a:ext cx="1447800" cy="762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2B2B2B"/>
                </a:solidFill>
              </a:rPr>
              <a:t>d</a:t>
            </a:r>
            <a:r>
              <a:rPr lang="en-US" sz="1000" b="1" dirty="0" err="1" smtClean="0">
                <a:solidFill>
                  <a:srgbClr val="2B2B2B"/>
                </a:solidFill>
              </a:rPr>
              <a:t>atabase.sql</a:t>
            </a:r>
            <a:endParaRPr lang="en-US" sz="1000" b="1" dirty="0" smtClean="0">
              <a:solidFill>
                <a:srgbClr val="2B2B2B"/>
              </a:solidFill>
            </a:endParaRPr>
          </a:p>
          <a:p>
            <a:pPr algn="ctr"/>
            <a:r>
              <a:rPr lang="en-US" sz="800" b="1" dirty="0" smtClean="0">
                <a:solidFill>
                  <a:srgbClr val="2B2B2B"/>
                </a:solidFill>
              </a:rPr>
              <a:t>Storing the data in a User’s table</a:t>
            </a:r>
            <a:endParaRPr lang="en-US" sz="800" b="1" dirty="0">
              <a:solidFill>
                <a:srgbClr val="2B2B2B"/>
              </a:solidFill>
            </a:endParaRPr>
          </a:p>
        </p:txBody>
      </p:sp>
      <p:cxnSp>
        <p:nvCxnSpPr>
          <p:cNvPr id="15" name="Elbow Connector 14"/>
          <p:cNvCxnSpPr>
            <a:stCxn id="16" idx="3"/>
            <a:endCxn id="28" idx="1"/>
          </p:cNvCxnSpPr>
          <p:nvPr/>
        </p:nvCxnSpPr>
        <p:spPr>
          <a:xfrm flipV="1">
            <a:off x="1820333" y="1962150"/>
            <a:ext cx="618067" cy="2336400"/>
          </a:xfrm>
          <a:prstGeom prst="bentConnector3">
            <a:avLst>
              <a:gd name="adj1" fmla="val 50000"/>
            </a:avLst>
          </a:prstGeom>
          <a:ln w="158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96333" y="384135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B2B2B"/>
                </a:solidFill>
              </a:rPr>
              <a:t>forms.py               </a:t>
            </a:r>
            <a:r>
              <a:rPr lang="en-US" sz="800" b="1" dirty="0">
                <a:solidFill>
                  <a:srgbClr val="2B2B2B"/>
                </a:solidFill>
              </a:rPr>
              <a:t>Customizing the user login form</a:t>
            </a:r>
          </a:p>
        </p:txBody>
      </p:sp>
      <p:cxnSp>
        <p:nvCxnSpPr>
          <p:cNvPr id="17" name="Straight Arrow Connector 16"/>
          <p:cNvCxnSpPr>
            <a:stCxn id="12" idx="2"/>
            <a:endCxn id="16" idx="0"/>
          </p:cNvCxnSpPr>
          <p:nvPr/>
        </p:nvCxnSpPr>
        <p:spPr>
          <a:xfrm>
            <a:off x="1058333" y="3587550"/>
            <a:ext cx="0" cy="253800"/>
          </a:xfrm>
          <a:prstGeom prst="straightConnector1">
            <a:avLst/>
          </a:prstGeom>
          <a:ln w="158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438400" y="150495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B2B2B"/>
                </a:solidFill>
              </a:rPr>
              <a:t>auth.py               </a:t>
            </a:r>
            <a:r>
              <a:rPr lang="en-US" sz="800" b="1" dirty="0">
                <a:solidFill>
                  <a:srgbClr val="2B2B2B"/>
                </a:solidFill>
              </a:rPr>
              <a:t>Logging the authorized users in with the </a:t>
            </a:r>
            <a:r>
              <a:rPr lang="en-US" sz="800" b="1" dirty="0" err="1">
                <a:solidFill>
                  <a:srgbClr val="0070C0"/>
                </a:solidFill>
              </a:rPr>
              <a:t>login_user</a:t>
            </a:r>
            <a:r>
              <a:rPr lang="en-US" sz="800" b="1" dirty="0">
                <a:solidFill>
                  <a:srgbClr val="2B2B2B"/>
                </a:solidFill>
              </a:rPr>
              <a:t> </a:t>
            </a:r>
            <a:r>
              <a:rPr lang="en-US" sz="800" b="1" dirty="0" smtClean="0">
                <a:solidFill>
                  <a:srgbClr val="2B2B2B"/>
                </a:solidFill>
              </a:rPr>
              <a:t>function. Checking the correspondence with the database</a:t>
            </a:r>
            <a:endParaRPr lang="en-US" sz="800" b="1" dirty="0">
              <a:solidFill>
                <a:srgbClr val="2B2B2B"/>
              </a:solidFill>
            </a:endParaRPr>
          </a:p>
        </p:txBody>
      </p:sp>
      <p:cxnSp>
        <p:nvCxnSpPr>
          <p:cNvPr id="33" name="Straight Arrow Connector 32"/>
          <p:cNvCxnSpPr>
            <a:stCxn id="28" idx="2"/>
            <a:endCxn id="14" idx="0"/>
          </p:cNvCxnSpPr>
          <p:nvPr/>
        </p:nvCxnSpPr>
        <p:spPr>
          <a:xfrm flipH="1">
            <a:off x="3200399" y="2419350"/>
            <a:ext cx="1" cy="228600"/>
          </a:xfrm>
          <a:prstGeom prst="straightConnector1">
            <a:avLst/>
          </a:prstGeom>
          <a:ln w="158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476499" y="384135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B2B2B"/>
                </a:solidFill>
              </a:rPr>
              <a:t>login.html              </a:t>
            </a:r>
            <a:r>
              <a:rPr lang="en-US" sz="800" b="1" dirty="0" smtClean="0">
                <a:solidFill>
                  <a:srgbClr val="2B2B2B"/>
                </a:solidFill>
              </a:rPr>
              <a:t>Illustrating </a:t>
            </a:r>
            <a:r>
              <a:rPr lang="en-US" sz="800" b="1" dirty="0">
                <a:solidFill>
                  <a:srgbClr val="2B2B2B"/>
                </a:solidFill>
              </a:rPr>
              <a:t>the front-end of the login page</a:t>
            </a:r>
          </a:p>
        </p:txBody>
      </p:sp>
      <p:cxnSp>
        <p:nvCxnSpPr>
          <p:cNvPr id="39" name="Elbow Connector 38"/>
          <p:cNvCxnSpPr>
            <a:stCxn id="28" idx="3"/>
            <a:endCxn id="38" idx="3"/>
          </p:cNvCxnSpPr>
          <p:nvPr/>
        </p:nvCxnSpPr>
        <p:spPr>
          <a:xfrm>
            <a:off x="3962400" y="1962150"/>
            <a:ext cx="38099" cy="2336400"/>
          </a:xfrm>
          <a:prstGeom prst="bentConnector3">
            <a:avLst>
              <a:gd name="adj1" fmla="val 700016"/>
            </a:avLst>
          </a:prstGeom>
          <a:ln w="158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4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LOGIN 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530570"/>
            <a:ext cx="4297680" cy="29179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24400" y="1426464"/>
          <a:ext cx="4648200" cy="309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Used libraries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b="1" i="0" u="none" strike="noStrike" cap="none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Flask_login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 ---&gt;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LoginManager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UserMixin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login_user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current_user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logout_user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login_required</a:t>
                      </a:r>
                      <a:endParaRPr lang="en-US" sz="1400" b="1" i="0" u="none" strike="noStrike" cap="none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Flask_bcrypt</a:t>
                      </a: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 -</a:t>
                      </a: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--&gt; </a:t>
                      </a:r>
                      <a:r>
                        <a:rPr lang="en-US" sz="1400" b="1" i="0" u="none" strike="noStrike" cap="none" baseline="0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Bcrypt</a:t>
                      </a:r>
                      <a:endParaRPr lang="en-US" sz="1400" b="1" i="0" u="none" strike="noStrike" cap="none" baseline="0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Flask_sqlalchemy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---&gt;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SQLAlchemy</a:t>
                      </a:r>
                      <a:endParaRPr lang="en-US" sz="1400" b="1" i="0" u="none" strike="noStrike" cap="none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Wtforms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 ---&gt;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StringField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PasswordField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SubmitField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BooleanField</a:t>
                      </a:r>
                      <a:endParaRPr lang="en-US" sz="1400" b="1" i="0" u="none" strike="noStrike" cap="none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Wtforms.validators</a:t>
                      </a:r>
                      <a:r>
                        <a:rPr lang="en-US" dirty="0" smtClean="0"/>
                        <a:t> 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---&gt; </a:t>
                      </a:r>
                      <a:r>
                        <a:rPr lang="en-US" dirty="0" err="1" smtClean="0"/>
                        <a:t>DataRequired</a:t>
                      </a: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Flask 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---&gt; </a:t>
                      </a:r>
                      <a:r>
                        <a:rPr lang="en-US" dirty="0" err="1" smtClean="0"/>
                        <a:t>render_template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smtClean="0"/>
                        <a:t>redirect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err="1" smtClean="0"/>
                        <a:t>url_for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smtClean="0"/>
                        <a:t>request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9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ACCOUNT 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27448" y="1426464"/>
          <a:ext cx="4111752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Key characteristics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Account update, including saving the profile picture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Validation on the profile picture to correspond</a:t>
                      </a: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 to certain file formats</a:t>
                      </a:r>
                      <a:endParaRPr lang="en-US" sz="1400" b="1" i="0" u="none" strike="noStrike" cap="none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In case of account update, validation on duplication of username and e-mail and flashing the corresponding message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Flashing a corresponding message on the successful update of the account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Saving the inputted data in the database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1" i="0" u="none" strike="noStrike" cap="none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1" i="0" u="none" strike="noStrike" cap="none" baseline="0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1" i="0" u="none" strike="noStrike" cap="none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1" i="0" u="none" strike="noStrike" cap="none" baseline="0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304800" y="150495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B2B2B"/>
                </a:solidFill>
              </a:rPr>
              <a:t>f</a:t>
            </a:r>
            <a:r>
              <a:rPr lang="en-US" sz="1000" b="1" dirty="0" smtClean="0">
                <a:solidFill>
                  <a:srgbClr val="2B2B2B"/>
                </a:solidFill>
              </a:rPr>
              <a:t>orms.py</a:t>
            </a:r>
          </a:p>
          <a:p>
            <a:pPr algn="ctr"/>
            <a:r>
              <a:rPr lang="en-US" sz="800" b="1" dirty="0" smtClean="0">
                <a:solidFill>
                  <a:srgbClr val="2B2B2B"/>
                </a:solidFill>
              </a:rPr>
              <a:t>Customizing the user account form with an update option, adding username, email</a:t>
            </a:r>
            <a:r>
              <a:rPr lang="en-US" sz="800" b="1" dirty="0">
                <a:solidFill>
                  <a:srgbClr val="2B2B2B"/>
                </a:solidFill>
              </a:rPr>
              <a:t> </a:t>
            </a:r>
            <a:r>
              <a:rPr lang="en-US" sz="800" b="1" dirty="0" smtClean="0">
                <a:solidFill>
                  <a:srgbClr val="2B2B2B"/>
                </a:solidFill>
              </a:rPr>
              <a:t>and picture validations</a:t>
            </a:r>
            <a:endParaRPr lang="en-US" sz="800" b="1" dirty="0">
              <a:solidFill>
                <a:srgbClr val="2B2B2B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438400" y="150495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B2B2B"/>
                </a:solidFill>
              </a:rPr>
              <a:t>auth.py</a:t>
            </a:r>
          </a:p>
          <a:p>
            <a:pPr algn="ctr"/>
            <a:r>
              <a:rPr lang="en-US" sz="800" b="1" dirty="0" smtClean="0">
                <a:solidFill>
                  <a:srgbClr val="2B2B2B"/>
                </a:solidFill>
              </a:rPr>
              <a:t>Creating/updating the users account and saving the data in the User’s table, rendering the </a:t>
            </a:r>
            <a:r>
              <a:rPr lang="en-US" sz="800" b="1" dirty="0" smtClean="0">
                <a:solidFill>
                  <a:srgbClr val="0070C0"/>
                </a:solidFill>
              </a:rPr>
              <a:t>account.html</a:t>
            </a:r>
            <a:r>
              <a:rPr lang="en-US" sz="800" b="1" dirty="0" smtClean="0">
                <a:solidFill>
                  <a:srgbClr val="2B2B2B"/>
                </a:solidFill>
              </a:rPr>
              <a:t> template</a:t>
            </a:r>
            <a:endParaRPr lang="en-US" sz="800" b="1" dirty="0">
              <a:solidFill>
                <a:srgbClr val="2B2B2B"/>
              </a:solidFill>
            </a:endParaRP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1828800" y="1962150"/>
            <a:ext cx="609600" cy="0"/>
          </a:xfrm>
          <a:prstGeom prst="straightConnector1">
            <a:avLst/>
          </a:prstGeom>
          <a:ln w="158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ocument 20"/>
          <p:cNvSpPr/>
          <p:nvPr/>
        </p:nvSpPr>
        <p:spPr>
          <a:xfrm>
            <a:off x="320167" y="3028950"/>
            <a:ext cx="1447800" cy="762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2B2B2B"/>
                </a:solidFill>
              </a:rPr>
              <a:t>d</a:t>
            </a:r>
            <a:r>
              <a:rPr lang="en-US" sz="1000" b="1" dirty="0" err="1" smtClean="0">
                <a:solidFill>
                  <a:srgbClr val="2B2B2B"/>
                </a:solidFill>
              </a:rPr>
              <a:t>atabase.sql</a:t>
            </a:r>
            <a:endParaRPr lang="en-US" sz="1000" b="1" dirty="0" smtClean="0">
              <a:solidFill>
                <a:srgbClr val="2B2B2B"/>
              </a:solidFill>
            </a:endParaRPr>
          </a:p>
          <a:p>
            <a:pPr algn="ctr"/>
            <a:r>
              <a:rPr lang="en-US" sz="800" b="1" dirty="0" smtClean="0">
                <a:solidFill>
                  <a:srgbClr val="2B2B2B"/>
                </a:solidFill>
              </a:rPr>
              <a:t>Storing the data in a User’s table</a:t>
            </a:r>
            <a:endParaRPr lang="en-US" sz="800" b="1" dirty="0">
              <a:solidFill>
                <a:srgbClr val="2B2B2B"/>
              </a:solidFill>
            </a:endParaRPr>
          </a:p>
        </p:txBody>
      </p:sp>
      <p:cxnSp>
        <p:nvCxnSpPr>
          <p:cNvPr id="22" name="Elbow Connector 21"/>
          <p:cNvCxnSpPr>
            <a:stCxn id="19" idx="2"/>
            <a:endCxn id="21" idx="0"/>
          </p:cNvCxnSpPr>
          <p:nvPr/>
        </p:nvCxnSpPr>
        <p:spPr>
          <a:xfrm rot="5400000">
            <a:off x="1817434" y="1645984"/>
            <a:ext cx="609600" cy="2156333"/>
          </a:xfrm>
          <a:prstGeom prst="bentConnector3">
            <a:avLst>
              <a:gd name="adj1" fmla="val 37500"/>
            </a:avLst>
          </a:prstGeom>
          <a:ln w="158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438400" y="295275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B2B2B"/>
                </a:solidFill>
              </a:rPr>
              <a:t>account.html</a:t>
            </a:r>
          </a:p>
          <a:p>
            <a:pPr algn="ctr"/>
            <a:r>
              <a:rPr lang="en-US" sz="800" b="1" dirty="0" smtClean="0">
                <a:solidFill>
                  <a:srgbClr val="2B2B2B"/>
                </a:solidFill>
              </a:rPr>
              <a:t>Illustrating the front-end of the account page </a:t>
            </a:r>
            <a:endParaRPr lang="en-US" sz="800" b="1" dirty="0">
              <a:solidFill>
                <a:srgbClr val="2B2B2B"/>
              </a:solidFill>
            </a:endParaRPr>
          </a:p>
        </p:txBody>
      </p:sp>
      <p:cxnSp>
        <p:nvCxnSpPr>
          <p:cNvPr id="24" name="Straight Arrow Connector 23"/>
          <p:cNvCxnSpPr>
            <a:stCxn id="19" idx="2"/>
            <a:endCxn id="23" idx="0"/>
          </p:cNvCxnSpPr>
          <p:nvPr/>
        </p:nvCxnSpPr>
        <p:spPr>
          <a:xfrm>
            <a:off x="3200400" y="2419350"/>
            <a:ext cx="0" cy="533400"/>
          </a:xfrm>
          <a:prstGeom prst="straightConnector1">
            <a:avLst/>
          </a:prstGeom>
          <a:ln w="158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8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ACCOUNT 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/>
          <p:cNvPicPr preferRelativeResize="0">
            <a:picLocks/>
          </p:cNvPicPr>
          <p:nvPr/>
        </p:nvPicPr>
        <p:blipFill rotWithShape="1">
          <a:blip r:embed="rId3"/>
          <a:srcRect r="46979" b="61774"/>
          <a:stretch/>
        </p:blipFill>
        <p:spPr>
          <a:xfrm>
            <a:off x="310896" y="1527048"/>
            <a:ext cx="4297680" cy="2916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24400" y="1426464"/>
          <a:ext cx="4648200" cy="327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Used libraries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b="1" i="0" u="none" strike="noStrike" cap="none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Flask_wtf</a:t>
                      </a:r>
                      <a:r>
                        <a:rPr lang="en-US" dirty="0" smtClean="0"/>
                        <a:t> 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---&gt; </a:t>
                      </a:r>
                      <a:r>
                        <a:rPr lang="en-US" dirty="0" err="1" smtClean="0"/>
                        <a:t>FlaskForm</a:t>
                      </a: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Wtforms.validators</a:t>
                      </a:r>
                      <a:r>
                        <a:rPr lang="en-US" dirty="0" smtClean="0"/>
                        <a:t> 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--&gt;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dirty="0" err="1" smtClean="0"/>
                        <a:t>DataRequired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smtClean="0"/>
                        <a:t>Length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smtClean="0"/>
                        <a:t>Email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err="1" smtClean="0"/>
                        <a:t>ValidationError</a:t>
                      </a: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Wtforms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 ---&gt;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StringField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SubmitField</a:t>
                      </a:r>
                      <a:endParaRPr lang="en-US" sz="1400" b="1" i="0" u="none" strike="noStrike" cap="none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</a:t>
                      </a:r>
                      <a:r>
                        <a:rPr lang="en-US" dirty="0" err="1" smtClean="0"/>
                        <a:t>lask_wtf.file</a:t>
                      </a:r>
                      <a:r>
                        <a:rPr lang="en-US" dirty="0" smtClean="0"/>
                        <a:t> 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---&gt; </a:t>
                      </a:r>
                      <a:r>
                        <a:rPr lang="en-US" dirty="0" err="1" smtClean="0"/>
                        <a:t>FileField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err="1" smtClean="0"/>
                        <a:t>FileAllowed</a:t>
                      </a:r>
                      <a:endParaRPr lang="en-US" sz="1400" b="1" i="0" u="none" strike="noStrike" cap="none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Flask_sqlalchemy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---&gt; </a:t>
                      </a: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SQLAlchemy</a:t>
                      </a:r>
                      <a:endParaRPr lang="en-US" sz="1400" b="1" i="0" u="none" strike="noStrike" cap="none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PIL 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---&gt; </a:t>
                      </a:r>
                      <a:r>
                        <a:rPr lang="en-US" dirty="0" smtClean="0"/>
                        <a:t>Image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u="none" strike="noStrike" cap="none" dirty="0" err="1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en-US" sz="1400" b="1" i="0" u="none" strike="noStrike" cap="none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secrets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Flask 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---&gt; </a:t>
                      </a:r>
                      <a:r>
                        <a:rPr lang="en-US" dirty="0" err="1" smtClean="0"/>
                        <a:t>render_template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smtClean="0"/>
                        <a:t>redirect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err="1" smtClean="0"/>
                        <a:t>url_for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smtClean="0"/>
                        <a:t>request</a:t>
                      </a:r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dirty="0" smtClean="0"/>
                        <a:t>flash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2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00" y="361950"/>
            <a:ext cx="8520600" cy="606600"/>
          </a:xfrm>
        </p:spPr>
        <p:txBody>
          <a:bodyPr/>
          <a:lstStyle/>
          <a:p>
            <a:r>
              <a:rPr lang="en-US" dirty="0" smtClean="0"/>
              <a:t>Registration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251150"/>
            <a:ext cx="4343400" cy="3655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62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61950"/>
            <a:ext cx="8520600" cy="606600"/>
          </a:xfrm>
        </p:spPr>
        <p:txBody>
          <a:bodyPr/>
          <a:lstStyle/>
          <a:p>
            <a:r>
              <a:rPr lang="en-US" dirty="0" smtClean="0"/>
              <a:t>Account editing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6979" b="61774"/>
          <a:stretch/>
        </p:blipFill>
        <p:spPr>
          <a:xfrm>
            <a:off x="1676400" y="1123950"/>
            <a:ext cx="5129213" cy="3708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4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636"/>
          <a:stretch/>
        </p:blipFill>
        <p:spPr>
          <a:xfrm>
            <a:off x="1752600" y="514351"/>
            <a:ext cx="548640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209550"/>
            <a:ext cx="4572000" cy="3178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71550"/>
            <a:ext cx="4572000" cy="3774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6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2831992" y="3588161"/>
            <a:ext cx="643500" cy="567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2895600" y="4309620"/>
            <a:ext cx="567300" cy="529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640131" y="1484590"/>
            <a:ext cx="629025" cy="651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971800" y="1627395"/>
            <a:ext cx="577116" cy="532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0</a:t>
            </a:r>
            <a:r>
              <a:rPr lang="hy-AM" dirty="0" smtClean="0">
                <a:solidFill>
                  <a:schemeClr val="accent1"/>
                </a:solidFill>
              </a:rPr>
              <a:t>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971800" y="2358630"/>
            <a:ext cx="575139" cy="4483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0</a:t>
            </a:r>
            <a:r>
              <a:rPr lang="hy-AM" dirty="0" smtClean="0">
                <a:solidFill>
                  <a:schemeClr val="accent1"/>
                </a:solidFill>
              </a:rPr>
              <a:t>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971800" y="3003698"/>
            <a:ext cx="578457" cy="4872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0</a:t>
            </a:r>
            <a:r>
              <a:rPr lang="hy-AM" dirty="0" smtClean="0">
                <a:solidFill>
                  <a:schemeClr val="accent1"/>
                </a:solidFill>
              </a:rPr>
              <a:t>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85800" y="185107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the Project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85800" y="251094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Major Requirements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85800" y="315166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Used Libraries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1295400" y="3823592"/>
            <a:ext cx="1447800" cy="2076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Database Diagram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1524000" y="4552613"/>
            <a:ext cx="1219200" cy="129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Our Team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00800" y="183397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Our Team</a:t>
            </a:r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3714032" y="3003698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723364" y="1658301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708528" y="2336230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3693930" y="4385938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1"/>
          <p:cNvSpPr/>
          <p:nvPr/>
        </p:nvSpPr>
        <p:spPr>
          <a:xfrm>
            <a:off x="3693930" y="3654856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4953000" y="1713019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220;p21"/>
          <p:cNvSpPr txBox="1">
            <a:spLocks/>
          </p:cNvSpPr>
          <p:nvPr/>
        </p:nvSpPr>
        <p:spPr>
          <a:xfrm>
            <a:off x="5640131" y="2187562"/>
            <a:ext cx="629025" cy="65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 smtClean="0">
                <a:solidFill>
                  <a:schemeClr val="accent1"/>
                </a:solidFill>
              </a:rPr>
              <a:t>07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50" name="Google Shape;232;p21"/>
          <p:cNvSpPr txBox="1">
            <a:spLocks/>
          </p:cNvSpPr>
          <p:nvPr/>
        </p:nvSpPr>
        <p:spPr>
          <a:xfrm>
            <a:off x="6400800" y="253694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Our Team</a:t>
            </a:r>
            <a:endParaRPr lang="en-US" dirty="0"/>
          </a:p>
        </p:txBody>
      </p:sp>
      <p:sp>
        <p:nvSpPr>
          <p:cNvPr id="51" name="Google Shape;252;p21"/>
          <p:cNvSpPr/>
          <p:nvPr/>
        </p:nvSpPr>
        <p:spPr>
          <a:xfrm>
            <a:off x="4953000" y="2415991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52" name="Google Shape;220;p21"/>
          <p:cNvSpPr txBox="1">
            <a:spLocks/>
          </p:cNvSpPr>
          <p:nvPr/>
        </p:nvSpPr>
        <p:spPr>
          <a:xfrm>
            <a:off x="5640131" y="2850665"/>
            <a:ext cx="629025" cy="65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 smtClean="0">
                <a:solidFill>
                  <a:schemeClr val="accent1"/>
                </a:solidFill>
              </a:rPr>
              <a:t>08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53" name="Google Shape;232;p21"/>
          <p:cNvSpPr txBox="1">
            <a:spLocks/>
          </p:cNvSpPr>
          <p:nvPr/>
        </p:nvSpPr>
        <p:spPr>
          <a:xfrm>
            <a:off x="6400800" y="320005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Our Team</a:t>
            </a:r>
            <a:endParaRPr lang="en-US" dirty="0"/>
          </a:p>
        </p:txBody>
      </p:sp>
      <p:sp>
        <p:nvSpPr>
          <p:cNvPr id="54" name="Google Shape;252;p21"/>
          <p:cNvSpPr/>
          <p:nvPr/>
        </p:nvSpPr>
        <p:spPr>
          <a:xfrm>
            <a:off x="4953000" y="307909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55" name="Google Shape;220;p21"/>
          <p:cNvSpPr txBox="1">
            <a:spLocks/>
          </p:cNvSpPr>
          <p:nvPr/>
        </p:nvSpPr>
        <p:spPr>
          <a:xfrm>
            <a:off x="5640131" y="3578109"/>
            <a:ext cx="629025" cy="65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 smtClean="0">
                <a:solidFill>
                  <a:schemeClr val="accent1"/>
                </a:solidFill>
              </a:rPr>
              <a:t>09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56" name="Google Shape;232;p21"/>
          <p:cNvSpPr txBox="1">
            <a:spLocks/>
          </p:cNvSpPr>
          <p:nvPr/>
        </p:nvSpPr>
        <p:spPr>
          <a:xfrm>
            <a:off x="6400800" y="392749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Our Team</a:t>
            </a:r>
            <a:endParaRPr lang="en-US" dirty="0"/>
          </a:p>
        </p:txBody>
      </p:sp>
      <p:sp>
        <p:nvSpPr>
          <p:cNvPr id="57" name="Google Shape;252;p21"/>
          <p:cNvSpPr/>
          <p:nvPr/>
        </p:nvSpPr>
        <p:spPr>
          <a:xfrm>
            <a:off x="4953000" y="3806538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58" name="Google Shape;220;p21"/>
          <p:cNvSpPr txBox="1">
            <a:spLocks/>
          </p:cNvSpPr>
          <p:nvPr/>
        </p:nvSpPr>
        <p:spPr>
          <a:xfrm>
            <a:off x="5640131" y="4218360"/>
            <a:ext cx="629025" cy="65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 smtClean="0">
                <a:solidFill>
                  <a:schemeClr val="accent1"/>
                </a:solidFill>
              </a:rPr>
              <a:t>10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59" name="Google Shape;232;p21"/>
          <p:cNvSpPr txBox="1">
            <a:spLocks/>
          </p:cNvSpPr>
          <p:nvPr/>
        </p:nvSpPr>
        <p:spPr>
          <a:xfrm>
            <a:off x="6400800" y="456774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60" name="Google Shape;252;p21"/>
          <p:cNvSpPr/>
          <p:nvPr/>
        </p:nvSpPr>
        <p:spPr>
          <a:xfrm>
            <a:off x="4953000" y="4446789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BACK-END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762000" y="219075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 </a:t>
            </a:r>
            <a:r>
              <a:rPr lang="en-US" dirty="0" err="1" smtClean="0">
                <a:solidFill>
                  <a:schemeClr val="bg1"/>
                </a:solidFill>
              </a:rPr>
              <a:t>printscreen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23956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SCRAPPING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699" y="86715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457200" y="984412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BeautifulSoup</a:t>
            </a:r>
            <a:r>
              <a:rPr lang="en-US" dirty="0" smtClean="0">
                <a:solidFill>
                  <a:schemeClr val="bg1"/>
                </a:solidFill>
              </a:rPr>
              <a:t> Library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392" y="1459987"/>
            <a:ext cx="4091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Scrapping Per Page from www.staff.am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11515"/>
            <a:ext cx="339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Dumping data to JSON </a:t>
            </a:r>
            <a:r>
              <a:rPr lang="en-US" dirty="0" err="1" smtClean="0">
                <a:solidFill>
                  <a:schemeClr val="bg1"/>
                </a:solidFill>
              </a:rPr>
              <a:t>datastorage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360594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Filling values in database from JSON by appropriate columns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658697"/>
            <a:ext cx="5023075" cy="2348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40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90550"/>
            <a:ext cx="7315200" cy="4176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112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2857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dirty="0"/>
              <a:t>DATABASE DIAGRAM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8953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0150"/>
            <a:ext cx="7315200" cy="37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VIDEO IS A GOOD IDEA</a:t>
            </a:r>
            <a:endParaRPr/>
          </a:p>
        </p:txBody>
      </p:sp>
      <p:grpSp>
        <p:nvGrpSpPr>
          <p:cNvPr id="701" name="Google Shape;701;p33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2" name="Google Shape;702;p33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pic>
        <p:nvPicPr>
          <p:cNvPr id="1105" name="Google Shape;1105;p37"/>
          <p:cNvPicPr preferRelativeResize="0"/>
          <p:nvPr/>
        </p:nvPicPr>
        <p:blipFill rotWithShape="1">
          <a:blip r:embed="rId3">
            <a:alphaModFix/>
          </a:blip>
          <a:srcRect l="14268" r="27494"/>
          <a:stretch/>
        </p:blipFill>
        <p:spPr>
          <a:xfrm>
            <a:off x="990600" y="1654203"/>
            <a:ext cx="1289125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37"/>
          <p:cNvPicPr preferRelativeResize="0"/>
          <p:nvPr/>
        </p:nvPicPr>
        <p:blipFill rotWithShape="1">
          <a:blip r:embed="rId4">
            <a:alphaModFix/>
          </a:blip>
          <a:srcRect l="49703" r="24287"/>
          <a:stretch/>
        </p:blipFill>
        <p:spPr>
          <a:xfrm>
            <a:off x="4572000" y="1657350"/>
            <a:ext cx="1289126" cy="3309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Google Shape;1106;p37"/>
          <p:cNvPicPr preferRelativeResize="0"/>
          <p:nvPr/>
        </p:nvPicPr>
        <p:blipFill rotWithShape="1">
          <a:blip r:embed="rId4">
            <a:alphaModFix/>
          </a:blip>
          <a:srcRect l="49703" r="24287"/>
          <a:stretch/>
        </p:blipFill>
        <p:spPr>
          <a:xfrm>
            <a:off x="6400800" y="1657350"/>
            <a:ext cx="1289126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106;p37"/>
          <p:cNvPicPr preferRelativeResize="0"/>
          <p:nvPr/>
        </p:nvPicPr>
        <p:blipFill rotWithShape="1">
          <a:blip r:embed="rId4">
            <a:alphaModFix/>
          </a:blip>
          <a:srcRect l="49703" r="24287"/>
          <a:stretch/>
        </p:blipFill>
        <p:spPr>
          <a:xfrm>
            <a:off x="2743200" y="1657350"/>
            <a:ext cx="1289126" cy="33092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14400" y="12763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Artur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Mkrtchyan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5762" y="1300868"/>
            <a:ext cx="1565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Tatev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Alaverdyan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4562" y="1306335"/>
            <a:ext cx="1565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Sona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Kirakosyan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3363" y="132770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Liana </a:t>
            </a:r>
            <a:r>
              <a:rPr lang="en-US" dirty="0" err="1" smtClean="0">
                <a:solidFill>
                  <a:schemeClr val="bg1"/>
                </a:solidFill>
              </a:rPr>
              <a:t>Varosyan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Does anyone have any question?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THE PROJECT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The main </a:t>
            </a:r>
            <a:r>
              <a:rPr lang="en-US" dirty="0" smtClean="0"/>
              <a:t>object</a:t>
            </a:r>
            <a:r>
              <a:rPr lang="es" dirty="0" smtClean="0"/>
              <a:t> of the project is to create a web site where a person could register, fill in his/her skills from drop-down skill list and search jobs appropriate to his/her profile. The site gives a percentage compliance for specified jobs.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415;p26"/>
          <p:cNvSpPr/>
          <p:nvPr/>
        </p:nvSpPr>
        <p:spPr>
          <a:xfrm>
            <a:off x="685722" y="2248933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16;p26"/>
          <p:cNvSpPr/>
          <p:nvPr/>
        </p:nvSpPr>
        <p:spPr>
          <a:xfrm>
            <a:off x="814084" y="2381090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104" name="Google Shape;417;p26"/>
          <p:cNvSpPr/>
          <p:nvPr/>
        </p:nvSpPr>
        <p:spPr>
          <a:xfrm>
            <a:off x="444896" y="3976038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05" name="Google Shape;418;p26"/>
          <p:cNvSpPr/>
          <p:nvPr/>
        </p:nvSpPr>
        <p:spPr>
          <a:xfrm>
            <a:off x="814084" y="2381090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419;p26"/>
          <p:cNvSpPr/>
          <p:nvPr/>
        </p:nvSpPr>
        <p:spPr>
          <a:xfrm>
            <a:off x="952601" y="2581891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420;p26"/>
          <p:cNvSpPr/>
          <p:nvPr/>
        </p:nvSpPr>
        <p:spPr>
          <a:xfrm>
            <a:off x="1030125" y="2673396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21;p26"/>
          <p:cNvSpPr/>
          <p:nvPr/>
        </p:nvSpPr>
        <p:spPr>
          <a:xfrm>
            <a:off x="1309711" y="3374910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422;p26"/>
          <p:cNvSpPr/>
          <p:nvPr/>
        </p:nvSpPr>
        <p:spPr>
          <a:xfrm>
            <a:off x="1369444" y="3449884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0" name="Google Shape;423;p26"/>
          <p:cNvSpPr/>
          <p:nvPr/>
        </p:nvSpPr>
        <p:spPr>
          <a:xfrm>
            <a:off x="1369444" y="3550284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1" name="Google Shape;424;p26"/>
          <p:cNvSpPr/>
          <p:nvPr/>
        </p:nvSpPr>
        <p:spPr>
          <a:xfrm>
            <a:off x="989458" y="3374910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425;p26"/>
          <p:cNvSpPr/>
          <p:nvPr/>
        </p:nvSpPr>
        <p:spPr>
          <a:xfrm>
            <a:off x="1051727" y="3484054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426;p26"/>
          <p:cNvSpPr/>
          <p:nvPr/>
        </p:nvSpPr>
        <p:spPr>
          <a:xfrm>
            <a:off x="1492721" y="3132182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27;p26"/>
          <p:cNvSpPr/>
          <p:nvPr/>
        </p:nvSpPr>
        <p:spPr>
          <a:xfrm>
            <a:off x="1492721" y="2940276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28;p26"/>
          <p:cNvSpPr/>
          <p:nvPr/>
        </p:nvSpPr>
        <p:spPr>
          <a:xfrm>
            <a:off x="2196784" y="2941551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29;p26"/>
          <p:cNvSpPr/>
          <p:nvPr/>
        </p:nvSpPr>
        <p:spPr>
          <a:xfrm>
            <a:off x="2388675" y="3021610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30;p26"/>
          <p:cNvSpPr/>
          <p:nvPr/>
        </p:nvSpPr>
        <p:spPr>
          <a:xfrm>
            <a:off x="2477630" y="3054657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8" name="Google Shape;431;p26"/>
          <p:cNvSpPr/>
          <p:nvPr/>
        </p:nvSpPr>
        <p:spPr>
          <a:xfrm>
            <a:off x="2714013" y="3203345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9" name="Google Shape;432;p26"/>
          <p:cNvSpPr/>
          <p:nvPr/>
        </p:nvSpPr>
        <p:spPr>
          <a:xfrm>
            <a:off x="2667000" y="1206826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433;p26"/>
          <p:cNvSpPr/>
          <p:nvPr/>
        </p:nvSpPr>
        <p:spPr>
          <a:xfrm>
            <a:off x="2785192" y="1350429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34;p26"/>
          <p:cNvSpPr/>
          <p:nvPr/>
        </p:nvSpPr>
        <p:spPr>
          <a:xfrm>
            <a:off x="3322761" y="2926295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35;p26"/>
          <p:cNvSpPr/>
          <p:nvPr/>
        </p:nvSpPr>
        <p:spPr>
          <a:xfrm>
            <a:off x="3386304" y="1570281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36;p26"/>
          <p:cNvSpPr/>
          <p:nvPr/>
        </p:nvSpPr>
        <p:spPr>
          <a:xfrm>
            <a:off x="2916089" y="1671957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37;p26"/>
          <p:cNvSpPr/>
          <p:nvPr/>
        </p:nvSpPr>
        <p:spPr>
          <a:xfrm>
            <a:off x="3034280" y="2079904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—SOMEONE FAMOUS</a:t>
            </a: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“This is a quote. Words full of wisdom that someone important said and can make the reader get inspired.”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402386" y="28549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USED LIBRARIES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928979" y="1664542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flask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9224" y="2248954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f</a:t>
            </a:r>
            <a:r>
              <a:rPr lang="en-US" sz="2000" dirty="0" err="1" smtClean="0">
                <a:solidFill>
                  <a:schemeClr val="bg1"/>
                </a:solidFill>
              </a:rPr>
              <a:t>lask_login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979" y="2800350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flask_sqlalchem</a:t>
            </a:r>
            <a:r>
              <a:rPr lang="en-US" sz="2000" dirty="0" err="1">
                <a:solidFill>
                  <a:schemeClr val="bg1"/>
                </a:solidFill>
              </a:rPr>
              <a:t>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3314640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flask_bcrypt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3682" y="3871424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flask_wtf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3682" y="4407742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wtforms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9566" y="4460254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PIL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733550"/>
            <a:ext cx="457200" cy="31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object 9"/>
          <p:cNvSpPr/>
          <p:nvPr/>
        </p:nvSpPr>
        <p:spPr>
          <a:xfrm>
            <a:off x="619540" y="1733550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9"/>
          <p:cNvSpPr/>
          <p:nvPr/>
        </p:nvSpPr>
        <p:spPr>
          <a:xfrm>
            <a:off x="626467" y="2356010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9"/>
          <p:cNvSpPr/>
          <p:nvPr/>
        </p:nvSpPr>
        <p:spPr>
          <a:xfrm>
            <a:off x="619540" y="2876550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9"/>
          <p:cNvSpPr/>
          <p:nvPr/>
        </p:nvSpPr>
        <p:spPr>
          <a:xfrm>
            <a:off x="609600" y="3409950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9"/>
          <p:cNvSpPr/>
          <p:nvPr/>
        </p:nvSpPr>
        <p:spPr>
          <a:xfrm>
            <a:off x="626467" y="3951089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9"/>
          <p:cNvSpPr/>
          <p:nvPr/>
        </p:nvSpPr>
        <p:spPr>
          <a:xfrm>
            <a:off x="603698" y="4476750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9"/>
          <p:cNvSpPr/>
          <p:nvPr/>
        </p:nvSpPr>
        <p:spPr>
          <a:xfrm>
            <a:off x="4515256" y="4476750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4855724" y="2527827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bs4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object 9"/>
          <p:cNvSpPr/>
          <p:nvPr/>
        </p:nvSpPr>
        <p:spPr>
          <a:xfrm>
            <a:off x="4533697" y="2596835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4855724" y="2110958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urllib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object 9"/>
          <p:cNvSpPr/>
          <p:nvPr/>
        </p:nvSpPr>
        <p:spPr>
          <a:xfrm>
            <a:off x="4522183" y="2190928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4810116" y="1655816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Secrets	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object 9"/>
          <p:cNvSpPr/>
          <p:nvPr/>
        </p:nvSpPr>
        <p:spPr>
          <a:xfrm>
            <a:off x="4533697" y="1739511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4817827" y="2933640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json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" name="object 9"/>
          <p:cNvSpPr/>
          <p:nvPr/>
        </p:nvSpPr>
        <p:spPr>
          <a:xfrm>
            <a:off x="4515256" y="3043947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4864930" y="3409950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hashlib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object 9"/>
          <p:cNvSpPr/>
          <p:nvPr/>
        </p:nvSpPr>
        <p:spPr>
          <a:xfrm>
            <a:off x="4542903" y="3478958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TextBox 36"/>
          <p:cNvSpPr txBox="1"/>
          <p:nvPr/>
        </p:nvSpPr>
        <p:spPr>
          <a:xfrm>
            <a:off x="4837763" y="3908989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sqlite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object 9"/>
          <p:cNvSpPr/>
          <p:nvPr/>
        </p:nvSpPr>
        <p:spPr>
          <a:xfrm>
            <a:off x="4515736" y="3977997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06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59;p28"/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PROJECT FOLDERS` STRUCTURES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22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Flowchart: Document 2"/>
          <p:cNvSpPr/>
          <p:nvPr/>
        </p:nvSpPr>
        <p:spPr>
          <a:xfrm>
            <a:off x="526277" y="1267895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7839" y="1221223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Project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Flowchart: Document 32"/>
          <p:cNvSpPr/>
          <p:nvPr/>
        </p:nvSpPr>
        <p:spPr>
          <a:xfrm>
            <a:off x="1875668" y="1444532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90671" y="1405167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App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6" name="Flowchart: Document 35"/>
          <p:cNvSpPr/>
          <p:nvPr/>
        </p:nvSpPr>
        <p:spPr>
          <a:xfrm>
            <a:off x="3408415" y="1542369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7" name="TextBox 36"/>
          <p:cNvSpPr txBox="1"/>
          <p:nvPr/>
        </p:nvSpPr>
        <p:spPr>
          <a:xfrm>
            <a:off x="3629187" y="1535972"/>
            <a:ext cx="480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DB</a:t>
            </a:r>
            <a:endParaRPr lang="en-US" sz="700" b="1" dirty="0">
              <a:solidFill>
                <a:schemeClr val="bg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31" y="1574937"/>
            <a:ext cx="191362" cy="18288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57" y="1579220"/>
            <a:ext cx="191362" cy="18288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056" y="1582632"/>
            <a:ext cx="191362" cy="18288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80" y="1573895"/>
            <a:ext cx="182880" cy="197511"/>
          </a:xfrm>
          <a:prstGeom prst="rect">
            <a:avLst/>
          </a:prstGeom>
        </p:spPr>
      </p:pic>
      <p:sp>
        <p:nvSpPr>
          <p:cNvPr id="65" name="Flowchart: Document 64"/>
          <p:cNvSpPr/>
          <p:nvPr/>
        </p:nvSpPr>
        <p:spPr>
          <a:xfrm>
            <a:off x="3413694" y="1983112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66" name="TextBox 65"/>
          <p:cNvSpPr txBox="1"/>
          <p:nvPr/>
        </p:nvSpPr>
        <p:spPr>
          <a:xfrm>
            <a:off x="3633065" y="1968064"/>
            <a:ext cx="685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Main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66634" y="1760088"/>
            <a:ext cx="692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d</a:t>
            </a:r>
            <a:r>
              <a:rPr lang="en-US" sz="700" b="1" dirty="0" smtClean="0">
                <a:solidFill>
                  <a:schemeClr val="bg1"/>
                </a:solidFill>
              </a:rPr>
              <a:t>bmgr.py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61107" y="1757374"/>
            <a:ext cx="692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>
                <a:solidFill>
                  <a:schemeClr val="bg1"/>
                </a:solidFill>
              </a:rPr>
              <a:t>m</a:t>
            </a:r>
            <a:r>
              <a:rPr lang="en-US" sz="700" b="1" dirty="0" err="1" smtClean="0">
                <a:solidFill>
                  <a:schemeClr val="bg1"/>
                </a:solidFill>
              </a:rPr>
              <a:t>y_db.db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32725" y="1755242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>
                <a:solidFill>
                  <a:schemeClr val="bg1"/>
                </a:solidFill>
              </a:rPr>
              <a:t>d</a:t>
            </a:r>
            <a:r>
              <a:rPr lang="en-US" sz="700" b="1" dirty="0" err="1" smtClean="0">
                <a:solidFill>
                  <a:schemeClr val="bg1"/>
                </a:solidFill>
              </a:rPr>
              <a:t>atabase.sql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33273" y="1755848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n</a:t>
            </a:r>
            <a:r>
              <a:rPr lang="en-US" sz="700" b="1" dirty="0" smtClean="0">
                <a:solidFill>
                  <a:schemeClr val="bg1"/>
                </a:solidFill>
              </a:rPr>
              <a:t>ew_db.py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100245" y="2224475"/>
            <a:ext cx="8282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__init__.py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42076" y="2221761"/>
            <a:ext cx="692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f</a:t>
            </a:r>
            <a:r>
              <a:rPr lang="en-US" sz="700" b="1" dirty="0" smtClean="0">
                <a:solidFill>
                  <a:schemeClr val="bg1"/>
                </a:solidFill>
              </a:rPr>
              <a:t>orms.py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13694" y="2219629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m</a:t>
            </a:r>
            <a:r>
              <a:rPr lang="en-US" sz="700" b="1" dirty="0" smtClean="0">
                <a:solidFill>
                  <a:schemeClr val="bg1"/>
                </a:solidFill>
              </a:rPr>
              <a:t>odels.py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960058" y="2220235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r</a:t>
            </a:r>
            <a:r>
              <a:rPr lang="en-US" sz="700" b="1" dirty="0" smtClean="0">
                <a:solidFill>
                  <a:schemeClr val="bg1"/>
                </a:solidFill>
              </a:rPr>
              <a:t>un.py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037089" y="2732252"/>
            <a:ext cx="8282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scrap.py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19558" y="2729538"/>
            <a:ext cx="692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>
                <a:solidFill>
                  <a:schemeClr val="bg1"/>
                </a:solidFill>
              </a:rPr>
              <a:t>d</a:t>
            </a:r>
            <a:r>
              <a:rPr lang="en-US" sz="700" b="1" dirty="0" err="1" smtClean="0">
                <a:solidFill>
                  <a:schemeClr val="bg1"/>
                </a:solidFill>
              </a:rPr>
              <a:t>ata.json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91176" y="2727406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>
                <a:solidFill>
                  <a:schemeClr val="bg1"/>
                </a:solidFill>
              </a:rPr>
              <a:t>s</a:t>
            </a:r>
            <a:r>
              <a:rPr lang="en-US" sz="700" b="1" dirty="0" err="1" smtClean="0">
                <a:solidFill>
                  <a:schemeClr val="bg1"/>
                </a:solidFill>
              </a:rPr>
              <a:t>kill.json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882938" y="2718551"/>
            <a:ext cx="9873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 smtClean="0">
                <a:solidFill>
                  <a:schemeClr val="bg1"/>
                </a:solidFill>
              </a:rPr>
              <a:t>job_skills.json</a:t>
            </a:r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181" name="Elbow Connector 180"/>
          <p:cNvCxnSpPr/>
          <p:nvPr/>
        </p:nvCxnSpPr>
        <p:spPr>
          <a:xfrm rot="16200000" flipH="1">
            <a:off x="3974459" y="1307723"/>
            <a:ext cx="50520" cy="9082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/>
          <p:nvPr/>
        </p:nvCxnSpPr>
        <p:spPr>
          <a:xfrm rot="16200000" flipH="1">
            <a:off x="4765229" y="1446451"/>
            <a:ext cx="7695" cy="630425"/>
          </a:xfrm>
          <a:prstGeom prst="bentConnector3">
            <a:avLst>
              <a:gd name="adj1" fmla="val 3795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/>
          <p:nvPr/>
        </p:nvCxnSpPr>
        <p:spPr>
          <a:xfrm rot="16200000" flipH="1">
            <a:off x="5391883" y="1457917"/>
            <a:ext cx="5894" cy="621083"/>
          </a:xfrm>
          <a:prstGeom prst="bentConnector3">
            <a:avLst>
              <a:gd name="adj1" fmla="val 373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/>
          <p:nvPr/>
        </p:nvCxnSpPr>
        <p:spPr>
          <a:xfrm rot="5400000" flipH="1" flipV="1">
            <a:off x="5999478" y="1460995"/>
            <a:ext cx="9306" cy="597518"/>
          </a:xfrm>
          <a:prstGeom prst="bentConnector3">
            <a:avLst>
              <a:gd name="adj1" fmla="val -275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/>
          <p:nvPr/>
        </p:nvCxnSpPr>
        <p:spPr>
          <a:xfrm>
            <a:off x="3545575" y="2165992"/>
            <a:ext cx="917948" cy="89286"/>
          </a:xfrm>
          <a:prstGeom prst="bentConnector3">
            <a:avLst>
              <a:gd name="adj1" fmla="val -4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2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12" y="2038548"/>
            <a:ext cx="191362" cy="182880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38" y="2042831"/>
            <a:ext cx="191362" cy="182880"/>
          </a:xfrm>
          <a:prstGeom prst="rect">
            <a:avLst/>
          </a:prstGeom>
        </p:spPr>
      </p:pic>
      <p:cxnSp>
        <p:nvCxnSpPr>
          <p:cNvPr id="230" name="Elbow Connector 229"/>
          <p:cNvCxnSpPr/>
          <p:nvPr/>
        </p:nvCxnSpPr>
        <p:spPr>
          <a:xfrm rot="16200000" flipH="1">
            <a:off x="4780110" y="1910062"/>
            <a:ext cx="7695" cy="630425"/>
          </a:xfrm>
          <a:prstGeom prst="bentConnector3">
            <a:avLst>
              <a:gd name="adj1" fmla="val 3795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/>
          <p:nvPr/>
        </p:nvCxnSpPr>
        <p:spPr>
          <a:xfrm rot="16200000" flipH="1">
            <a:off x="5406764" y="1921528"/>
            <a:ext cx="5894" cy="621083"/>
          </a:xfrm>
          <a:prstGeom prst="bentConnector3">
            <a:avLst>
              <a:gd name="adj1" fmla="val 373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/>
          <p:nvPr/>
        </p:nvCxnSpPr>
        <p:spPr>
          <a:xfrm rot="5400000" flipH="1" flipV="1">
            <a:off x="6014359" y="1918744"/>
            <a:ext cx="9306" cy="597518"/>
          </a:xfrm>
          <a:prstGeom prst="bentConnector3">
            <a:avLst>
              <a:gd name="adj1" fmla="val -275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Picture 2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88" y="2031250"/>
            <a:ext cx="191362" cy="182880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60" y="2042831"/>
            <a:ext cx="191362" cy="182880"/>
          </a:xfrm>
          <a:prstGeom prst="rect">
            <a:avLst/>
          </a:prstGeom>
        </p:spPr>
      </p:pic>
      <p:sp>
        <p:nvSpPr>
          <p:cNvPr id="252" name="Flowchart: Document 251"/>
          <p:cNvSpPr/>
          <p:nvPr/>
        </p:nvSpPr>
        <p:spPr>
          <a:xfrm>
            <a:off x="3424951" y="2502728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53" name="TextBox 252"/>
          <p:cNvSpPr txBox="1"/>
          <p:nvPr/>
        </p:nvSpPr>
        <p:spPr>
          <a:xfrm>
            <a:off x="3640649" y="2493595"/>
            <a:ext cx="685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Scrap</a:t>
            </a:r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258" name="Elbow Connector 257"/>
          <p:cNvCxnSpPr/>
          <p:nvPr/>
        </p:nvCxnSpPr>
        <p:spPr>
          <a:xfrm>
            <a:off x="3545577" y="2714464"/>
            <a:ext cx="929203" cy="48707"/>
          </a:xfrm>
          <a:prstGeom prst="bentConnector3">
            <a:avLst>
              <a:gd name="adj1" fmla="val -4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9" name="Picture 2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9" y="2552302"/>
            <a:ext cx="191362" cy="182880"/>
          </a:xfrm>
          <a:prstGeom prst="rect">
            <a:avLst/>
          </a:prstGeom>
        </p:spPr>
      </p:pic>
      <p:cxnSp>
        <p:nvCxnSpPr>
          <p:cNvPr id="261" name="Elbow Connector 260"/>
          <p:cNvCxnSpPr/>
          <p:nvPr/>
        </p:nvCxnSpPr>
        <p:spPr>
          <a:xfrm rot="16200000" flipH="1">
            <a:off x="4791367" y="2423816"/>
            <a:ext cx="7695" cy="630425"/>
          </a:xfrm>
          <a:prstGeom prst="bentConnector3">
            <a:avLst>
              <a:gd name="adj1" fmla="val 3795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6200000" flipH="1">
            <a:off x="5418021" y="2435282"/>
            <a:ext cx="5894" cy="621083"/>
          </a:xfrm>
          <a:prstGeom prst="bentConnector3">
            <a:avLst>
              <a:gd name="adj1" fmla="val 373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/>
          <p:nvPr/>
        </p:nvCxnSpPr>
        <p:spPr>
          <a:xfrm rot="5400000" flipH="1" flipV="1">
            <a:off x="6025616" y="2432498"/>
            <a:ext cx="9306" cy="597518"/>
          </a:xfrm>
          <a:prstGeom prst="bentConnector3">
            <a:avLst>
              <a:gd name="adj1" fmla="val -275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Flowchart: Document 269"/>
          <p:cNvSpPr/>
          <p:nvPr/>
        </p:nvSpPr>
        <p:spPr>
          <a:xfrm>
            <a:off x="3418115" y="2942940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71" name="TextBox 270"/>
          <p:cNvSpPr txBox="1"/>
          <p:nvPr/>
        </p:nvSpPr>
        <p:spPr>
          <a:xfrm>
            <a:off x="3637211" y="2919956"/>
            <a:ext cx="685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Scripts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284" name="Flowchart: Document 283"/>
          <p:cNvSpPr/>
          <p:nvPr/>
        </p:nvSpPr>
        <p:spPr>
          <a:xfrm>
            <a:off x="3439542" y="3862307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85" name="TextBox 284"/>
          <p:cNvSpPr txBox="1"/>
          <p:nvPr/>
        </p:nvSpPr>
        <p:spPr>
          <a:xfrm>
            <a:off x="3623343" y="3969511"/>
            <a:ext cx="685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Static</a:t>
            </a:r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286" name="Elbow Connector 285"/>
          <p:cNvCxnSpPr/>
          <p:nvPr/>
        </p:nvCxnSpPr>
        <p:spPr>
          <a:xfrm rot="16200000" flipH="1">
            <a:off x="4038993" y="3664388"/>
            <a:ext cx="97416" cy="931737"/>
          </a:xfrm>
          <a:prstGeom prst="bentConnector3">
            <a:avLst>
              <a:gd name="adj1" fmla="val 1311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2066015" y="4479043"/>
            <a:ext cx="1211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requirements.txt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050691" y="4164557"/>
            <a:ext cx="1289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Presentation.pptx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067225" y="4853591"/>
            <a:ext cx="8895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README.md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308" name="Picture 3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38" y="2543724"/>
            <a:ext cx="182880" cy="182880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589" y="2543724"/>
            <a:ext cx="182880" cy="182880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38" y="2555428"/>
            <a:ext cx="182880" cy="182880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50" y="4136727"/>
            <a:ext cx="208662" cy="237412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44" y="4475703"/>
            <a:ext cx="218776" cy="218776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31" y="4798574"/>
            <a:ext cx="270461" cy="270461"/>
          </a:xfrm>
          <a:prstGeom prst="rect">
            <a:avLst/>
          </a:prstGeom>
        </p:spPr>
      </p:pic>
      <p:cxnSp>
        <p:nvCxnSpPr>
          <p:cNvPr id="318" name="Elbow Connector 317"/>
          <p:cNvCxnSpPr>
            <a:endCxn id="33" idx="1"/>
          </p:cNvCxnSpPr>
          <p:nvPr/>
        </p:nvCxnSpPr>
        <p:spPr>
          <a:xfrm>
            <a:off x="669787" y="1535972"/>
            <a:ext cx="1205881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endCxn id="313" idx="1"/>
          </p:cNvCxnSpPr>
          <p:nvPr/>
        </p:nvCxnSpPr>
        <p:spPr>
          <a:xfrm rot="16200000" flipH="1">
            <a:off x="-328664" y="2734510"/>
            <a:ext cx="3249168" cy="11494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/>
          <p:nvPr/>
        </p:nvCxnSpPr>
        <p:spPr>
          <a:xfrm>
            <a:off x="705519" y="4245741"/>
            <a:ext cx="1188720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344"/>
          <p:cNvCxnSpPr>
            <a:endCxn id="312" idx="1"/>
          </p:cNvCxnSpPr>
          <p:nvPr/>
        </p:nvCxnSpPr>
        <p:spPr>
          <a:xfrm>
            <a:off x="722056" y="4576872"/>
            <a:ext cx="1173288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359"/>
          <p:cNvCxnSpPr/>
          <p:nvPr/>
        </p:nvCxnSpPr>
        <p:spPr>
          <a:xfrm rot="16200000" flipH="1">
            <a:off x="924372" y="2686192"/>
            <a:ext cx="2141740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>
            <a:endCxn id="284" idx="1"/>
          </p:cNvCxnSpPr>
          <p:nvPr/>
        </p:nvCxnSpPr>
        <p:spPr>
          <a:xfrm>
            <a:off x="1993353" y="3643884"/>
            <a:ext cx="1446189" cy="309863"/>
          </a:xfrm>
          <a:prstGeom prst="bentConnector3">
            <a:avLst>
              <a:gd name="adj1" fmla="val 1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Elbow Connector 363"/>
          <p:cNvCxnSpPr>
            <a:endCxn id="270" idx="1"/>
          </p:cNvCxnSpPr>
          <p:nvPr/>
        </p:nvCxnSpPr>
        <p:spPr>
          <a:xfrm>
            <a:off x="2012828" y="3019983"/>
            <a:ext cx="1405287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Elbow Connector 365"/>
          <p:cNvCxnSpPr>
            <a:endCxn id="252" idx="1"/>
          </p:cNvCxnSpPr>
          <p:nvPr/>
        </p:nvCxnSpPr>
        <p:spPr>
          <a:xfrm>
            <a:off x="2012828" y="2593622"/>
            <a:ext cx="1412123" cy="5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/>
          <p:nvPr/>
        </p:nvCxnSpPr>
        <p:spPr>
          <a:xfrm>
            <a:off x="2012828" y="2160071"/>
            <a:ext cx="1400866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33" idx="2"/>
            <a:endCxn id="36" idx="1"/>
          </p:cNvCxnSpPr>
          <p:nvPr/>
        </p:nvCxnSpPr>
        <p:spPr>
          <a:xfrm rot="16200000" flipH="1">
            <a:off x="2701378" y="926771"/>
            <a:ext cx="18487" cy="13955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Flowchart: Document 381"/>
          <p:cNvSpPr/>
          <p:nvPr/>
        </p:nvSpPr>
        <p:spPr>
          <a:xfrm>
            <a:off x="4480002" y="3055560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3" name="Flowchart: Document 382"/>
          <p:cNvSpPr/>
          <p:nvPr/>
        </p:nvSpPr>
        <p:spPr>
          <a:xfrm>
            <a:off x="4492193" y="3440677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386" name="Elbow Connector 385"/>
          <p:cNvCxnSpPr>
            <a:stCxn id="270" idx="2"/>
            <a:endCxn id="382" idx="1"/>
          </p:cNvCxnSpPr>
          <p:nvPr/>
        </p:nvCxnSpPr>
        <p:spPr>
          <a:xfrm rot="16200000" flipH="1">
            <a:off x="4001003" y="2668001"/>
            <a:ext cx="33270" cy="924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Elbow Connector 387"/>
          <p:cNvCxnSpPr>
            <a:stCxn id="270" idx="2"/>
            <a:endCxn id="383" idx="1"/>
          </p:cNvCxnSpPr>
          <p:nvPr/>
        </p:nvCxnSpPr>
        <p:spPr>
          <a:xfrm rot="16200000" flipH="1">
            <a:off x="3814541" y="2854464"/>
            <a:ext cx="418387" cy="9369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Elbow Connector 397"/>
          <p:cNvCxnSpPr>
            <a:stCxn id="382" idx="2"/>
          </p:cNvCxnSpPr>
          <p:nvPr/>
        </p:nvCxnSpPr>
        <p:spPr>
          <a:xfrm rot="16200000" flipH="1">
            <a:off x="4970779" y="2872733"/>
            <a:ext cx="96575" cy="8038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/>
          <p:cNvCxnSpPr/>
          <p:nvPr/>
        </p:nvCxnSpPr>
        <p:spPr>
          <a:xfrm rot="16200000" flipH="1">
            <a:off x="4978403" y="3285233"/>
            <a:ext cx="96575" cy="8038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5" name="Picture 4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95" y="3226349"/>
            <a:ext cx="191362" cy="182880"/>
          </a:xfrm>
          <a:prstGeom prst="rect">
            <a:avLst/>
          </a:prstGeom>
        </p:spPr>
      </p:pic>
      <p:pic>
        <p:nvPicPr>
          <p:cNvPr id="406" name="Picture 4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24" y="3665622"/>
            <a:ext cx="191362" cy="182880"/>
          </a:xfrm>
          <a:prstGeom prst="rect">
            <a:avLst/>
          </a:prstGeom>
        </p:spPr>
      </p:pic>
      <p:sp>
        <p:nvSpPr>
          <p:cNvPr id="408" name="TextBox 407"/>
          <p:cNvSpPr txBox="1"/>
          <p:nvPr/>
        </p:nvSpPr>
        <p:spPr>
          <a:xfrm>
            <a:off x="5049472" y="3371173"/>
            <a:ext cx="9873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a</a:t>
            </a:r>
            <a:r>
              <a:rPr lang="en-US" sz="700" b="1" dirty="0" smtClean="0">
                <a:solidFill>
                  <a:schemeClr val="bg1"/>
                </a:solidFill>
              </a:rPr>
              <a:t>uth.py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5055244" y="3808014"/>
            <a:ext cx="9873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m</a:t>
            </a:r>
            <a:r>
              <a:rPr lang="en-US" sz="700" b="1" dirty="0" smtClean="0">
                <a:solidFill>
                  <a:schemeClr val="bg1"/>
                </a:solidFill>
              </a:rPr>
              <a:t>ain.py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4692380" y="3025684"/>
            <a:ext cx="685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 smtClean="0">
                <a:solidFill>
                  <a:schemeClr val="bg1"/>
                </a:solidFill>
              </a:rPr>
              <a:t>auth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4703172" y="3392781"/>
            <a:ext cx="685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main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4204749" y="4169826"/>
            <a:ext cx="692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 smtClean="0">
                <a:solidFill>
                  <a:schemeClr val="bg1"/>
                </a:solidFill>
              </a:rPr>
              <a:t>css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4858214" y="4174486"/>
            <a:ext cx="692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 smtClean="0">
                <a:solidFill>
                  <a:schemeClr val="bg1"/>
                </a:solidFill>
              </a:rPr>
              <a:t>img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5407710" y="4172354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 smtClean="0">
                <a:solidFill>
                  <a:schemeClr val="bg1"/>
                </a:solidFill>
              </a:rPr>
              <a:t>js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6012396" y="4172960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lib</a:t>
            </a:r>
          </a:p>
        </p:txBody>
      </p:sp>
      <p:cxnSp>
        <p:nvCxnSpPr>
          <p:cNvPr id="429" name="Elbow Connector 428"/>
          <p:cNvCxnSpPr/>
          <p:nvPr/>
        </p:nvCxnSpPr>
        <p:spPr>
          <a:xfrm rot="16200000" flipH="1">
            <a:off x="4862336" y="3863563"/>
            <a:ext cx="7695" cy="630425"/>
          </a:xfrm>
          <a:prstGeom prst="bentConnector3">
            <a:avLst>
              <a:gd name="adj1" fmla="val 3795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Elbow Connector 429"/>
          <p:cNvCxnSpPr/>
          <p:nvPr/>
        </p:nvCxnSpPr>
        <p:spPr>
          <a:xfrm rot="16200000" flipH="1">
            <a:off x="5488990" y="3875029"/>
            <a:ext cx="5894" cy="621083"/>
          </a:xfrm>
          <a:prstGeom prst="bentConnector3">
            <a:avLst>
              <a:gd name="adj1" fmla="val 373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/>
          <p:cNvCxnSpPr/>
          <p:nvPr/>
        </p:nvCxnSpPr>
        <p:spPr>
          <a:xfrm rot="5400000" flipH="1" flipV="1">
            <a:off x="6096585" y="3878107"/>
            <a:ext cx="9306" cy="597518"/>
          </a:xfrm>
          <a:prstGeom prst="bentConnector3">
            <a:avLst>
              <a:gd name="adj1" fmla="val -275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Flowchart: Document 431"/>
          <p:cNvSpPr/>
          <p:nvPr/>
        </p:nvSpPr>
        <p:spPr>
          <a:xfrm>
            <a:off x="4444781" y="4049703"/>
            <a:ext cx="212379" cy="104498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433" name="Flowchart: Document 432"/>
          <p:cNvSpPr/>
          <p:nvPr/>
        </p:nvSpPr>
        <p:spPr>
          <a:xfrm>
            <a:off x="5073392" y="4065547"/>
            <a:ext cx="212379" cy="104498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434" name="Flowchart: Document 433"/>
          <p:cNvSpPr/>
          <p:nvPr/>
        </p:nvSpPr>
        <p:spPr>
          <a:xfrm>
            <a:off x="5668670" y="4059395"/>
            <a:ext cx="212379" cy="104498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435" name="Flowchart: Document 434"/>
          <p:cNvSpPr/>
          <p:nvPr/>
        </p:nvSpPr>
        <p:spPr>
          <a:xfrm>
            <a:off x="6274537" y="4058960"/>
            <a:ext cx="212379" cy="104498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436" name="Flowchart: Document 435"/>
          <p:cNvSpPr/>
          <p:nvPr/>
        </p:nvSpPr>
        <p:spPr>
          <a:xfrm>
            <a:off x="6821197" y="4055473"/>
            <a:ext cx="212379" cy="104498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438" name="Elbow Connector 437"/>
          <p:cNvCxnSpPr/>
          <p:nvPr/>
        </p:nvCxnSpPr>
        <p:spPr>
          <a:xfrm rot="5400000" flipH="1" flipV="1">
            <a:off x="6652905" y="3898479"/>
            <a:ext cx="15975" cy="532988"/>
          </a:xfrm>
          <a:prstGeom prst="bentConnector3">
            <a:avLst>
              <a:gd name="adj1" fmla="val -1808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6486916" y="4160514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html</a:t>
            </a:r>
          </a:p>
        </p:txBody>
      </p:sp>
      <p:cxnSp>
        <p:nvCxnSpPr>
          <p:cNvPr id="444" name="Elbow Connector 443"/>
          <p:cNvCxnSpPr>
            <a:stCxn id="436" idx="3"/>
            <a:endCxn id="453" idx="1"/>
          </p:cNvCxnSpPr>
          <p:nvPr/>
        </p:nvCxnSpPr>
        <p:spPr>
          <a:xfrm flipV="1">
            <a:off x="7033576" y="3147000"/>
            <a:ext cx="562702" cy="9607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5" name="Picture 4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278" y="3290971"/>
            <a:ext cx="171746" cy="171746"/>
          </a:xfrm>
          <a:prstGeom prst="rect">
            <a:avLst/>
          </a:prstGeom>
        </p:spPr>
      </p:pic>
      <p:pic>
        <p:nvPicPr>
          <p:cNvPr id="447" name="Picture 4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78" y="3548099"/>
            <a:ext cx="171746" cy="171746"/>
          </a:xfrm>
          <a:prstGeom prst="rect">
            <a:avLst/>
          </a:prstGeom>
        </p:spPr>
      </p:pic>
      <p:pic>
        <p:nvPicPr>
          <p:cNvPr id="448" name="Picture 4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56" y="3811686"/>
            <a:ext cx="171746" cy="171746"/>
          </a:xfrm>
          <a:prstGeom prst="rect">
            <a:avLst/>
          </a:prstGeom>
        </p:spPr>
      </p:pic>
      <p:pic>
        <p:nvPicPr>
          <p:cNvPr id="449" name="Picture 4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56" y="4082409"/>
            <a:ext cx="171746" cy="171746"/>
          </a:xfrm>
          <a:prstGeom prst="rect">
            <a:avLst/>
          </a:prstGeom>
        </p:spPr>
      </p:pic>
      <p:pic>
        <p:nvPicPr>
          <p:cNvPr id="450" name="Picture 4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56" y="4355714"/>
            <a:ext cx="171746" cy="171746"/>
          </a:xfrm>
          <a:prstGeom prst="rect">
            <a:avLst/>
          </a:prstGeom>
        </p:spPr>
      </p:pic>
      <p:pic>
        <p:nvPicPr>
          <p:cNvPr id="451" name="Picture 4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56" y="4627909"/>
            <a:ext cx="171746" cy="171746"/>
          </a:xfrm>
          <a:prstGeom prst="rect">
            <a:avLst/>
          </a:prstGeom>
        </p:spPr>
      </p:pic>
      <p:pic>
        <p:nvPicPr>
          <p:cNvPr id="452" name="Picture 4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956" y="4894735"/>
            <a:ext cx="171746" cy="171746"/>
          </a:xfrm>
          <a:prstGeom prst="rect">
            <a:avLst/>
          </a:prstGeom>
        </p:spPr>
      </p:pic>
      <p:pic>
        <p:nvPicPr>
          <p:cNvPr id="453" name="Picture 4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278" y="3061127"/>
            <a:ext cx="171746" cy="171746"/>
          </a:xfrm>
          <a:prstGeom prst="rect">
            <a:avLst/>
          </a:prstGeom>
        </p:spPr>
      </p:pic>
      <p:cxnSp>
        <p:nvCxnSpPr>
          <p:cNvPr id="459" name="Elbow Connector 458"/>
          <p:cNvCxnSpPr>
            <a:endCxn id="450" idx="1"/>
          </p:cNvCxnSpPr>
          <p:nvPr/>
        </p:nvCxnSpPr>
        <p:spPr>
          <a:xfrm rot="16200000" flipH="1">
            <a:off x="7292524" y="4124354"/>
            <a:ext cx="339635" cy="2948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Elbow Connector 460"/>
          <p:cNvCxnSpPr>
            <a:endCxn id="451" idx="1"/>
          </p:cNvCxnSpPr>
          <p:nvPr/>
        </p:nvCxnSpPr>
        <p:spPr>
          <a:xfrm>
            <a:off x="7314927" y="4441586"/>
            <a:ext cx="294829" cy="272196"/>
          </a:xfrm>
          <a:prstGeom prst="bentConnector3">
            <a:avLst>
              <a:gd name="adj1" fmla="val 1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Elbow Connector 463"/>
          <p:cNvCxnSpPr/>
          <p:nvPr/>
        </p:nvCxnSpPr>
        <p:spPr>
          <a:xfrm>
            <a:off x="7295337" y="4713782"/>
            <a:ext cx="308419" cy="266826"/>
          </a:xfrm>
          <a:prstGeom prst="bentConnector3">
            <a:avLst>
              <a:gd name="adj1" fmla="val 79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Elbow Connector 466"/>
          <p:cNvCxnSpPr>
            <a:endCxn id="445" idx="1"/>
          </p:cNvCxnSpPr>
          <p:nvPr/>
        </p:nvCxnSpPr>
        <p:spPr>
          <a:xfrm>
            <a:off x="7314927" y="3371173"/>
            <a:ext cx="281351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Elbow Connector 468"/>
          <p:cNvCxnSpPr>
            <a:endCxn id="447" idx="1"/>
          </p:cNvCxnSpPr>
          <p:nvPr/>
        </p:nvCxnSpPr>
        <p:spPr>
          <a:xfrm flipV="1">
            <a:off x="7314927" y="3633972"/>
            <a:ext cx="288551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70"/>
          <p:cNvCxnSpPr>
            <a:endCxn id="448" idx="1"/>
          </p:cNvCxnSpPr>
          <p:nvPr/>
        </p:nvCxnSpPr>
        <p:spPr>
          <a:xfrm>
            <a:off x="7314927" y="3897559"/>
            <a:ext cx="294829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Elbow Connector 472"/>
          <p:cNvCxnSpPr/>
          <p:nvPr/>
        </p:nvCxnSpPr>
        <p:spPr>
          <a:xfrm flipV="1">
            <a:off x="7324137" y="4168282"/>
            <a:ext cx="307219" cy="92260"/>
          </a:xfrm>
          <a:prstGeom prst="bentConnector3">
            <a:avLst>
              <a:gd name="adj1" fmla="val -3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7633836" y="3033945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a</a:t>
            </a:r>
            <a:r>
              <a:rPr lang="en-US" sz="700" b="1" dirty="0" smtClean="0">
                <a:solidFill>
                  <a:schemeClr val="bg1"/>
                </a:solidFill>
              </a:rPr>
              <a:t>bout.html</a:t>
            </a:r>
          </a:p>
        </p:txBody>
      </p:sp>
      <p:sp>
        <p:nvSpPr>
          <p:cNvPr id="477" name="TextBox 476"/>
          <p:cNvSpPr txBox="1"/>
          <p:nvPr/>
        </p:nvSpPr>
        <p:spPr>
          <a:xfrm>
            <a:off x="7679971" y="3284262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account.html</a:t>
            </a:r>
          </a:p>
        </p:txBody>
      </p:sp>
      <p:sp>
        <p:nvSpPr>
          <p:cNvPr id="478" name="TextBox 477"/>
          <p:cNvSpPr txBox="1"/>
          <p:nvPr/>
        </p:nvSpPr>
        <p:spPr>
          <a:xfrm>
            <a:off x="7639258" y="3533944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home.html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7589719" y="3798815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job.html</a:t>
            </a:r>
          </a:p>
        </p:txBody>
      </p:sp>
      <p:sp>
        <p:nvSpPr>
          <p:cNvPr id="480" name="TextBox 479"/>
          <p:cNvSpPr txBox="1"/>
          <p:nvPr/>
        </p:nvSpPr>
        <p:spPr>
          <a:xfrm>
            <a:off x="7625269" y="4599600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login.html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7610430" y="4076838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jobs.html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7653778" y="4341559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layout.html</a:t>
            </a:r>
          </a:p>
        </p:txBody>
      </p:sp>
      <p:sp>
        <p:nvSpPr>
          <p:cNvPr id="483" name="TextBox 482"/>
          <p:cNvSpPr txBox="1"/>
          <p:nvPr/>
        </p:nvSpPr>
        <p:spPr>
          <a:xfrm>
            <a:off x="7685888" y="4880580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register.html</a:t>
            </a:r>
          </a:p>
        </p:txBody>
      </p:sp>
    </p:spTree>
    <p:extLst>
      <p:ext uri="{BB962C8B-B14F-4D97-AF65-F5344CB8AC3E}">
        <p14:creationId xmlns:p14="http://schemas.microsoft.com/office/powerpoint/2010/main" val="4916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MAJOR REQUIREMENTS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09600" y="22669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Back 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5811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Front 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127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Scrapping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7909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FRONT-END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609600" y="158280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Inherit from layout.html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038350"/>
            <a:ext cx="5643577" cy="2800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38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59;p28"/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PAGE STRUCTURE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22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Oval 22"/>
          <p:cNvSpPr/>
          <p:nvPr/>
        </p:nvSpPr>
        <p:spPr>
          <a:xfrm>
            <a:off x="3225800" y="2174100"/>
            <a:ext cx="1803400" cy="914400"/>
          </a:xfrm>
          <a:prstGeom prst="ellipse">
            <a:avLst/>
          </a:prstGeom>
          <a:solidFill>
            <a:srgbClr val="052643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38286" y="2446634"/>
            <a:ext cx="155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f</a:t>
            </a:r>
            <a:r>
              <a:rPr lang="en-US" sz="1800" dirty="0" smtClean="0">
                <a:solidFill>
                  <a:schemeClr val="bg1"/>
                </a:solidFill>
              </a:rPr>
              <a:t>ilename.html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2000" y="1621653"/>
            <a:ext cx="1803400" cy="914400"/>
          </a:xfrm>
          <a:prstGeom prst="ellipse">
            <a:avLst/>
          </a:prstGeom>
          <a:solidFill>
            <a:srgbClr val="052643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4443" y="1902651"/>
            <a:ext cx="155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layout.html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5867" y="2965162"/>
            <a:ext cx="1803400" cy="914400"/>
          </a:xfrm>
          <a:prstGeom prst="ellipse">
            <a:avLst/>
          </a:prstGeom>
          <a:solidFill>
            <a:srgbClr val="052643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5976" y="3129974"/>
            <a:ext cx="155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{% block content</a:t>
            </a:r>
            <a:r>
              <a:rPr lang="en-US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%}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25" idx="6"/>
          </p:cNvCxnSpPr>
          <p:nvPr/>
        </p:nvCxnSpPr>
        <p:spPr>
          <a:xfrm>
            <a:off x="2565400" y="2078853"/>
            <a:ext cx="634999" cy="55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6"/>
          </p:cNvCxnSpPr>
          <p:nvPr/>
        </p:nvCxnSpPr>
        <p:spPr>
          <a:xfrm flipV="1">
            <a:off x="2599267" y="2724150"/>
            <a:ext cx="601132" cy="69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6096000" y="1689781"/>
            <a:ext cx="1600200" cy="1812098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24600" y="25958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database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31" idx="2"/>
          </p:cNvCxnSpPr>
          <p:nvPr/>
        </p:nvCxnSpPr>
        <p:spPr>
          <a:xfrm flipH="1">
            <a:off x="5105400" y="259583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7306</TotalTime>
  <Words>704</Words>
  <Application>Microsoft Office PowerPoint</Application>
  <PresentationFormat>On-screen Show (16:9)</PresentationFormat>
  <Paragraphs>196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Consolas</vt:lpstr>
      <vt:lpstr>Arial</vt:lpstr>
      <vt:lpstr>Roboto Light</vt:lpstr>
      <vt:lpstr>Roboto Black</vt:lpstr>
      <vt:lpstr>Wingdings</vt:lpstr>
      <vt:lpstr>Didact Gothic</vt:lpstr>
      <vt:lpstr>Bree Serif</vt:lpstr>
      <vt:lpstr>Roboto Thin</vt:lpstr>
      <vt:lpstr>Roboto Mono Regular</vt:lpstr>
      <vt:lpstr>WEB PROPOSAL</vt:lpstr>
      <vt:lpstr>PYTHON WEB PROJECT PRESENTATION</vt:lpstr>
      <vt:lpstr>TABLE OF CONTENTS</vt:lpstr>
      <vt:lpstr>ABOUT THE PROJECT</vt:lpstr>
      <vt:lpstr>—SOMEONE FAMOUS</vt:lpstr>
      <vt:lpstr>USED LIBRARIES</vt:lpstr>
      <vt:lpstr>PowerPoint Presentation</vt:lpstr>
      <vt:lpstr>MAJOR REQUIREMENTS</vt:lpstr>
      <vt:lpstr>FRONT-END</vt:lpstr>
      <vt:lpstr>PowerPoint Presentation</vt:lpstr>
      <vt:lpstr>REGISTRATION </vt:lpstr>
      <vt:lpstr>REGISTRATION </vt:lpstr>
      <vt:lpstr>LOGIN </vt:lpstr>
      <vt:lpstr>LOGIN </vt:lpstr>
      <vt:lpstr>ACCOUNT </vt:lpstr>
      <vt:lpstr>ACCOUNT </vt:lpstr>
      <vt:lpstr>Registration form</vt:lpstr>
      <vt:lpstr>Account editing</vt:lpstr>
      <vt:lpstr>PowerPoint Presentation</vt:lpstr>
      <vt:lpstr>PowerPoint Presentation</vt:lpstr>
      <vt:lpstr>BACK-END</vt:lpstr>
      <vt:lpstr>SCRAPPING</vt:lpstr>
      <vt:lpstr>PowerPoint Presentation</vt:lpstr>
      <vt:lpstr>DATABASE DIAGRAM</vt:lpstr>
      <vt:lpstr>A VIDEO IS A GOOD IDEA</vt:lpstr>
      <vt:lpstr>THE TEAM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PROJECT PRESENTATION</dc:title>
  <dc:creator>Davit</dc:creator>
  <cp:lastModifiedBy>user</cp:lastModifiedBy>
  <cp:revision>45</cp:revision>
  <dcterms:modified xsi:type="dcterms:W3CDTF">2020-08-21T09:59:01Z</dcterms:modified>
</cp:coreProperties>
</file>