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21"/>
  </p:notesMasterIdLst>
  <p:sldIdLst>
    <p:sldId id="256" r:id="rId2"/>
    <p:sldId id="293" r:id="rId3"/>
    <p:sldId id="299" r:id="rId4"/>
    <p:sldId id="287" r:id="rId5"/>
    <p:sldId id="288" r:id="rId6"/>
    <p:sldId id="291" r:id="rId7"/>
    <p:sldId id="310" r:id="rId8"/>
    <p:sldId id="292" r:id="rId9"/>
    <p:sldId id="311" r:id="rId10"/>
    <p:sldId id="318" r:id="rId11"/>
    <p:sldId id="300" r:id="rId12"/>
    <p:sldId id="313" r:id="rId13"/>
    <p:sldId id="304" r:id="rId14"/>
    <p:sldId id="294" r:id="rId15"/>
    <p:sldId id="297" r:id="rId16"/>
    <p:sldId id="314" r:id="rId17"/>
    <p:sldId id="315" r:id="rId18"/>
    <p:sldId id="317" r:id="rId19"/>
    <p:sldId id="290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FFFF"/>
    <a:srgbClr val="CCCCFF"/>
    <a:srgbClr val="E5BBB9"/>
    <a:srgbClr val="D99A9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33" autoAdjust="0"/>
    <p:restoredTop sz="91577" autoAdjust="0"/>
  </p:normalViewPr>
  <p:slideViewPr>
    <p:cSldViewPr>
      <p:cViewPr>
        <p:scale>
          <a:sx n="70" d="100"/>
          <a:sy n="70" d="100"/>
        </p:scale>
        <p:origin x="-286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DD346-716E-4A7B-9208-3EC75BC96492}" type="datetimeFigureOut">
              <a:rPr lang="pt-BR" smtClean="0"/>
              <a:pPr/>
              <a:t>14/02/2025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842A2-2E02-4C26-83A6-5FDDE4C5033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IPCA medido pelo IBGE. O período de coleta do 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INPC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 do 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IPCA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estende-se, em geral, do dia 01 a 30 do mês de referência. 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IPCA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abrange as famílias com rendimentos mensais compreendidos entre 1 (hum) e 40 (quarenta) salários-mínimos, qualquer que seja a fonte de rendimentos, e residentes nas áreas urbanas das regiões.</a:t>
            </a:r>
          </a:p>
          <a:p>
            <a:endParaRPr lang="pt-B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IGP-M/FGV é calculado mensalmente pela FGV e é divulgado no final de cada mês de referência. O IGP-M/FGV analisa as mesmas variações de preços consideradas no IGP-DI/FGV, ou seja, o Índice de Preços por Atacado (IPA), que tem peso de 60% do índice, o Índice de Preços ao Consumidor (IPC), que tem peso de 30% e o Índice Nacional de Custo de Construção (INCC), representando 10% do IGP-M. Atualmente o IGP-M é o índice utilizado para balizar os aumentos da energia elétrica e dos contratos de alugueis.       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842A2-2E02-4C26-83A6-5FDDE4C50339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842A2-2E02-4C26-83A6-5FDDE4C50339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IPCA medido pelo IBGE. O período de coleta do 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INPC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 do 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IPCA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estende-se, em geral, do dia 01 a 30 do mês de referência. 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IPCA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abrange as famílias com rendimentos mensais compreendidos entre 1 (hum) e 40 (quarenta) salários-mínimos, qualquer que seja a fonte de rendimentos, e residentes nas áreas urbanas das regiões.</a:t>
            </a:r>
          </a:p>
          <a:p>
            <a:endParaRPr lang="pt-B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IGP-M/FGV é calculado mensalmente pela FGV e é divulgado no final de cada mês de referência. O IGP-M/FGV analisa as mesmas variações de preços consideradas no IGP-DI/FGV, ou seja, o Índice de Preços por Atacado (IPA), que tem peso de 60% do índice, o Índice de Preços ao Consumidor (IPC), que tem peso de 30% e o Índice Nacional de Custo de Construção (INCC), representando 10% do IGP-M. Atualmente o IGP-M é o índice utilizado para balizar os aumentos da energia elétrica e dos contratos de alugueis.       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842A2-2E02-4C26-83A6-5FDDE4C50339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842A2-2E02-4C26-83A6-5FDDE4C50339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IPCA medido pelo IBGE. O período de coleta do 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INPC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 do 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IPCA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estende-se, em geral, do dia 01 a 30 do mês de referência. 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IPCA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abrange as famílias com rendimentos mensais compreendidos entre 1 (hum) e 40 (quarenta) salários-mínimos, qualquer que seja a fonte de rendimentos, e residentes nas áreas urbanas das regiões.   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842A2-2E02-4C26-83A6-5FDDE4C50339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BF7E-5999-4BA1-B922-645949FCA594}" type="datetimeFigureOut">
              <a:rPr lang="pt-BR" smtClean="0"/>
              <a:pPr/>
              <a:t>14/02/2025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D2E8-9F24-4F57-8380-A3B8003537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BF7E-5999-4BA1-B922-645949FCA594}" type="datetimeFigureOut">
              <a:rPr lang="pt-BR" smtClean="0"/>
              <a:pPr/>
              <a:t>14/02/2025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D2E8-9F24-4F57-8380-A3B8003537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BF7E-5999-4BA1-B922-645949FCA594}" type="datetimeFigureOut">
              <a:rPr lang="pt-BR" smtClean="0"/>
              <a:pPr/>
              <a:t>14/02/2025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D2E8-9F24-4F57-8380-A3B8003537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BF7E-5999-4BA1-B922-645949FCA594}" type="datetimeFigureOut">
              <a:rPr lang="pt-BR" smtClean="0"/>
              <a:pPr/>
              <a:t>14/02/2025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D2E8-9F24-4F57-8380-A3B8003537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BF7E-5999-4BA1-B922-645949FCA594}" type="datetimeFigureOut">
              <a:rPr lang="pt-BR" smtClean="0"/>
              <a:pPr/>
              <a:t>14/02/2025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D2E8-9F24-4F57-8380-A3B8003537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BF7E-5999-4BA1-B922-645949FCA594}" type="datetimeFigureOut">
              <a:rPr lang="pt-BR" smtClean="0"/>
              <a:pPr/>
              <a:t>14/02/2025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D2E8-9F24-4F57-8380-A3B8003537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BF7E-5999-4BA1-B922-645949FCA594}" type="datetimeFigureOut">
              <a:rPr lang="pt-BR" smtClean="0"/>
              <a:pPr/>
              <a:t>14/02/2025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D2E8-9F24-4F57-8380-A3B8003537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BF7E-5999-4BA1-B922-645949FCA594}" type="datetimeFigureOut">
              <a:rPr lang="pt-BR" smtClean="0"/>
              <a:pPr/>
              <a:t>14/02/2025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D2E8-9F24-4F57-8380-A3B8003537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BF7E-5999-4BA1-B922-645949FCA594}" type="datetimeFigureOut">
              <a:rPr lang="pt-BR" smtClean="0"/>
              <a:pPr/>
              <a:t>14/02/2025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D2E8-9F24-4F57-8380-A3B8003537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BF7E-5999-4BA1-B922-645949FCA594}" type="datetimeFigureOut">
              <a:rPr lang="pt-BR" smtClean="0"/>
              <a:pPr/>
              <a:t>14/02/2025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D2E8-9F24-4F57-8380-A3B8003537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BF7E-5999-4BA1-B922-645949FCA594}" type="datetimeFigureOut">
              <a:rPr lang="pt-BR" smtClean="0"/>
              <a:pPr/>
              <a:t>14/02/2025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D2E8-9F24-4F57-8380-A3B8003537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FBF7E-5999-4BA1-B922-645949FCA594}" type="datetimeFigureOut">
              <a:rPr lang="pt-BR" smtClean="0"/>
              <a:pPr/>
              <a:t>14/02/2025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0D2E8-9F24-4F57-8380-A3B8003537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esouro.fazenda.gov.br/tesouro-direto-precos-e-taxas-dos-titulo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9632" y="1772816"/>
            <a:ext cx="6552728" cy="1800200"/>
          </a:xfrm>
          <a:noFill/>
          <a:ln w="28575">
            <a:noFill/>
            <a:prstDash val="sysDot"/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dirty="0" smtClean="0">
                <a:solidFill>
                  <a:schemeClr val="tx2"/>
                </a:solidFill>
              </a:rPr>
              <a:t>Finanças Pessoais e os Investimentos Mais Acessíveis a Pessoas Físicas</a:t>
            </a:r>
            <a:r>
              <a:rPr lang="pt-BR" sz="2400" baseline="30000" dirty="0" smtClean="0">
                <a:solidFill>
                  <a:schemeClr val="tx2"/>
                </a:solidFill>
              </a:rPr>
              <a:t>*</a:t>
            </a:r>
            <a:endParaRPr lang="pt-BR" baseline="30000" dirty="0">
              <a:solidFill>
                <a:schemeClr val="tx2"/>
              </a:solidFill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23528" y="6231592"/>
            <a:ext cx="5184576" cy="365760"/>
          </a:xfrm>
        </p:spPr>
        <p:txBody>
          <a:bodyPr/>
          <a:lstStyle/>
          <a:p>
            <a:fld id="{047F1F65-B558-40A9-8C73-ADFB514DFEE5}" type="datetime1">
              <a:rPr lang="pt-BR" smtClean="0">
                <a:solidFill>
                  <a:schemeClr val="tx1"/>
                </a:solidFill>
              </a:rPr>
              <a:pPr/>
              <a:t>14/02/2025</a:t>
            </a:fld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*Qualquer opinião emitida representa  somente o posicionamento do próprio  autor e  não o da instituição na qual o autor trabalha.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076056" y="6165304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Liana Oliveira Bernat, CFA</a:t>
            </a:r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187624" y="4293097"/>
            <a:ext cx="6336704" cy="46166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Conhecimento. Divulgue essa ideia!</a:t>
            </a:r>
            <a:endParaRPr lang="pt-BR" sz="2400" b="1" dirty="0"/>
          </a:p>
        </p:txBody>
      </p:sp>
      <p:pic>
        <p:nvPicPr>
          <p:cNvPr id="10" name="Imagem 9" descr="lâmpad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394331">
            <a:off x="6626221" y="3802537"/>
            <a:ext cx="572263" cy="675271"/>
          </a:xfrm>
          <a:prstGeom prst="rect">
            <a:avLst/>
          </a:prstGeom>
        </p:spPr>
      </p:pic>
      <p:pic>
        <p:nvPicPr>
          <p:cNvPr id="2050" name="Picture 2" descr="C:\Users\li\Box Sync\Polvo Economico\financas pessoais\figuras\moedas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9946" y="182141"/>
            <a:ext cx="2876550" cy="1590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 l="51189" t="34078" r="29722" b="48204"/>
          <a:stretch>
            <a:fillRect/>
          </a:stretch>
        </p:blipFill>
        <p:spPr bwMode="auto">
          <a:xfrm>
            <a:off x="1403648" y="1427800"/>
            <a:ext cx="6180630" cy="3225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457200" y="188640"/>
            <a:ext cx="8229600" cy="936104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Tabela Regressiva</a:t>
            </a:r>
            <a:r>
              <a:rPr kumimoji="0" lang="pt-BR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IR e IOF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52" y="4149080"/>
            <a:ext cx="9017297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467544" y="119675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Impostos sobre o rendimento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tx2"/>
                </a:solidFill>
              </a:rPr>
              <a:t>Poupança</a:t>
            </a:r>
            <a:endParaRPr lang="pt-BR" sz="3200" b="1" dirty="0">
              <a:solidFill>
                <a:schemeClr val="tx2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88032" y="6207695"/>
            <a:ext cx="8388424" cy="461665"/>
          </a:xfrm>
          <a:prstGeom prst="rect">
            <a:avLst/>
          </a:prstGeom>
          <a:noFill/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(*) Até ago/16.</a:t>
            </a:r>
          </a:p>
          <a:p>
            <a:r>
              <a:rPr lang="pt-BR" sz="1200" dirty="0" smtClean="0"/>
              <a:t>(**) regra simplificada considerando que nos últimos 12 meses a </a:t>
            </a:r>
            <a:r>
              <a:rPr lang="pt-BR" sz="1200" i="1" dirty="0" err="1" smtClean="0"/>
              <a:t>selic</a:t>
            </a:r>
            <a:r>
              <a:rPr lang="pt-BR" sz="1200" dirty="0" smtClean="0"/>
              <a:t> se manteve acima de 8,5%</a:t>
            </a:r>
          </a:p>
        </p:txBody>
      </p:sp>
      <p:sp>
        <p:nvSpPr>
          <p:cNvPr id="5122" name="AutoShape 2" descr="Tabela-Regressiva-Imposto-de-Renda"/>
          <p:cNvSpPr>
            <a:spLocks noChangeAspect="1" noChangeArrowheads="1"/>
          </p:cNvSpPr>
          <p:nvPr/>
        </p:nvSpPr>
        <p:spPr bwMode="auto">
          <a:xfrm>
            <a:off x="63500" y="-136525"/>
            <a:ext cx="1819275" cy="10382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431540" y="1268760"/>
          <a:ext cx="8280920" cy="49697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8312"/>
                <a:gridCol w="5472608"/>
              </a:tblGrid>
              <a:tr h="7421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O que é?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O recurso depositado pelo investidor será utilizado pelo banco que, em troca, o remunera (juros).</a:t>
                      </a:r>
                      <a:endParaRPr lang="pt-BR" dirty="0"/>
                    </a:p>
                  </a:txBody>
                  <a:tcPr anchor="ctr"/>
                </a:tc>
              </a:tr>
              <a:tr h="7974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Qual a remuneração?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Wingdings"/>
                        <a:buNone/>
                      </a:pPr>
                      <a:r>
                        <a:rPr lang="pt-BR" dirty="0" smtClean="0">
                          <a:sym typeface="Wingdings" pitchFamily="2" charset="2"/>
                        </a:rPr>
                        <a:t>Nos últimos 12 meses foi de 8,39% (*). </a:t>
                      </a:r>
                    </a:p>
                    <a:p>
                      <a:pPr>
                        <a:buFont typeface="Wingdings"/>
                        <a:buNone/>
                      </a:pPr>
                      <a:r>
                        <a:rPr lang="pt-BR" dirty="0" smtClean="0">
                          <a:sym typeface="Wingdings" pitchFamily="2" charset="2"/>
                        </a:rPr>
                        <a:t>Regra: </a:t>
                      </a:r>
                      <a:r>
                        <a:rPr lang="pt-BR" i="1" dirty="0" smtClean="0">
                          <a:sym typeface="Wingdings" pitchFamily="2" charset="2"/>
                        </a:rPr>
                        <a:t>TR (</a:t>
                      </a:r>
                      <a:r>
                        <a:rPr lang="pt-BR" i="1" dirty="0" smtClean="0">
                          <a:latin typeface="+mn-lt"/>
                          <a:sym typeface="Wingdings" pitchFamily="2" charset="2"/>
                        </a:rPr>
                        <a:t>≈0,2% ao mês )</a:t>
                      </a:r>
                      <a:r>
                        <a:rPr lang="pt-BR" dirty="0" smtClean="0">
                          <a:sym typeface="Wingdings" pitchFamily="2" charset="2"/>
                        </a:rPr>
                        <a:t> + 0,5% ao mês (**)</a:t>
                      </a:r>
                    </a:p>
                    <a:p>
                      <a:pPr>
                        <a:buFont typeface="Wingdings"/>
                        <a:buNone/>
                      </a:pPr>
                      <a:r>
                        <a:rPr lang="pt-BR" dirty="0" smtClean="0">
                          <a:sym typeface="Wingdings" pitchFamily="2" charset="2"/>
                        </a:rPr>
                        <a:t>A</a:t>
                      </a:r>
                      <a:r>
                        <a:rPr lang="pt-BR" baseline="0" dirty="0" smtClean="0">
                          <a:sym typeface="Wingdings" pitchFamily="2" charset="2"/>
                        </a:rPr>
                        <a:t> remuneração é mensal.</a:t>
                      </a:r>
                      <a:endParaRPr lang="pt-BR" dirty="0"/>
                    </a:p>
                  </a:txBody>
                  <a:tcPr anchor="ctr"/>
                </a:tc>
              </a:tr>
              <a:tr h="7421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Qual a liquidez?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ym typeface="Wingdings" pitchFamily="2" charset="2"/>
                        </a:rPr>
                        <a:t> Diária.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ym typeface="Wingdings" pitchFamily="2" charset="2"/>
                        </a:rPr>
                        <a:t>Mas se retirar antes de completar o mês não recebe o</a:t>
                      </a:r>
                      <a:r>
                        <a:rPr lang="pt-BR" baseline="0" dirty="0" smtClean="0">
                          <a:sym typeface="Wingdings" pitchFamily="2" charset="2"/>
                        </a:rPr>
                        <a:t> rendimento</a:t>
                      </a:r>
                      <a:r>
                        <a:rPr lang="pt-BR" dirty="0" smtClean="0">
                          <a:sym typeface="Wingdings" pitchFamily="2" charset="2"/>
                        </a:rPr>
                        <a:t> desse mês.</a:t>
                      </a:r>
                      <a:endParaRPr lang="pt-BR" dirty="0" smtClean="0"/>
                    </a:p>
                  </a:txBody>
                  <a:tcPr anchor="ctr"/>
                </a:tc>
              </a:tr>
              <a:tr h="4620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Qual imposto?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>
                          <a:sym typeface="Wingdings" pitchFamily="2" charset="2"/>
                        </a:rPr>
                        <a:t>Não há</a:t>
                      </a:r>
                      <a:endParaRPr lang="pt-BR" dirty="0"/>
                    </a:p>
                  </a:txBody>
                  <a:tcPr anchor="ctr"/>
                </a:tc>
              </a:tr>
              <a:tr h="7974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2"/>
                          </a:solidFill>
                        </a:rPr>
                        <a:t>Qual investimento mínimo?</a:t>
                      </a:r>
                      <a:endParaRPr lang="pt-BR" sz="1800" b="1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ym typeface="Wingdings" pitchFamily="2" charset="2"/>
                        </a:rPr>
                        <a:t>Não há</a:t>
                      </a:r>
                      <a:endParaRPr lang="pt-BR" i="1" dirty="0" smtClean="0"/>
                    </a:p>
                  </a:txBody>
                  <a:tcPr anchor="ctr"/>
                </a:tc>
              </a:tr>
              <a:tr h="1139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Qual risco?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Wingdings"/>
                        <a:buNone/>
                      </a:pPr>
                      <a:r>
                        <a:rPr lang="pt-BR" dirty="0" smtClean="0">
                          <a:sym typeface="Wingdings" pitchFamily="2" charset="2"/>
                        </a:rPr>
                        <a:t>A inflação &gt; remuneração  poupança.</a:t>
                      </a:r>
                    </a:p>
                    <a:p>
                      <a:pPr>
                        <a:buFont typeface="Wingdings"/>
                        <a:buNone/>
                      </a:pPr>
                      <a:r>
                        <a:rPr lang="pt-BR" dirty="0" smtClean="0">
                          <a:sym typeface="Wingdings" pitchFamily="2" charset="2"/>
                        </a:rPr>
                        <a:t>O banco quebrar. (Há garantia do </a:t>
                      </a:r>
                      <a:r>
                        <a:rPr lang="pt-BR" i="1" dirty="0" smtClean="0">
                          <a:sym typeface="Wingdings" pitchFamily="2" charset="2"/>
                        </a:rPr>
                        <a:t>FGC</a:t>
                      </a:r>
                      <a:r>
                        <a:rPr lang="pt-BR" dirty="0" smtClean="0">
                          <a:sym typeface="Wingdings" pitchFamily="2" charset="2"/>
                        </a:rPr>
                        <a:t> até R$ 250 mil)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tx2"/>
                </a:solidFill>
              </a:rPr>
              <a:t>TR</a:t>
            </a:r>
            <a:endParaRPr lang="pt-BR" sz="3200" b="1" dirty="0">
              <a:solidFill>
                <a:schemeClr val="tx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5536" y="1340768"/>
            <a:ext cx="8352928" cy="2677656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pt-BR" sz="2400" dirty="0" smtClean="0"/>
          </a:p>
          <a:p>
            <a:pPr>
              <a:buFont typeface="Wingdings" pitchFamily="2" charset="2"/>
              <a:buChar char="Ø"/>
            </a:pPr>
            <a:endParaRPr lang="pt-BR" sz="2400" dirty="0" smtClean="0"/>
          </a:p>
          <a:p>
            <a:pPr>
              <a:buFont typeface="Wingdings" pitchFamily="2" charset="2"/>
              <a:buChar char="Ø"/>
            </a:pPr>
            <a:r>
              <a:rPr lang="pt-BR" sz="2400" dirty="0" smtClean="0"/>
              <a:t> Taxa Referencial (TR)</a:t>
            </a:r>
          </a:p>
          <a:p>
            <a:pPr lvl="1">
              <a:buFont typeface="Arial" pitchFamily="34" charset="0"/>
              <a:buChar char="•"/>
            </a:pPr>
            <a:r>
              <a:rPr lang="pt-BR" sz="2400" dirty="0" smtClean="0"/>
              <a:t>taxa média dos CDBs prefixados das 30 maiores </a:t>
            </a:r>
            <a:r>
              <a:rPr lang="pt-BR" sz="2400" dirty="0" err="1" smtClean="0"/>
              <a:t>IFs</a:t>
            </a:r>
            <a:r>
              <a:rPr lang="pt-BR" sz="2400" dirty="0" smtClean="0"/>
              <a:t> do país ajustada por um redutor</a:t>
            </a:r>
          </a:p>
          <a:p>
            <a:pPr lvl="1">
              <a:buFont typeface="Arial" pitchFamily="34" charset="0"/>
              <a:buChar char="•"/>
            </a:pPr>
            <a:endParaRPr lang="pt-BR" sz="2400" dirty="0" smtClean="0"/>
          </a:p>
          <a:p>
            <a:pPr lvl="1">
              <a:buFont typeface="Arial" pitchFamily="34" charset="0"/>
              <a:buChar char="•"/>
            </a:pPr>
            <a:endParaRPr lang="pt-BR" sz="2400" dirty="0" smtClean="0"/>
          </a:p>
        </p:txBody>
      </p:sp>
      <p:sp>
        <p:nvSpPr>
          <p:cNvPr id="9" name="Retângulo 8"/>
          <p:cNvSpPr/>
          <p:nvPr/>
        </p:nvSpPr>
        <p:spPr>
          <a:xfrm>
            <a:off x="395536" y="6608385"/>
            <a:ext cx="22356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(*) últimos 12 meses até ago/16.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868144" y="3255367"/>
            <a:ext cx="2664296" cy="461665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TR*: 2%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2008"/>
            <a:ext cx="8229600" cy="134076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pt-BR" sz="2800" b="1" dirty="0" smtClean="0">
                <a:solidFill>
                  <a:schemeClr val="tx2"/>
                </a:solidFill>
              </a:rPr>
              <a:t>Letra de Crédito Imobiliário (LCI) e</a:t>
            </a:r>
            <a:br>
              <a:rPr lang="pt-BR" sz="2800" b="1" dirty="0" smtClean="0">
                <a:solidFill>
                  <a:schemeClr val="tx2"/>
                </a:solidFill>
              </a:rPr>
            </a:br>
            <a:r>
              <a:rPr lang="pt-BR" sz="2800" b="1" dirty="0" smtClean="0">
                <a:solidFill>
                  <a:schemeClr val="tx2"/>
                </a:solidFill>
              </a:rPr>
              <a:t>Letra de Crédito do Agronegócio (LCA)</a:t>
            </a:r>
            <a:endParaRPr lang="pt-BR" sz="2800" b="1" dirty="0">
              <a:solidFill>
                <a:schemeClr val="tx2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51520" y="6525344"/>
            <a:ext cx="8388424" cy="307777"/>
          </a:xfrm>
          <a:prstGeom prst="rect">
            <a:avLst/>
          </a:prstGeom>
          <a:noFill/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(*) Até ago/16.</a:t>
            </a: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359532" y="1693912"/>
          <a:ext cx="8424936" cy="43787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57152"/>
                <a:gridCol w="5567784"/>
              </a:tblGrid>
              <a:tr h="7421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O que é?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O recurso depositado pelo investidor será utilizado pelo banco que, em troca, o remunera (juros).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LCI:</a:t>
                      </a:r>
                      <a:r>
                        <a:rPr lang="pt-BR" baseline="0" dirty="0" smtClean="0"/>
                        <a:t> obrigatoriamente</a:t>
                      </a:r>
                      <a:r>
                        <a:rPr lang="pt-BR" dirty="0" smtClean="0"/>
                        <a:t> lastro em investimentos imobiliários.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LCA: obrigatoriamente lastro</a:t>
                      </a:r>
                      <a:r>
                        <a:rPr lang="pt-BR" baseline="0" dirty="0" smtClean="0"/>
                        <a:t> em </a:t>
                      </a:r>
                      <a:r>
                        <a:rPr lang="pt-BR" dirty="0" smtClean="0"/>
                        <a:t> </a:t>
                      </a:r>
                      <a:r>
                        <a:rPr lang="pt-BR" baseline="0" dirty="0" smtClean="0"/>
                        <a:t>investimentos em</a:t>
                      </a:r>
                      <a:r>
                        <a:rPr lang="pt-BR" dirty="0" smtClean="0"/>
                        <a:t> agronegócio.</a:t>
                      </a:r>
                    </a:p>
                  </a:txBody>
                  <a:tcPr anchor="ctr"/>
                </a:tc>
              </a:tr>
              <a:tr h="3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Qual a remuneração?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>
                          <a:sym typeface="Wingdings" pitchFamily="2" charset="2"/>
                        </a:rPr>
                        <a:t>Em geral, percentual sobre o </a:t>
                      </a:r>
                      <a:r>
                        <a:rPr lang="pt-BR" i="1" dirty="0" smtClean="0">
                          <a:sym typeface="Wingdings" pitchFamily="2" charset="2"/>
                        </a:rPr>
                        <a:t>CDI</a:t>
                      </a:r>
                      <a:r>
                        <a:rPr lang="pt-BR" dirty="0" smtClean="0">
                          <a:sym typeface="Wingdings" pitchFamily="2" charset="2"/>
                        </a:rPr>
                        <a:t>. Por ex., 90% CDI.</a:t>
                      </a:r>
                      <a:endParaRPr lang="pt-BR" dirty="0"/>
                    </a:p>
                  </a:txBody>
                  <a:tcPr anchor="ctr"/>
                </a:tc>
              </a:tr>
              <a:tr h="5474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Qual a liquidez?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>
                          <a:sym typeface="Wingdings" pitchFamily="2" charset="2"/>
                        </a:rPr>
                        <a:t>Depende do contrato. Em</a:t>
                      </a:r>
                      <a:r>
                        <a:rPr lang="pt-BR" baseline="0" dirty="0" smtClean="0">
                          <a:sym typeface="Wingdings" pitchFamily="2" charset="2"/>
                        </a:rPr>
                        <a:t> geral &gt; 1 ano</a:t>
                      </a:r>
                      <a:endParaRPr lang="pt-BR" dirty="0"/>
                    </a:p>
                  </a:txBody>
                  <a:tcPr anchor="ctr"/>
                </a:tc>
              </a:tr>
              <a:tr h="4620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Qual imposto?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Não há.</a:t>
                      </a:r>
                      <a:endParaRPr lang="pt-BR" dirty="0"/>
                    </a:p>
                  </a:txBody>
                  <a:tcPr anchor="ctr"/>
                </a:tc>
              </a:tr>
              <a:tr h="5460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2"/>
                          </a:solidFill>
                        </a:rPr>
                        <a:t>Qual investimento mínimo?</a:t>
                      </a:r>
                      <a:endParaRPr lang="pt-BR" sz="1800" b="1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 smtClean="0">
                          <a:sym typeface="Wingdings" pitchFamily="2" charset="2"/>
                        </a:rPr>
                        <a:t>Depende do contrato. (ex. </a:t>
                      </a:r>
                      <a:r>
                        <a:rPr lang="pt-BR" i="1" dirty="0" err="1" smtClean="0">
                          <a:sym typeface="Wingdings" pitchFamily="2" charset="2"/>
                        </a:rPr>
                        <a:t>mín</a:t>
                      </a:r>
                      <a:r>
                        <a:rPr lang="pt-BR" i="1" dirty="0" smtClean="0">
                          <a:sym typeface="Wingdings" pitchFamily="2" charset="2"/>
                        </a:rPr>
                        <a:t> de mil, 5 mil ou 10 mil)</a:t>
                      </a:r>
                      <a:endParaRPr lang="pt-BR" i="1" dirty="0" smtClean="0"/>
                    </a:p>
                  </a:txBody>
                  <a:tcPr anchor="ctr"/>
                </a:tc>
              </a:tr>
              <a:tr h="72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Qual risco?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ym typeface="Wingdings" pitchFamily="2" charset="2"/>
                        </a:rPr>
                        <a:t>A inflação &gt; remuneração LCI</a:t>
                      </a:r>
                      <a:r>
                        <a:rPr lang="pt-BR" baseline="0" dirty="0" smtClean="0">
                          <a:sym typeface="Wingdings" pitchFamily="2" charset="2"/>
                        </a:rPr>
                        <a:t> ou LCA</a:t>
                      </a:r>
                      <a:endParaRPr lang="pt-BR" dirty="0" smtClean="0"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ym typeface="Wingdings" pitchFamily="2" charset="2"/>
                        </a:rPr>
                        <a:t> O banco quebrar. (Há garantia do </a:t>
                      </a:r>
                      <a:r>
                        <a:rPr lang="pt-BR" i="1" dirty="0" smtClean="0">
                          <a:sym typeface="Wingdings" pitchFamily="2" charset="2"/>
                        </a:rPr>
                        <a:t>FGC</a:t>
                      </a:r>
                      <a:r>
                        <a:rPr lang="pt-BR" dirty="0" smtClean="0">
                          <a:sym typeface="Wingdings" pitchFamily="2" charset="2"/>
                        </a:rPr>
                        <a:t> até R$ 250 mil)</a:t>
                      </a:r>
                      <a:endParaRPr lang="pt-BR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tx2"/>
                </a:solidFill>
              </a:rPr>
              <a:t>Ações</a:t>
            </a:r>
            <a:endParaRPr lang="pt-BR" sz="3200" b="1" dirty="0">
              <a:solidFill>
                <a:schemeClr val="tx2"/>
              </a:solidFill>
            </a:endParaRPr>
          </a:p>
        </p:txBody>
      </p:sp>
      <p:sp>
        <p:nvSpPr>
          <p:cNvPr id="5122" name="AutoShape 2" descr="Tabela-Regressiva-Imposto-de-Renda"/>
          <p:cNvSpPr>
            <a:spLocks noChangeAspect="1" noChangeArrowheads="1"/>
          </p:cNvSpPr>
          <p:nvPr/>
        </p:nvSpPr>
        <p:spPr bwMode="auto">
          <a:xfrm>
            <a:off x="63500" y="-136525"/>
            <a:ext cx="1819275" cy="10382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467544" y="1556792"/>
          <a:ext cx="8424936" cy="44644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57152"/>
                <a:gridCol w="5567784"/>
              </a:tblGrid>
              <a:tr h="10392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O que é?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ym typeface="Wingdings" pitchFamily="2" charset="2"/>
                        </a:rPr>
                        <a:t>O investidor passa a ser </a:t>
                      </a:r>
                      <a:r>
                        <a:rPr lang="pt-BR" b="1" dirty="0" smtClean="0">
                          <a:sym typeface="Wingdings" pitchFamily="2" charset="2"/>
                        </a:rPr>
                        <a:t>sócio da empresa</a:t>
                      </a:r>
                      <a:r>
                        <a:rPr lang="pt-BR" dirty="0" smtClean="0">
                          <a:sym typeface="Wingdings" pitchFamily="2" charset="2"/>
                        </a:rPr>
                        <a:t>. </a:t>
                      </a:r>
                      <a:r>
                        <a:rPr lang="pt-BR" dirty="0" smtClean="0"/>
                        <a:t>O recurso depositado pelo investidor será utilizado pela empresa em suas atividades.</a:t>
                      </a:r>
                    </a:p>
                  </a:txBody>
                  <a:tcPr anchor="ctr"/>
                </a:tc>
              </a:tr>
              <a:tr h="4156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Qual a remuneração?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Wingdings"/>
                        <a:buNone/>
                      </a:pPr>
                      <a:r>
                        <a:rPr lang="pt-BR" dirty="0" smtClean="0">
                          <a:sym typeface="Wingdings" pitchFamily="2" charset="2"/>
                        </a:rPr>
                        <a:t>Valorização (ou desvalorização) ação + Dividendos/JCP</a:t>
                      </a:r>
                      <a:endParaRPr lang="pt-BR" dirty="0"/>
                    </a:p>
                  </a:txBody>
                  <a:tcPr anchor="ctr"/>
                </a:tc>
              </a:tr>
              <a:tr h="6222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Qual a liquidez?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>
                          <a:sym typeface="Wingdings" pitchFamily="2" charset="2"/>
                        </a:rPr>
                        <a:t>Diária.</a:t>
                      </a:r>
                      <a:endParaRPr lang="pt-BR" dirty="0"/>
                    </a:p>
                  </a:txBody>
                  <a:tcPr anchor="ctr"/>
                </a:tc>
              </a:tr>
              <a:tr h="727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smtClean="0">
                          <a:solidFill>
                            <a:schemeClr val="tx2"/>
                          </a:solidFill>
                          <a:latin typeface="+mn-lt"/>
                        </a:rPr>
                        <a:t>Qual imposto?</a:t>
                      </a:r>
                      <a:endParaRPr lang="pt-BR" sz="1800" b="1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Wingdings"/>
                        <a:buNone/>
                      </a:pPr>
                      <a:r>
                        <a:rPr lang="pt-BR" dirty="0" smtClean="0">
                          <a:sym typeface="Wingdings" pitchFamily="2" charset="2"/>
                        </a:rPr>
                        <a:t>15%  sobre lucro para vendas acima de R$ 20.000 no mês.</a:t>
                      </a:r>
                    </a:p>
                    <a:p>
                      <a:pPr>
                        <a:buFont typeface="Wingdings"/>
                        <a:buNone/>
                      </a:pPr>
                      <a:r>
                        <a:rPr lang="pt-BR" sz="1800" dirty="0" smtClean="0"/>
                        <a:t>(Há taxa de corretagem)</a:t>
                      </a:r>
                      <a:endParaRPr lang="pt-BR" dirty="0"/>
                    </a:p>
                  </a:txBody>
                  <a:tcPr anchor="ctr"/>
                </a:tc>
              </a:tr>
              <a:tr h="6206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2"/>
                          </a:solidFill>
                        </a:rPr>
                        <a:t>Qual investimento mínimo?</a:t>
                      </a:r>
                      <a:endParaRPr lang="pt-BR" sz="1800" b="1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Wingdings"/>
                        <a:buNone/>
                      </a:pPr>
                      <a:r>
                        <a:rPr lang="pt-BR" dirty="0" smtClean="0">
                          <a:sym typeface="Wingdings" pitchFamily="2" charset="2"/>
                        </a:rPr>
                        <a:t>Não há. Depende do preço da ação.</a:t>
                      </a:r>
                      <a:endParaRPr lang="pt-BR" dirty="0"/>
                    </a:p>
                  </a:txBody>
                  <a:tcPr anchor="ctr"/>
                </a:tc>
              </a:tr>
              <a:tr h="10392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Qual risco?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ym typeface="Wingdings" pitchFamily="2" charset="2"/>
                        </a:rPr>
                        <a:t>Inflação &gt; valorização ação.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ym typeface="Wingdings" pitchFamily="2" charset="2"/>
                        </a:rPr>
                        <a:t>Prejuízos e até falência da empresa.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ym typeface="Wingdings" pitchFamily="2" charset="2"/>
                        </a:rPr>
                        <a:t>Variação de curto prazo (expectativas).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tx2"/>
                </a:solidFill>
              </a:rPr>
              <a:t>Títulos Públicos Federais (TPF)</a:t>
            </a:r>
            <a:endParaRPr lang="pt-BR" sz="3200" b="1" dirty="0">
              <a:solidFill>
                <a:schemeClr val="tx2"/>
              </a:solidFill>
            </a:endParaRPr>
          </a:p>
        </p:txBody>
      </p:sp>
      <p:sp>
        <p:nvSpPr>
          <p:cNvPr id="5122" name="AutoShape 2" descr="Tabela-Regressiva-Imposto-de-Renda"/>
          <p:cNvSpPr>
            <a:spLocks noChangeAspect="1" noChangeArrowheads="1"/>
          </p:cNvSpPr>
          <p:nvPr/>
        </p:nvSpPr>
        <p:spPr bwMode="auto">
          <a:xfrm>
            <a:off x="63500" y="-136525"/>
            <a:ext cx="1819275" cy="10382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323528" y="1457646"/>
          <a:ext cx="8496944" cy="47159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99101"/>
                <a:gridCol w="5997843"/>
              </a:tblGrid>
              <a:tr h="7920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O que é?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ym typeface="Wingdings" pitchFamily="2" charset="2"/>
                        </a:rPr>
                        <a:t>O investidor compra títulos emitidos pelo governo</a:t>
                      </a:r>
                      <a:r>
                        <a:rPr lang="pt-BR" baseline="0" dirty="0" smtClean="0">
                          <a:sym typeface="Wingdings" pitchFamily="2" charset="2"/>
                        </a:rPr>
                        <a:t> e recebe remuneração.</a:t>
                      </a:r>
                      <a:endParaRPr lang="pt-BR" dirty="0" smtClean="0"/>
                    </a:p>
                  </a:txBody>
                  <a:tcPr anchor="ctr"/>
                </a:tc>
              </a:tr>
              <a:tr h="4156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Qual a remuneração?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Wingdings"/>
                        <a:buNone/>
                      </a:pPr>
                      <a:r>
                        <a:rPr lang="pt-BR" dirty="0" smtClean="0">
                          <a:sym typeface="Wingdings" pitchFamily="2" charset="2"/>
                        </a:rPr>
                        <a:t>IPCA + %,  Prefixado ou </a:t>
                      </a:r>
                      <a:r>
                        <a:rPr lang="pt-BR" dirty="0" err="1" smtClean="0">
                          <a:sym typeface="Wingdings" pitchFamily="2" charset="2"/>
                        </a:rPr>
                        <a:t>Selic</a:t>
                      </a:r>
                      <a:r>
                        <a:rPr lang="pt-BR" dirty="0" smtClean="0">
                          <a:sym typeface="Wingdings" pitchFamily="2" charset="2"/>
                        </a:rPr>
                        <a:t>+%</a:t>
                      </a:r>
                      <a:endParaRPr lang="pt-BR" dirty="0"/>
                    </a:p>
                  </a:txBody>
                  <a:tcPr anchor="ctr"/>
                </a:tc>
              </a:tr>
              <a:tr h="6222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Qual a liquidez?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>
                          <a:sym typeface="Wingdings" pitchFamily="2" charset="2"/>
                        </a:rPr>
                        <a:t>Existem vários vencimentos, mas é possível a venda diária. Porém se não mantido até o final poderá ocorrer remuneração menor </a:t>
                      </a:r>
                      <a:endParaRPr lang="pt-BR" dirty="0"/>
                    </a:p>
                  </a:txBody>
                  <a:tcPr anchor="ctr"/>
                </a:tc>
              </a:tr>
              <a:tr h="727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smtClean="0">
                          <a:solidFill>
                            <a:schemeClr val="tx2"/>
                          </a:solidFill>
                          <a:latin typeface="+mn-lt"/>
                        </a:rPr>
                        <a:t>Qual imposto?</a:t>
                      </a:r>
                      <a:endParaRPr lang="pt-BR" sz="1800" b="1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Wingdings"/>
                        <a:buNone/>
                      </a:pPr>
                      <a:r>
                        <a:rPr lang="pt-BR" dirty="0" smtClean="0">
                          <a:sym typeface="Wingdings" pitchFamily="2" charset="2"/>
                        </a:rPr>
                        <a:t>Tabela regressiva do imposto de renda</a:t>
                      </a:r>
                    </a:p>
                    <a:p>
                      <a:pPr>
                        <a:buFont typeface="Wingdings"/>
                        <a:buNone/>
                      </a:pPr>
                      <a:r>
                        <a:rPr lang="pt-BR" dirty="0" smtClean="0">
                          <a:sym typeface="Wingdings" pitchFamily="2" charset="2"/>
                        </a:rPr>
                        <a:t>IOF nos primeiros 30 dias</a:t>
                      </a:r>
                    </a:p>
                    <a:p>
                      <a:pPr>
                        <a:buFont typeface="Wingdings"/>
                        <a:buNone/>
                      </a:pPr>
                      <a:r>
                        <a:rPr lang="pt-BR" dirty="0" smtClean="0">
                          <a:sym typeface="Wingdings" pitchFamily="2" charset="2"/>
                        </a:rPr>
                        <a:t>Algumas corretoras cobram taxa de custódia</a:t>
                      </a:r>
                      <a:endParaRPr lang="pt-BR" dirty="0"/>
                    </a:p>
                  </a:txBody>
                  <a:tcPr anchor="ctr"/>
                </a:tc>
              </a:tr>
              <a:tr h="6206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2"/>
                          </a:solidFill>
                        </a:rPr>
                        <a:t>Qual investimento mínimo?</a:t>
                      </a:r>
                      <a:endParaRPr lang="pt-BR" sz="1800" b="1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Wingdings"/>
                        <a:buNone/>
                      </a:pPr>
                      <a:r>
                        <a:rPr lang="pt-BR" dirty="0" smtClean="0"/>
                        <a:t>R$ 30,00</a:t>
                      </a:r>
                      <a:endParaRPr lang="pt-BR" dirty="0"/>
                    </a:p>
                  </a:txBody>
                  <a:tcPr anchor="ctr"/>
                </a:tc>
              </a:tr>
              <a:tr h="10392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Qual risco?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Wingdings"/>
                        <a:buNone/>
                      </a:pPr>
                      <a:r>
                        <a:rPr lang="pt-BR" dirty="0" smtClean="0">
                          <a:sym typeface="Wingdings" pitchFamily="2" charset="2"/>
                        </a:rPr>
                        <a:t>Calote do governo (risco muito baixo).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ym typeface="Wingdings" pitchFamily="2" charset="2"/>
                        </a:rPr>
                        <a:t>Necessidade de retirar antes do prazo em momento de elevação de taxa.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8574" t="11438" r="37743" b="6250"/>
          <a:stretch>
            <a:fillRect/>
          </a:stretch>
        </p:blipFill>
        <p:spPr bwMode="auto">
          <a:xfrm>
            <a:off x="899592" y="422052"/>
            <a:ext cx="7465783" cy="6435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tângulo 16"/>
          <p:cNvSpPr/>
          <p:nvPr/>
        </p:nvSpPr>
        <p:spPr>
          <a:xfrm>
            <a:off x="179512" y="116632"/>
            <a:ext cx="8334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None/>
            </a:pPr>
            <a:r>
              <a:rPr lang="pt-BR" dirty="0" smtClean="0">
                <a:hlinkClick r:id="rId4"/>
              </a:rPr>
              <a:t>http://www.tesouro.fazenda.gov.br/tesouro-direto-precos-e-taxas-dos-titulos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tx2"/>
                </a:solidFill>
              </a:rPr>
              <a:t>IPCA, SELIC e </a:t>
            </a:r>
            <a:r>
              <a:rPr lang="pt-BR" sz="3200" b="1" dirty="0" err="1" smtClean="0">
                <a:solidFill>
                  <a:schemeClr val="tx2"/>
                </a:solidFill>
              </a:rPr>
              <a:t>Pre-fixada</a:t>
            </a:r>
            <a:endParaRPr lang="pt-BR" sz="3200" b="1" dirty="0">
              <a:solidFill>
                <a:schemeClr val="tx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5536" y="1556792"/>
            <a:ext cx="8352928" cy="4524315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2400" dirty="0" smtClean="0"/>
              <a:t>Índices de Inflação: IPCA</a:t>
            </a:r>
          </a:p>
          <a:p>
            <a:pPr lvl="1">
              <a:buFont typeface="Arial" pitchFamily="34" charset="0"/>
              <a:buChar char="•"/>
            </a:pPr>
            <a:r>
              <a:rPr lang="pt-BR" sz="2400" dirty="0" smtClean="0"/>
              <a:t>Qual a inflação nos últimos 12 meses?</a:t>
            </a:r>
          </a:p>
          <a:p>
            <a:r>
              <a:rPr lang="pt-BR" sz="2400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pt-BR" sz="2400" dirty="0" smtClean="0"/>
              <a:t>Taxa </a:t>
            </a:r>
            <a:r>
              <a:rPr lang="pt-BR" sz="2400" dirty="0" err="1" smtClean="0"/>
              <a:t>Selic</a:t>
            </a:r>
            <a:endParaRPr lang="pt-BR" sz="2400" dirty="0" smtClean="0"/>
          </a:p>
          <a:p>
            <a:pPr lvl="1">
              <a:buFont typeface="Arial" pitchFamily="34" charset="0"/>
              <a:buChar char="•"/>
            </a:pPr>
            <a:r>
              <a:rPr lang="pt-BR" sz="2400" dirty="0" smtClean="0"/>
              <a:t>Meta: Definida por comitê do Banco Central  - Taxa Básica</a:t>
            </a:r>
          </a:p>
          <a:p>
            <a:pPr lvl="1">
              <a:buFont typeface="Arial" pitchFamily="34" charset="0"/>
              <a:buChar char="•"/>
            </a:pPr>
            <a:r>
              <a:rPr lang="pt-BR" sz="2400" dirty="0" smtClean="0"/>
              <a:t>É um instrumento de política monetária: controle da inflação </a:t>
            </a:r>
          </a:p>
          <a:p>
            <a:pPr lvl="1">
              <a:buFont typeface="Arial" pitchFamily="34" charset="0"/>
              <a:buChar char="•"/>
            </a:pPr>
            <a:r>
              <a:rPr lang="pt-BR" sz="2400" dirty="0" smtClean="0"/>
              <a:t>Over: Taxa verificada no sistema SELIC</a:t>
            </a:r>
          </a:p>
          <a:p>
            <a:pPr>
              <a:buFont typeface="Arial" pitchFamily="34" charset="0"/>
              <a:buChar char="•"/>
            </a:pPr>
            <a:endParaRPr lang="pt-BR" sz="2400" dirty="0" smtClean="0"/>
          </a:p>
          <a:p>
            <a:pPr>
              <a:buFont typeface="Wingdings" pitchFamily="2" charset="2"/>
              <a:buChar char="Ø"/>
            </a:pPr>
            <a:endParaRPr lang="pt-BR" sz="2400" dirty="0" smtClean="0"/>
          </a:p>
          <a:p>
            <a:pPr>
              <a:buFont typeface="Wingdings" pitchFamily="2" charset="2"/>
              <a:buChar char="Ø"/>
            </a:pPr>
            <a:endParaRPr lang="pt-BR" sz="2400" dirty="0" smtClean="0"/>
          </a:p>
          <a:p>
            <a:pPr>
              <a:buFont typeface="Wingdings" pitchFamily="2" charset="2"/>
              <a:buChar char="Ø"/>
            </a:pPr>
            <a:r>
              <a:rPr lang="pt-BR" sz="2400" dirty="0" smtClean="0"/>
              <a:t>Taxa Pré-fixada</a:t>
            </a:r>
          </a:p>
          <a:p>
            <a:pPr lvl="1">
              <a:buFont typeface="Arial" pitchFamily="34" charset="0"/>
              <a:buChar char="•"/>
            </a:pPr>
            <a:r>
              <a:rPr lang="pt-BR" sz="2400" dirty="0" smtClean="0"/>
              <a:t>taxa Fixa combinada. Por ex.: 13,3%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228184" y="1990001"/>
            <a:ext cx="2016224" cy="461665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IPCA*: 8,97%</a:t>
            </a:r>
          </a:p>
        </p:txBody>
      </p:sp>
      <p:sp>
        <p:nvSpPr>
          <p:cNvPr id="9" name="Retângulo 8"/>
          <p:cNvSpPr/>
          <p:nvPr/>
        </p:nvSpPr>
        <p:spPr>
          <a:xfrm>
            <a:off x="395536" y="6608385"/>
            <a:ext cx="22356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(*) últimos 12 meses até ago/16.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868144" y="4459759"/>
            <a:ext cx="2664296" cy="83099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/>
              <a:t>Selic</a:t>
            </a:r>
            <a:r>
              <a:rPr lang="pt-BR" sz="2400" dirty="0" smtClean="0"/>
              <a:t> Meta: 14,25%</a:t>
            </a:r>
          </a:p>
          <a:p>
            <a:pPr algn="ctr"/>
            <a:r>
              <a:rPr lang="pt-BR" sz="2400" dirty="0" err="1" smtClean="0"/>
              <a:t>Selic</a:t>
            </a:r>
            <a:r>
              <a:rPr lang="pt-BR" sz="2400" dirty="0" smtClean="0"/>
              <a:t> Over*:14,15%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 l="51189" t="34078" r="29722" b="48204"/>
          <a:stretch>
            <a:fillRect/>
          </a:stretch>
        </p:blipFill>
        <p:spPr bwMode="auto">
          <a:xfrm>
            <a:off x="1403648" y="1427800"/>
            <a:ext cx="6180630" cy="3225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457200" y="188640"/>
            <a:ext cx="8229600" cy="936104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Tabela Regressiva</a:t>
            </a:r>
            <a:r>
              <a:rPr kumimoji="0" lang="pt-BR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IR e IOF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52" y="4149080"/>
            <a:ext cx="9017297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467544" y="119675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Impostos sobre o rendimento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23531" y="188640"/>
          <a:ext cx="8568949" cy="4730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843"/>
                <a:gridCol w="1525467"/>
                <a:gridCol w="1215156"/>
                <a:gridCol w="1305124"/>
                <a:gridCol w="1728192"/>
                <a:gridCol w="151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Invest.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Regra</a:t>
                      </a:r>
                    </a:p>
                    <a:p>
                      <a:pPr algn="ctr"/>
                      <a:r>
                        <a:rPr lang="pt-BR" dirty="0" smtClean="0"/>
                        <a:t>Remuneração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Liquidez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Imposto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Sugestão </a:t>
                      </a:r>
                    </a:p>
                    <a:p>
                      <a:pPr algn="ctr"/>
                      <a:r>
                        <a:rPr lang="pt-BR" dirty="0" smtClean="0"/>
                        <a:t>investimento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Rendimento últimos 12 meses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Poupança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TR + 0,5%(*)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Diária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 há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Curto Prazo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8,39%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CDB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% CDI.</a:t>
                      </a:r>
                      <a:r>
                        <a:rPr lang="pt-BR" baseline="0" dirty="0" smtClean="0"/>
                        <a:t> </a:t>
                      </a:r>
                    </a:p>
                    <a:p>
                      <a:pPr algn="ctr"/>
                      <a:r>
                        <a:rPr lang="pt-BR" baseline="0" dirty="0" smtClean="0"/>
                        <a:t>Ex. 90% CDI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Depende</a:t>
                      </a:r>
                      <a:r>
                        <a:rPr lang="pt-BR" baseline="0" dirty="0" smtClean="0"/>
                        <a:t> do  contrato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Tab. Reg.IR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Médio Prazo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10,13%(*)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LCI e LCA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% CDI.</a:t>
                      </a:r>
                      <a:r>
                        <a:rPr lang="pt-BR" baseline="0" dirty="0" smtClean="0"/>
                        <a:t> </a:t>
                      </a:r>
                    </a:p>
                    <a:p>
                      <a:pPr algn="ctr"/>
                      <a:r>
                        <a:rPr lang="pt-BR" baseline="0" dirty="0" smtClean="0"/>
                        <a:t>Ex 90% CDI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Em geral, &gt; 1 ano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r>
                        <a:rPr lang="pt-BR" baseline="0" dirty="0" smtClean="0"/>
                        <a:t> há.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Médio Prazo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12,66%(**)</a:t>
                      </a:r>
                      <a:endParaRPr lang="pt-BR" dirty="0"/>
                    </a:p>
                  </a:txBody>
                  <a:tcPr anchor="ctr"/>
                </a:tc>
              </a:tr>
              <a:tr h="70238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Ações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 há.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Diária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15%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Longo Prazo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23%(***)</a:t>
                      </a:r>
                      <a:endParaRPr lang="pt-BR" dirty="0"/>
                    </a:p>
                  </a:txBody>
                  <a:tcPr anchor="ctr"/>
                </a:tc>
              </a:tr>
              <a:tr h="107613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TPF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IPCA + %</a:t>
                      </a:r>
                      <a:r>
                        <a:rPr lang="pt-BR" baseline="0" dirty="0" smtClean="0"/>
                        <a:t> </a:t>
                      </a:r>
                    </a:p>
                    <a:p>
                      <a:pPr algn="ctr"/>
                      <a:r>
                        <a:rPr lang="pt-BR" baseline="0" dirty="0" err="1" smtClean="0"/>
                        <a:t>Selic</a:t>
                      </a:r>
                      <a:r>
                        <a:rPr lang="pt-BR" baseline="0" dirty="0" smtClean="0"/>
                        <a:t> +% ou</a:t>
                      </a:r>
                    </a:p>
                    <a:p>
                      <a:pPr algn="ctr"/>
                      <a:r>
                        <a:rPr lang="pt-BR" baseline="0" dirty="0" err="1" smtClean="0"/>
                        <a:t>Pre</a:t>
                      </a:r>
                      <a:r>
                        <a:rPr lang="pt-BR" baseline="0" dirty="0" smtClean="0"/>
                        <a:t>.</a:t>
                      </a:r>
                    </a:p>
                    <a:p>
                      <a:pPr algn="ctr"/>
                      <a:r>
                        <a:rPr lang="pt-BR" baseline="0" dirty="0" smtClean="0"/>
                        <a:t>Ex. </a:t>
                      </a:r>
                      <a:r>
                        <a:rPr lang="pt-BR" baseline="0" dirty="0" err="1" smtClean="0"/>
                        <a:t>Selic</a:t>
                      </a:r>
                      <a:r>
                        <a:rPr lang="pt-BR" baseline="0" dirty="0" smtClean="0"/>
                        <a:t> + %</a:t>
                      </a:r>
                      <a:endParaRPr lang="pt-B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Diária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Tab. Reg.IR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Curto, Médio ou longo</a:t>
                      </a:r>
                      <a:r>
                        <a:rPr lang="pt-BR" baseline="0" dirty="0" smtClean="0"/>
                        <a:t> prazo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11% (****)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0" y="5085184"/>
            <a:ext cx="9144000" cy="2246769"/>
          </a:xfrm>
          <a:prstGeom prst="rect">
            <a:avLst/>
          </a:prstGeom>
          <a:noFill/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(*) Supondo remuneração de 90% CDI. Considerando que a remuneração do CDI dos últimos 12 meses (encerrados em agosto) foi de 14,07% e que após 1 ano o imposto é de 20%.</a:t>
            </a:r>
          </a:p>
          <a:p>
            <a:r>
              <a:rPr lang="pt-BR" sz="1400" dirty="0" smtClean="0"/>
              <a:t>(**) Supondo remuneração de 90% CDI. Considerando que a remuneração do CDI dos últimos 12 meses (encerrados em agosto) foi de 14,07%.</a:t>
            </a:r>
          </a:p>
          <a:p>
            <a:r>
              <a:rPr lang="pt-BR" sz="1400" dirty="0" smtClean="0"/>
              <a:t>(***) Considerando evolução do Ibovespa que nos últimos 12 meses (encerrados em agosto) foi de 27% e aplicando o desconto do imposto de 15%.</a:t>
            </a:r>
          </a:p>
          <a:p>
            <a:r>
              <a:rPr lang="pt-BR" sz="1400" dirty="0" smtClean="0"/>
              <a:t>(****) Supondo um título que pague </a:t>
            </a:r>
            <a:r>
              <a:rPr lang="pt-BR" sz="1400" dirty="0" err="1" smtClean="0"/>
              <a:t>Selic</a:t>
            </a:r>
            <a:r>
              <a:rPr lang="pt-BR" sz="1400" dirty="0" smtClean="0"/>
              <a:t> + 0% e cuja taxa de remuneração não tenha se alterado entre hoje (fim de agosto) e 12 meses atrás (momento da compra) e aplicando desconto de 20% de imposto.</a:t>
            </a:r>
          </a:p>
          <a:p>
            <a:endParaRPr lang="pt-BR" sz="1400" dirty="0" smtClean="0"/>
          </a:p>
          <a:p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2708920"/>
            <a:ext cx="8568952" cy="83099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/>
              <a:t>Qual o melhor </a:t>
            </a:r>
            <a:r>
              <a:rPr lang="pt-BR" sz="4800" b="1" dirty="0" err="1" smtClean="0"/>
              <a:t>inve</a:t>
            </a:r>
            <a:r>
              <a:rPr lang="pt-BR" sz="4800" b="1" dirty="0" smtClean="0"/>
              <a:t>$</a:t>
            </a:r>
            <a:r>
              <a:rPr lang="pt-BR" sz="4800" b="1" dirty="0" err="1" smtClean="0"/>
              <a:t>timento</a:t>
            </a:r>
            <a:r>
              <a:rPr lang="pt-BR" sz="4800" b="1" dirty="0" smtClean="0"/>
              <a:t>??</a:t>
            </a:r>
            <a:endParaRPr lang="pt-BR" sz="4800" b="1" dirty="0"/>
          </a:p>
        </p:txBody>
      </p:sp>
      <p:pic>
        <p:nvPicPr>
          <p:cNvPr id="40963" name="Picture 3" descr="C:\Users\li\Box Sync\Polvo Economico\financas pessoais\figuras\dinhei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4509120"/>
            <a:ext cx="2457450" cy="1866900"/>
          </a:xfrm>
          <a:prstGeom prst="rect">
            <a:avLst/>
          </a:prstGeom>
          <a:noFill/>
        </p:spPr>
      </p:pic>
      <p:pic>
        <p:nvPicPr>
          <p:cNvPr id="40964" name="Picture 4" descr="C:\Users\li\Box Sync\Polvo Economico\financas pessoais\figuras\cifra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32656"/>
            <a:ext cx="1080120" cy="16554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28800"/>
            <a:ext cx="8507288" cy="4824536"/>
          </a:xfrm>
        </p:spPr>
        <p:txBody>
          <a:bodyPr>
            <a:noAutofit/>
          </a:bodyPr>
          <a:lstStyle/>
          <a:p>
            <a:pPr marL="457200" indent="-457200" algn="just"/>
            <a:r>
              <a:rPr lang="pt-BR" sz="2400" dirty="0" smtClean="0"/>
              <a:t>Não existe “</a:t>
            </a:r>
            <a:r>
              <a:rPr lang="pt-BR" sz="2400" u="sng" dirty="0" smtClean="0"/>
              <a:t>a melhor escolha”</a:t>
            </a:r>
            <a:r>
              <a:rPr lang="pt-BR" sz="2400" dirty="0" smtClean="0"/>
              <a:t>. </a:t>
            </a:r>
          </a:p>
          <a:p>
            <a:pPr marL="457200" indent="-457200" algn="just"/>
            <a:r>
              <a:rPr lang="pt-BR" sz="2400" dirty="0" smtClean="0"/>
              <a:t>A escolha varia entre investidores, dependendo do:</a:t>
            </a:r>
          </a:p>
          <a:p>
            <a:pPr marL="857250" lvl="1" indent="-457200" algn="just"/>
            <a:r>
              <a:rPr lang="pt-BR" sz="2400" u="sng" dirty="0" smtClean="0"/>
              <a:t>Perfil</a:t>
            </a:r>
          </a:p>
          <a:p>
            <a:pPr marL="857250" lvl="1" indent="-457200" algn="just"/>
            <a:r>
              <a:rPr lang="pt-BR" sz="2400" u="sng" dirty="0" smtClean="0"/>
              <a:t>Plano de Vida</a:t>
            </a:r>
          </a:p>
          <a:p>
            <a:pPr marL="457200" indent="-457200" algn="just">
              <a:buNone/>
            </a:pPr>
            <a:endParaRPr lang="pt-BR" sz="2400" dirty="0"/>
          </a:p>
          <a:p>
            <a:pPr marL="457200" indent="-457200" algn="just">
              <a:buNone/>
            </a:pPr>
            <a:endParaRPr lang="pt-BR" sz="2000" dirty="0" smtClean="0"/>
          </a:p>
          <a:p>
            <a:pPr marL="457200" indent="-457200" algn="just">
              <a:buNone/>
            </a:pPr>
            <a:endParaRPr lang="pt-BR" sz="2000" dirty="0"/>
          </a:p>
          <a:p>
            <a:pPr marL="457200" indent="-457200" algn="just">
              <a:buNone/>
            </a:pPr>
            <a:endParaRPr lang="pt-BR" sz="2000" dirty="0" smtClean="0"/>
          </a:p>
          <a:p>
            <a:pPr marL="457200" indent="-457200" algn="just">
              <a:buNone/>
            </a:pPr>
            <a:endParaRPr lang="pt-BR" sz="2000" dirty="0" smtClean="0"/>
          </a:p>
          <a:p>
            <a:pPr marL="457200" indent="-457200" algn="just">
              <a:buNone/>
            </a:pPr>
            <a:endParaRPr lang="pt-BR" sz="2000" dirty="0" smtClean="0"/>
          </a:p>
        </p:txBody>
      </p:sp>
      <p:pic>
        <p:nvPicPr>
          <p:cNvPr id="14" name="Imagem 13" descr="home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4077072"/>
            <a:ext cx="781050" cy="2247900"/>
          </a:xfrm>
          <a:prstGeom prst="rect">
            <a:avLst/>
          </a:prstGeom>
        </p:spPr>
      </p:pic>
      <p:cxnSp>
        <p:nvCxnSpPr>
          <p:cNvPr id="25" name="Conector de seta reta 24"/>
          <p:cNvCxnSpPr/>
          <p:nvPr/>
        </p:nvCxnSpPr>
        <p:spPr>
          <a:xfrm flipV="1">
            <a:off x="2627784" y="4163124"/>
            <a:ext cx="280831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2699792" y="5229200"/>
            <a:ext cx="266429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2699792" y="5021560"/>
            <a:ext cx="3672408" cy="63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 rot="21040276">
            <a:off x="3077912" y="3992051"/>
            <a:ext cx="1836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Aposentadoria</a:t>
            </a:r>
            <a:endParaRPr lang="pt-BR" sz="20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3059832" y="4653136"/>
            <a:ext cx="2412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Faculdade  do filho</a:t>
            </a:r>
            <a:endParaRPr lang="pt-BR" sz="2000" dirty="0"/>
          </a:p>
        </p:txBody>
      </p:sp>
      <p:sp>
        <p:nvSpPr>
          <p:cNvPr id="42" name="CaixaDeTexto 41"/>
          <p:cNvSpPr txBox="1"/>
          <p:nvPr/>
        </p:nvSpPr>
        <p:spPr>
          <a:xfrm rot="958885">
            <a:off x="3368377" y="5246892"/>
            <a:ext cx="1836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Viagem</a:t>
            </a:r>
            <a:endParaRPr lang="pt-BR" sz="2000" dirty="0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tx2"/>
                </a:solidFill>
              </a:rPr>
              <a:t>Qual o melhor </a:t>
            </a:r>
            <a:r>
              <a:rPr lang="pt-BR" sz="3200" b="1" dirty="0" err="1" smtClean="0">
                <a:solidFill>
                  <a:schemeClr val="tx2"/>
                </a:solidFill>
              </a:rPr>
              <a:t>inve</a:t>
            </a:r>
            <a:r>
              <a:rPr lang="pt-BR" sz="3200" b="1" dirty="0" smtClean="0">
                <a:solidFill>
                  <a:schemeClr val="tx2"/>
                </a:solidFill>
              </a:rPr>
              <a:t>$</a:t>
            </a:r>
            <a:r>
              <a:rPr lang="pt-BR" sz="3200" b="1" dirty="0" err="1" smtClean="0">
                <a:solidFill>
                  <a:schemeClr val="tx2"/>
                </a:solidFill>
              </a:rPr>
              <a:t>timento</a:t>
            </a:r>
            <a:r>
              <a:rPr lang="pt-BR" sz="3200" b="1" dirty="0">
                <a:solidFill>
                  <a:schemeClr val="tx2"/>
                </a:solidFill>
              </a:rPr>
              <a:t>?</a:t>
            </a:r>
          </a:p>
        </p:txBody>
      </p:sp>
      <p:pic>
        <p:nvPicPr>
          <p:cNvPr id="41986" name="Picture 2" descr="C:\Users\li\Box Sync\Polvo Economico\financas pessoais\figuras\casalvelh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3501008"/>
            <a:ext cx="864096" cy="978763"/>
          </a:xfrm>
          <a:prstGeom prst="rect">
            <a:avLst/>
          </a:prstGeom>
          <a:noFill/>
        </p:spPr>
      </p:pic>
      <p:pic>
        <p:nvPicPr>
          <p:cNvPr id="41987" name="Picture 3" descr="C:\Users\li\Box Sync\Polvo Economico\financas pessoais\figuras\mamae_beb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4221088"/>
            <a:ext cx="978024" cy="1467036"/>
          </a:xfrm>
          <a:prstGeom prst="rect">
            <a:avLst/>
          </a:prstGeom>
          <a:noFill/>
        </p:spPr>
      </p:pic>
      <p:pic>
        <p:nvPicPr>
          <p:cNvPr id="41988" name="Picture 4" descr="C:\Users\li\Box Sync\Polvo Economico\financas pessoais\figuras\prai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5805264"/>
            <a:ext cx="1296144" cy="862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tx2"/>
                </a:solidFill>
              </a:rPr>
              <a:t>Gestão e Planejamento</a:t>
            </a:r>
            <a:endParaRPr lang="pt-BR" sz="32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li\Box Sync\Polvo Economico\financas pessoais\figuras\dude.jpg"/>
          <p:cNvPicPr>
            <a:picLocks noChangeAspect="1" noChangeArrowheads="1"/>
          </p:cNvPicPr>
          <p:nvPr/>
        </p:nvPicPr>
        <p:blipFill>
          <a:blip r:embed="rId2" cstate="print"/>
          <a:srcRect r="16027"/>
          <a:stretch>
            <a:fillRect/>
          </a:stretch>
        </p:blipFill>
        <p:spPr bwMode="auto">
          <a:xfrm>
            <a:off x="6228184" y="2053952"/>
            <a:ext cx="720080" cy="1501996"/>
          </a:xfrm>
          <a:prstGeom prst="rect">
            <a:avLst/>
          </a:prstGeom>
          <a:noFill/>
        </p:spPr>
      </p:pic>
      <p:pic>
        <p:nvPicPr>
          <p:cNvPr id="1027" name="Picture 3" descr="C:\Users\li\Box Sync\Polvo Economico\financas pessoais\figuras\predi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909936"/>
            <a:ext cx="1584176" cy="1647543"/>
          </a:xfrm>
          <a:prstGeom prst="rect">
            <a:avLst/>
          </a:prstGeom>
          <a:noFill/>
        </p:spPr>
      </p:pic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23528" y="3710136"/>
          <a:ext cx="8496944" cy="28872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72408"/>
                <a:gridCol w="4824536"/>
              </a:tblGrid>
              <a:tr h="748537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solidFill>
                            <a:schemeClr val="tx2"/>
                          </a:solidFill>
                          <a:latin typeface="+mn-lt"/>
                        </a:rPr>
                        <a:t>Casamento de </a:t>
                      </a:r>
                      <a:r>
                        <a:rPr lang="pt-BR" sz="18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Ativos</a:t>
                      </a:r>
                      <a:r>
                        <a:rPr lang="pt-BR" sz="1800" dirty="0" smtClean="0">
                          <a:solidFill>
                            <a:schemeClr val="tx2"/>
                          </a:solidFill>
                          <a:latin typeface="+mn-lt"/>
                        </a:rPr>
                        <a:t> e </a:t>
                      </a:r>
                      <a:r>
                        <a:rPr lang="pt-BR" sz="18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Passivos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Planeje</a:t>
                      </a:r>
                      <a:r>
                        <a:rPr lang="pt-BR" sz="1800" dirty="0" smtClean="0">
                          <a:solidFill>
                            <a:schemeClr val="tx2"/>
                          </a:solidFill>
                          <a:latin typeface="+mn-lt"/>
                        </a:rPr>
                        <a:t> seus gastos: Quando eles vão ocorrer?</a:t>
                      </a:r>
                    </a:p>
                    <a:p>
                      <a:pPr algn="ctr"/>
                      <a:r>
                        <a:rPr lang="pt-BR" sz="1800" dirty="0" smtClean="0">
                          <a:solidFill>
                            <a:schemeClr val="tx2"/>
                          </a:solidFill>
                          <a:latin typeface="+mn-lt"/>
                        </a:rPr>
                        <a:t>Invista no </a:t>
                      </a:r>
                      <a:r>
                        <a:rPr lang="pt-BR" sz="18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prazo adequado</a:t>
                      </a:r>
                      <a:r>
                        <a:rPr lang="pt-BR" sz="1800" dirty="0" smtClean="0">
                          <a:solidFill>
                            <a:schemeClr val="tx2"/>
                          </a:solidFill>
                          <a:latin typeface="+mn-lt"/>
                        </a:rPr>
                        <a:t>:</a:t>
                      </a:r>
                      <a:r>
                        <a:rPr lang="pt-BR" sz="1800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</a:t>
                      </a:r>
                      <a:r>
                        <a:rPr lang="pt-BR" sz="1800" dirty="0" smtClean="0">
                          <a:solidFill>
                            <a:schemeClr val="tx2"/>
                          </a:solidFill>
                          <a:latin typeface="+mn-lt"/>
                        </a:rPr>
                        <a:t>Quando posso sacar?</a:t>
                      </a:r>
                      <a:endParaRPr lang="pt-BR" sz="1800" dirty="0"/>
                    </a:p>
                  </a:txBody>
                  <a:tcPr anchor="ctr"/>
                </a:tc>
              </a:tr>
              <a:tr h="748537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Reserva</a:t>
                      </a:r>
                      <a:r>
                        <a:rPr lang="pt-BR" sz="1800" dirty="0" smtClean="0">
                          <a:solidFill>
                            <a:schemeClr val="tx2"/>
                          </a:solidFill>
                          <a:latin typeface="+mn-lt"/>
                        </a:rPr>
                        <a:t> para Gastos Inesperados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2"/>
                          </a:solidFill>
                          <a:latin typeface="+mn-lt"/>
                        </a:rPr>
                        <a:t>Evite o </a:t>
                      </a:r>
                      <a:r>
                        <a:rPr lang="pt-BR" sz="18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endividamento excessivo </a:t>
                      </a:r>
                      <a:r>
                        <a:rPr lang="pt-BR" sz="1800" dirty="0" smtClean="0">
                          <a:solidFill>
                            <a:schemeClr val="tx2"/>
                          </a:solidFill>
                          <a:latin typeface="+mn-lt"/>
                        </a:rPr>
                        <a:t>diante de </a:t>
                      </a:r>
                      <a:r>
                        <a:rPr lang="pt-BR" sz="18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adversidade</a:t>
                      </a:r>
                      <a:r>
                        <a:rPr lang="pt-BR" sz="1800" dirty="0" smtClean="0">
                          <a:solidFill>
                            <a:schemeClr val="tx2"/>
                          </a:solidFill>
                          <a:latin typeface="+mn-lt"/>
                        </a:rPr>
                        <a:t>.</a:t>
                      </a:r>
                      <a:endParaRPr lang="pt-BR" sz="1800" dirty="0"/>
                    </a:p>
                  </a:txBody>
                  <a:tcPr anchor="ctr"/>
                </a:tc>
              </a:tr>
              <a:tr h="139014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Reinvista </a:t>
                      </a:r>
                      <a:r>
                        <a:rPr lang="pt-BR" sz="1800" dirty="0" smtClean="0">
                          <a:solidFill>
                            <a:schemeClr val="tx2"/>
                          </a:solidFill>
                          <a:latin typeface="+mn-lt"/>
                        </a:rPr>
                        <a:t>os lucros  e mantenha o negócio funcionando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solidFill>
                            <a:schemeClr val="tx2"/>
                          </a:solidFill>
                          <a:latin typeface="+mn-lt"/>
                        </a:rPr>
                        <a:t>Invista na sua </a:t>
                      </a:r>
                      <a:r>
                        <a:rPr lang="pt-BR" sz="1800" b="1" u="none" dirty="0" smtClean="0">
                          <a:solidFill>
                            <a:schemeClr val="tx2"/>
                          </a:solidFill>
                          <a:latin typeface="+mn-lt"/>
                        </a:rPr>
                        <a:t>felicidade atual </a:t>
                      </a:r>
                      <a:r>
                        <a:rPr lang="pt-BR" sz="1800" dirty="0" smtClean="0">
                          <a:solidFill>
                            <a:schemeClr val="tx2"/>
                          </a:solidFill>
                          <a:latin typeface="+mn-lt"/>
                          <a:sym typeface="Wingdings" pitchFamily="2" charset="2"/>
                        </a:rPr>
                        <a:t></a:t>
                      </a:r>
                      <a:r>
                        <a:rPr lang="pt-BR" sz="1800" dirty="0" smtClean="0">
                          <a:solidFill>
                            <a:schemeClr val="tx2"/>
                          </a:solidFill>
                          <a:sym typeface="Wingdings" pitchFamily="2" charset="2"/>
                        </a:rPr>
                        <a:t>Viaje, Estude, </a:t>
                      </a:r>
                      <a:r>
                        <a:rPr lang="pt-BR" sz="1800" dirty="0" smtClean="0">
                          <a:solidFill>
                            <a:schemeClr val="tx2"/>
                          </a:solidFill>
                          <a:latin typeface="+mn-lt"/>
                          <a:sym typeface="Wingdings" pitchFamily="2" charset="2"/>
                        </a:rPr>
                        <a:t>Faça o que goste!</a:t>
                      </a:r>
                      <a:endParaRPr lang="pt-BR" sz="1800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solidFill>
                            <a:schemeClr val="tx2"/>
                          </a:solidFill>
                          <a:latin typeface="+mn-lt"/>
                        </a:rPr>
                        <a:t>Invista na sua </a:t>
                      </a:r>
                      <a:r>
                        <a:rPr lang="pt-BR" sz="18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felicidade futura </a:t>
                      </a:r>
                      <a:r>
                        <a:rPr lang="pt-BR" sz="1800" dirty="0" smtClean="0">
                          <a:solidFill>
                            <a:schemeClr val="tx2"/>
                          </a:solidFill>
                          <a:latin typeface="+mn-lt"/>
                          <a:sym typeface="Wingdings" pitchFamily="2" charset="2"/>
                        </a:rPr>
                        <a:t> Aumente sua Reserva</a:t>
                      </a:r>
                      <a:endParaRPr lang="pt-BR" sz="1800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2267744" y="1268760"/>
            <a:ext cx="47528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>
                <a:solidFill>
                  <a:schemeClr val="tx2"/>
                </a:solidFill>
              </a:rPr>
              <a:t>Finanças para Empresas ≈ Finanças Pessoais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tx2"/>
                </a:solidFill>
              </a:rPr>
              <a:t>Aplicação</a:t>
            </a:r>
            <a:endParaRPr lang="pt-BR" sz="3200" b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856" y="1299552"/>
            <a:ext cx="8229600" cy="4937760"/>
          </a:xfrm>
          <a:ln w="28575">
            <a:noFill/>
          </a:ln>
        </p:spPr>
        <p:txBody>
          <a:bodyPr>
            <a:noAutofit/>
          </a:bodyPr>
          <a:lstStyle/>
          <a:p>
            <a:r>
              <a:rPr lang="pt-BR" sz="2200" dirty="0" smtClean="0">
                <a:solidFill>
                  <a:schemeClr val="tx2"/>
                </a:solidFill>
                <a:latin typeface="Calibri"/>
              </a:rPr>
              <a:t>Para praticar é necessário </a:t>
            </a:r>
            <a:r>
              <a:rPr lang="pt-BR" sz="2200" b="1" dirty="0" smtClean="0">
                <a:solidFill>
                  <a:schemeClr val="tx2"/>
                </a:solidFill>
                <a:latin typeface="Calibri"/>
              </a:rPr>
              <a:t>conhecer</a:t>
            </a:r>
            <a:r>
              <a:rPr lang="pt-BR" sz="2200" dirty="0" smtClean="0">
                <a:solidFill>
                  <a:schemeClr val="tx2"/>
                </a:solidFill>
                <a:latin typeface="Calibri"/>
              </a:rPr>
              <a:t>.</a:t>
            </a:r>
          </a:p>
          <a:p>
            <a:endParaRPr lang="pt-BR" sz="2200" dirty="0">
              <a:solidFill>
                <a:schemeClr val="tx2"/>
              </a:solidFill>
              <a:latin typeface="Calibri"/>
            </a:endParaRPr>
          </a:p>
          <a:p>
            <a:pPr lvl="1">
              <a:buFont typeface="Wingdings" pitchFamily="2" charset="2"/>
              <a:buChar char="Ø"/>
            </a:pPr>
            <a:r>
              <a:rPr lang="pt-BR" sz="2200" b="1" dirty="0" smtClean="0">
                <a:solidFill>
                  <a:schemeClr val="tx2"/>
                </a:solidFill>
                <a:latin typeface="Calibri"/>
              </a:rPr>
              <a:t>Quais opções </a:t>
            </a:r>
            <a:r>
              <a:rPr lang="pt-BR" sz="2200" dirty="0" smtClean="0">
                <a:solidFill>
                  <a:schemeClr val="tx2"/>
                </a:solidFill>
                <a:latin typeface="Calibri"/>
              </a:rPr>
              <a:t>disponíveis para pessoas físicas com poucos recursos?</a:t>
            </a:r>
          </a:p>
          <a:p>
            <a:pPr lvl="1">
              <a:buFont typeface="Wingdings" pitchFamily="2" charset="2"/>
              <a:buChar char="Ø"/>
            </a:pPr>
            <a:endParaRPr lang="pt-BR" sz="2200" dirty="0" smtClean="0">
              <a:solidFill>
                <a:schemeClr val="tx2"/>
              </a:solidFill>
              <a:latin typeface="Calibri"/>
            </a:endParaRPr>
          </a:p>
          <a:p>
            <a:pPr lvl="1">
              <a:buFont typeface="Wingdings" pitchFamily="2" charset="2"/>
              <a:buChar char="Ø"/>
            </a:pPr>
            <a:r>
              <a:rPr lang="pt-BR" sz="2200" b="1" dirty="0" smtClean="0">
                <a:solidFill>
                  <a:schemeClr val="tx2"/>
                </a:solidFill>
                <a:latin typeface="Calibri"/>
              </a:rPr>
              <a:t>Além da poupança </a:t>
            </a:r>
            <a:r>
              <a:rPr lang="pt-BR" sz="2200" dirty="0" smtClean="0">
                <a:solidFill>
                  <a:schemeClr val="tx2"/>
                </a:solidFill>
                <a:latin typeface="Calibri"/>
              </a:rPr>
              <a:t>existem outras possibilidades?</a:t>
            </a:r>
          </a:p>
          <a:p>
            <a:pPr lvl="1">
              <a:buFont typeface="Wingdings" pitchFamily="2" charset="2"/>
              <a:buChar char="Ø"/>
            </a:pPr>
            <a:endParaRPr lang="pt-BR" sz="2200" dirty="0" smtClean="0">
              <a:solidFill>
                <a:schemeClr val="tx2"/>
              </a:solidFill>
              <a:latin typeface="Calibri"/>
            </a:endParaRPr>
          </a:p>
          <a:p>
            <a:pPr lvl="1">
              <a:buFont typeface="Wingdings" pitchFamily="2" charset="2"/>
              <a:buChar char="Ø"/>
            </a:pPr>
            <a:r>
              <a:rPr lang="pt-BR" sz="2200" dirty="0" smtClean="0">
                <a:solidFill>
                  <a:schemeClr val="tx2"/>
                </a:solidFill>
                <a:latin typeface="Calibri"/>
              </a:rPr>
              <a:t>E se eu planejar e </a:t>
            </a:r>
            <a:r>
              <a:rPr lang="pt-BR" sz="2200" b="1" dirty="0" smtClean="0">
                <a:solidFill>
                  <a:schemeClr val="tx2"/>
                </a:solidFill>
                <a:latin typeface="Calibri"/>
              </a:rPr>
              <a:t>mudar de ideia</a:t>
            </a:r>
            <a:r>
              <a:rPr lang="pt-BR" sz="2200" dirty="0" smtClean="0">
                <a:solidFill>
                  <a:schemeClr val="tx2"/>
                </a:solidFill>
                <a:latin typeface="Calibri"/>
              </a:rPr>
              <a:t>?</a:t>
            </a:r>
          </a:p>
          <a:p>
            <a:pPr lvl="1">
              <a:buFont typeface="Wingdings" pitchFamily="2" charset="2"/>
              <a:buChar char="Ø"/>
            </a:pPr>
            <a:endParaRPr lang="pt-BR" sz="2200" dirty="0">
              <a:solidFill>
                <a:schemeClr val="tx2"/>
              </a:solidFill>
              <a:latin typeface="Calibri"/>
            </a:endParaRPr>
          </a:p>
          <a:p>
            <a:endParaRPr lang="pt-BR" sz="2200" dirty="0">
              <a:solidFill>
                <a:schemeClr val="tx2"/>
              </a:solidFill>
              <a:latin typeface="Calibri"/>
            </a:endParaRPr>
          </a:p>
          <a:p>
            <a:endParaRPr lang="pt-BR" sz="2200" dirty="0" smtClean="0">
              <a:solidFill>
                <a:schemeClr val="tx2"/>
              </a:solidFill>
              <a:latin typeface="Calibri"/>
            </a:endParaRPr>
          </a:p>
          <a:p>
            <a:endParaRPr lang="pt-BR" sz="2200" dirty="0" smtClean="0">
              <a:solidFill>
                <a:schemeClr val="tx2"/>
              </a:solidFill>
              <a:latin typeface="Calibri"/>
            </a:endParaRPr>
          </a:p>
          <a:p>
            <a:pPr>
              <a:buNone/>
            </a:pPr>
            <a:r>
              <a:rPr lang="pt-BR" sz="2200" dirty="0" smtClean="0">
                <a:solidFill>
                  <a:schemeClr val="tx2"/>
                </a:solidFill>
                <a:latin typeface="Calibri"/>
              </a:rPr>
              <a:t> </a:t>
            </a:r>
          </a:p>
        </p:txBody>
      </p:sp>
      <p:pic>
        <p:nvPicPr>
          <p:cNvPr id="1026" name="Picture 2" descr="C:\Users\li\Box Sync\Polvo Economico\financas pessoais\figuras\duvidas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2592" y="4581128"/>
            <a:ext cx="3121896" cy="2016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tx2"/>
                </a:solidFill>
              </a:rPr>
              <a:t>Possibilidades de Investimentos mais Comuns</a:t>
            </a:r>
            <a:endParaRPr lang="pt-BR" sz="3200" b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856" y="1299552"/>
            <a:ext cx="8229600" cy="4937760"/>
          </a:xfrm>
          <a:ln w="28575">
            <a:noFill/>
          </a:ln>
        </p:spPr>
        <p:txBody>
          <a:bodyPr>
            <a:no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pt-BR" sz="2200" dirty="0" smtClean="0">
                <a:solidFill>
                  <a:schemeClr val="tx2"/>
                </a:solidFill>
              </a:rPr>
              <a:t>CDB</a:t>
            </a:r>
            <a:endParaRPr lang="pt-BR" sz="2200" dirty="0" smtClean="0">
              <a:solidFill>
                <a:schemeClr val="tx2"/>
              </a:solidFill>
              <a:latin typeface="Calibri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pt-BR" sz="2200" dirty="0" smtClean="0">
                <a:solidFill>
                  <a:schemeClr val="tx2"/>
                </a:solidFill>
                <a:latin typeface="Calibri"/>
              </a:rPr>
              <a:t>Poupança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200" dirty="0" smtClean="0">
                <a:solidFill>
                  <a:schemeClr val="tx2"/>
                </a:solidFill>
                <a:latin typeface="Calibri"/>
              </a:rPr>
              <a:t>LCI e LCA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200" dirty="0" smtClean="0">
                <a:solidFill>
                  <a:schemeClr val="tx2"/>
                </a:solidFill>
                <a:latin typeface="Calibri"/>
              </a:rPr>
              <a:t>Ações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200" dirty="0" smtClean="0">
                <a:solidFill>
                  <a:schemeClr val="tx2"/>
                </a:solidFill>
                <a:latin typeface="Calibri"/>
              </a:rPr>
              <a:t>Títulos Públicos Federais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200" dirty="0" smtClean="0">
                <a:solidFill>
                  <a:schemeClr val="tx2"/>
                </a:solidFill>
                <a:latin typeface="Calibri"/>
              </a:rPr>
              <a:t>Outros (ex. Imóveis, Negócio próprio)</a:t>
            </a:r>
          </a:p>
          <a:p>
            <a:pPr lvl="1">
              <a:buFont typeface="Wingdings" pitchFamily="2" charset="2"/>
              <a:buChar char="Ø"/>
            </a:pPr>
            <a:endParaRPr lang="pt-BR" sz="2200" dirty="0">
              <a:solidFill>
                <a:schemeClr val="tx2"/>
              </a:solidFill>
              <a:latin typeface="Calibri"/>
            </a:endParaRPr>
          </a:p>
          <a:p>
            <a:pPr>
              <a:buNone/>
            </a:pPr>
            <a:endParaRPr lang="pt-BR" sz="2200" dirty="0" smtClean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404648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804248" y="4869160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IPCA</a:t>
            </a:r>
            <a:endParaRPr lang="pt-BR" sz="2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5004048" y="494116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Selic</a:t>
            </a:r>
            <a:endParaRPr lang="pt-BR" sz="2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292080" y="386104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Taxa Referencial</a:t>
            </a:r>
            <a:endParaRPr lang="pt-BR" sz="2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868144" y="458112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CDI</a:t>
            </a:r>
            <a:endParaRPr lang="pt-BR" sz="20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076056" y="422108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FGC</a:t>
            </a:r>
            <a:endParaRPr lang="pt-BR" sz="20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724128" y="587727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Banco Central</a:t>
            </a:r>
            <a:endParaRPr lang="pt-BR" sz="2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004048" y="5445224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Tabela Regressiva IR</a:t>
            </a:r>
            <a:endParaRPr lang="pt-BR" sz="2000" dirty="0"/>
          </a:p>
        </p:txBody>
      </p:sp>
      <p:sp>
        <p:nvSpPr>
          <p:cNvPr id="14" name="Elipse 13"/>
          <p:cNvSpPr/>
          <p:nvPr/>
        </p:nvSpPr>
        <p:spPr>
          <a:xfrm>
            <a:off x="4427984" y="3672408"/>
            <a:ext cx="3744416" cy="2996952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C:\Users\li\Box Sync\Polvo Economico\financas pessoais\figuras\duvida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6490" y="5517232"/>
            <a:ext cx="847998" cy="12148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tx2"/>
                </a:solidFill>
              </a:rPr>
              <a:t>Possibilidades de Investimentos mais Comuns</a:t>
            </a:r>
            <a:endParaRPr lang="pt-BR" sz="3200" b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856" y="1299552"/>
            <a:ext cx="8229600" cy="4937760"/>
          </a:xfrm>
          <a:ln w="28575">
            <a:noFill/>
          </a:ln>
        </p:spPr>
        <p:txBody>
          <a:bodyPr>
            <a:no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pt-BR" sz="2200" dirty="0" smtClean="0">
                <a:solidFill>
                  <a:schemeClr val="tx2"/>
                </a:solidFill>
              </a:rPr>
              <a:t>CDB</a:t>
            </a:r>
            <a:endParaRPr lang="pt-BR" sz="2200" dirty="0" smtClean="0">
              <a:solidFill>
                <a:schemeClr val="tx2"/>
              </a:solidFill>
              <a:latin typeface="Calibri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pt-BR" sz="2200" dirty="0" smtClean="0">
                <a:solidFill>
                  <a:schemeClr val="tx2"/>
                </a:solidFill>
                <a:latin typeface="Calibri"/>
              </a:rPr>
              <a:t>Poupança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200" dirty="0" smtClean="0">
                <a:solidFill>
                  <a:schemeClr val="tx2"/>
                </a:solidFill>
                <a:latin typeface="Calibri"/>
              </a:rPr>
              <a:t>LCI e LCA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200" dirty="0" smtClean="0">
                <a:solidFill>
                  <a:schemeClr val="tx2"/>
                </a:solidFill>
                <a:latin typeface="Calibri"/>
              </a:rPr>
              <a:t>Ações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200" dirty="0" smtClean="0">
                <a:solidFill>
                  <a:schemeClr val="tx2"/>
                </a:solidFill>
                <a:latin typeface="Calibri"/>
              </a:rPr>
              <a:t>Títulos Públicos Federais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200" dirty="0" smtClean="0">
                <a:solidFill>
                  <a:schemeClr val="tx2"/>
                </a:solidFill>
              </a:rPr>
              <a:t>Outros </a:t>
            </a:r>
          </a:p>
          <a:p>
            <a:pPr marL="914400" lvl="1" indent="-457200">
              <a:buNone/>
            </a:pPr>
            <a:r>
              <a:rPr lang="pt-BR" sz="2200" dirty="0" smtClean="0">
                <a:solidFill>
                  <a:schemeClr val="tx2"/>
                </a:solidFill>
              </a:rPr>
              <a:t>      (ex. Imóveis, Negócio próprio)</a:t>
            </a:r>
          </a:p>
          <a:p>
            <a:pPr marL="914400" lvl="1" indent="-457200">
              <a:buFont typeface="+mj-lt"/>
              <a:buAutoNum type="arabicPeriod"/>
            </a:pPr>
            <a:endParaRPr lang="pt-BR" sz="2200" dirty="0" smtClean="0">
              <a:solidFill>
                <a:schemeClr val="tx2"/>
              </a:solidFill>
              <a:latin typeface="Calibri"/>
            </a:endParaRPr>
          </a:p>
          <a:p>
            <a:pPr lvl="1">
              <a:buFont typeface="Wingdings" pitchFamily="2" charset="2"/>
              <a:buChar char="Ø"/>
            </a:pPr>
            <a:endParaRPr lang="pt-BR" sz="2200" dirty="0">
              <a:solidFill>
                <a:schemeClr val="tx2"/>
              </a:solidFill>
              <a:latin typeface="Calibri"/>
            </a:endParaRPr>
          </a:p>
          <a:p>
            <a:pPr>
              <a:buNone/>
            </a:pPr>
            <a:endParaRPr lang="pt-BR" sz="2200" dirty="0" smtClean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404648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5148064" y="1819356"/>
          <a:ext cx="3528392" cy="47059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28392"/>
              </a:tblGrid>
              <a:tr h="742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O que é?</a:t>
                      </a:r>
                    </a:p>
                  </a:txBody>
                  <a:tcPr anchor="ctr"/>
                </a:tc>
              </a:tr>
              <a:tr h="7974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Qual a remuneração?</a:t>
                      </a:r>
                    </a:p>
                  </a:txBody>
                  <a:tcPr anchor="ctr"/>
                </a:tc>
              </a:tr>
              <a:tr h="742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Qual a liquidez?</a:t>
                      </a:r>
                    </a:p>
                  </a:txBody>
                  <a:tcPr anchor="ctr"/>
                </a:tc>
              </a:tr>
              <a:tr h="4620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Qual imposto?</a:t>
                      </a:r>
                    </a:p>
                  </a:txBody>
                  <a:tcPr anchor="ctr"/>
                </a:tc>
              </a:tr>
              <a:tr h="7974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 smtClean="0">
                          <a:solidFill>
                            <a:schemeClr val="tx2"/>
                          </a:solidFill>
                        </a:rPr>
                        <a:t>Qual investimento mínimo?</a:t>
                      </a:r>
                      <a:endParaRPr lang="pt-BR" sz="2400" b="1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11392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Qual risco?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2008"/>
            <a:ext cx="8229600" cy="134076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pt-BR" sz="2800" b="1" dirty="0" smtClean="0">
                <a:solidFill>
                  <a:schemeClr val="tx2"/>
                </a:solidFill>
              </a:rPr>
              <a:t>Certificado de Depósito Bancário (CDB)</a:t>
            </a:r>
            <a:endParaRPr lang="pt-BR" sz="2800" b="1" dirty="0">
              <a:solidFill>
                <a:schemeClr val="tx2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51520" y="6525344"/>
            <a:ext cx="8388424" cy="307777"/>
          </a:xfrm>
          <a:prstGeom prst="rect">
            <a:avLst/>
          </a:prstGeom>
          <a:noFill/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(*) Até ago/16.</a:t>
            </a: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431540" y="1628799"/>
          <a:ext cx="8280920" cy="461510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8312"/>
                <a:gridCol w="5472608"/>
              </a:tblGrid>
              <a:tr h="7421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O que é?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O recurso depositado pelo investidor será utilizado pelo banco que, em troca, o remunera (juros).</a:t>
                      </a:r>
                      <a:endParaRPr lang="pt-BR" dirty="0"/>
                    </a:p>
                  </a:txBody>
                  <a:tcPr anchor="ctr"/>
                </a:tc>
              </a:tr>
              <a:tr h="5540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Qual a remuneração?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>
                          <a:sym typeface="Wingdings" pitchFamily="2" charset="2"/>
                        </a:rPr>
                        <a:t>Em geral, percentual sobre o </a:t>
                      </a:r>
                      <a:r>
                        <a:rPr lang="pt-BR" i="1" dirty="0" smtClean="0">
                          <a:sym typeface="Wingdings" pitchFamily="2" charset="2"/>
                        </a:rPr>
                        <a:t>CDI</a:t>
                      </a:r>
                      <a:r>
                        <a:rPr lang="pt-BR" dirty="0" smtClean="0">
                          <a:sym typeface="Wingdings" pitchFamily="2" charset="2"/>
                        </a:rPr>
                        <a:t>. Por ex., 90% CDI.</a:t>
                      </a:r>
                      <a:endParaRPr lang="pt-BR" dirty="0"/>
                    </a:p>
                  </a:txBody>
                  <a:tcPr anchor="ctr"/>
                </a:tc>
              </a:tr>
              <a:tr h="7421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Qual a liquidez?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>
                          <a:sym typeface="Wingdings" pitchFamily="2" charset="2"/>
                        </a:rPr>
                        <a:t>Depende do contrato. Pode ser diário, trimestral, anual, </a:t>
                      </a:r>
                      <a:r>
                        <a:rPr lang="pt-BR" dirty="0" smtClean="0">
                          <a:sym typeface="Wingdings" pitchFamily="2" charset="2"/>
                        </a:rPr>
                        <a:t>etc...</a:t>
                      </a:r>
                      <a:endParaRPr lang="pt-BR" dirty="0"/>
                    </a:p>
                  </a:txBody>
                  <a:tcPr anchor="ctr"/>
                </a:tc>
              </a:tr>
              <a:tr h="4620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Qual imposto?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1" dirty="0" smtClean="0">
                          <a:sym typeface="Wingdings" pitchFamily="2" charset="2"/>
                        </a:rPr>
                        <a:t>Tabela Regressiva do IR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ym typeface="Wingdings" pitchFamily="2" charset="2"/>
                        </a:rPr>
                        <a:t>IOF nos primeiros 30 dias</a:t>
                      </a:r>
                    </a:p>
                  </a:txBody>
                  <a:tcPr anchor="ctr"/>
                </a:tc>
              </a:tr>
              <a:tr h="7974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2"/>
                          </a:solidFill>
                        </a:rPr>
                        <a:t>Qual investimento mínimo?</a:t>
                      </a:r>
                      <a:endParaRPr lang="pt-BR" sz="1800" b="1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 smtClean="0">
                          <a:sym typeface="Wingdings" pitchFamily="2" charset="2"/>
                        </a:rPr>
                        <a:t>Depende do contrato. (ex. </a:t>
                      </a:r>
                      <a:r>
                        <a:rPr lang="pt-BR" i="1" dirty="0" err="1" smtClean="0">
                          <a:sym typeface="Wingdings" pitchFamily="2" charset="2"/>
                        </a:rPr>
                        <a:t>mín</a:t>
                      </a:r>
                      <a:r>
                        <a:rPr lang="pt-BR" i="1" dirty="0" smtClean="0">
                          <a:sym typeface="Wingdings" pitchFamily="2" charset="2"/>
                        </a:rPr>
                        <a:t> de mil, 5 mil ou 10 mil)</a:t>
                      </a:r>
                      <a:endParaRPr lang="pt-BR" i="1" dirty="0" smtClean="0"/>
                    </a:p>
                  </a:txBody>
                  <a:tcPr anchor="ctr"/>
                </a:tc>
              </a:tr>
              <a:tr h="1139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Qual risco?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ym typeface="Wingdings" pitchFamily="2" charset="2"/>
                        </a:rPr>
                        <a:t>A inflação &gt; remuneração CDB.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ym typeface="Wingdings" pitchFamily="2" charset="2"/>
                        </a:rPr>
                        <a:t> O banco quebrar. (Há garantia do </a:t>
                      </a:r>
                      <a:r>
                        <a:rPr lang="pt-BR" i="1" dirty="0" smtClean="0">
                          <a:sym typeface="Wingdings" pitchFamily="2" charset="2"/>
                        </a:rPr>
                        <a:t>FGC</a:t>
                      </a:r>
                      <a:r>
                        <a:rPr lang="pt-BR" dirty="0" smtClean="0">
                          <a:sym typeface="Wingdings" pitchFamily="2" charset="2"/>
                        </a:rPr>
                        <a:t> até R$ 250 mil)</a:t>
                      </a:r>
                      <a:endParaRPr lang="pt-BR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tx2"/>
                </a:solidFill>
              </a:rPr>
              <a:t>CDI</a:t>
            </a:r>
            <a:endParaRPr lang="pt-BR" sz="3200" b="1" dirty="0">
              <a:solidFill>
                <a:schemeClr val="tx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5536" y="1340768"/>
            <a:ext cx="8352928" cy="341632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pt-BR" sz="2400" dirty="0" smtClean="0"/>
          </a:p>
          <a:p>
            <a:pPr>
              <a:buFont typeface="Wingdings" pitchFamily="2" charset="2"/>
              <a:buChar char="Ø"/>
            </a:pPr>
            <a:endParaRPr lang="pt-BR" sz="2400" dirty="0" smtClean="0"/>
          </a:p>
          <a:p>
            <a:pPr>
              <a:buFont typeface="Wingdings" pitchFamily="2" charset="2"/>
              <a:buChar char="Ø"/>
            </a:pPr>
            <a:r>
              <a:rPr lang="pt-BR" sz="2400" dirty="0" smtClean="0"/>
              <a:t>Taxa do Certificado de Depósito Interbancário (CDI)</a:t>
            </a:r>
          </a:p>
          <a:p>
            <a:pPr lvl="1">
              <a:buFont typeface="Arial" pitchFamily="34" charset="0"/>
              <a:buChar char="•"/>
            </a:pPr>
            <a:r>
              <a:rPr lang="pt-BR" sz="2400" dirty="0" smtClean="0"/>
              <a:t> Taxa cobrada nos empréstimos entre instituições financeiras que em geral tem duração de 1 dia.</a:t>
            </a:r>
          </a:p>
          <a:p>
            <a:pPr>
              <a:buFont typeface="Arial" pitchFamily="34" charset="0"/>
              <a:buChar char="•"/>
            </a:pPr>
            <a:endParaRPr lang="pt-BR" sz="2400" dirty="0" smtClean="0"/>
          </a:p>
          <a:p>
            <a:pPr>
              <a:buFont typeface="Arial" pitchFamily="34" charset="0"/>
              <a:buChar char="•"/>
            </a:pPr>
            <a:endParaRPr lang="pt-BR" sz="2400" dirty="0" smtClean="0"/>
          </a:p>
          <a:p>
            <a:pPr>
              <a:buFont typeface="Arial" pitchFamily="34" charset="0"/>
              <a:buChar char="•"/>
            </a:pPr>
            <a:endParaRPr lang="pt-BR" sz="2400" dirty="0" smtClean="0"/>
          </a:p>
          <a:p>
            <a:pPr>
              <a:buFont typeface="Arial" pitchFamily="34" charset="0"/>
              <a:buChar char="•"/>
            </a:pPr>
            <a:endParaRPr lang="pt-BR" sz="2400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6156176" y="3212976"/>
            <a:ext cx="2016224" cy="461665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CDI*:14,07%</a:t>
            </a:r>
          </a:p>
        </p:txBody>
      </p:sp>
      <p:sp>
        <p:nvSpPr>
          <p:cNvPr id="9" name="Retângulo 8"/>
          <p:cNvSpPr/>
          <p:nvPr/>
        </p:nvSpPr>
        <p:spPr>
          <a:xfrm>
            <a:off x="395536" y="6381328"/>
            <a:ext cx="22356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(*) últimos 12 meses até ago/16.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7135</TotalTime>
  <Words>1303</Words>
  <Application>Microsoft Office PowerPoint</Application>
  <PresentationFormat>Apresentação na tela (4:3)</PresentationFormat>
  <Paragraphs>251</Paragraphs>
  <Slides>19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Finanças Pessoais e os Investimentos Mais Acessíveis a Pessoas Físicas*</vt:lpstr>
      <vt:lpstr>Slide 2</vt:lpstr>
      <vt:lpstr>Qual o melhor inve$timento?</vt:lpstr>
      <vt:lpstr>Gestão e Planejamento</vt:lpstr>
      <vt:lpstr>Aplicação</vt:lpstr>
      <vt:lpstr>Possibilidades de Investimentos mais Comuns</vt:lpstr>
      <vt:lpstr>Possibilidades de Investimentos mais Comuns</vt:lpstr>
      <vt:lpstr>Certificado de Depósito Bancário (CDB)</vt:lpstr>
      <vt:lpstr>CDI</vt:lpstr>
      <vt:lpstr>Slide 10</vt:lpstr>
      <vt:lpstr>Poupança</vt:lpstr>
      <vt:lpstr>TR</vt:lpstr>
      <vt:lpstr>Letra de Crédito Imobiliário (LCI) e Letra de Crédito do Agronegócio (LCA)</vt:lpstr>
      <vt:lpstr>Ações</vt:lpstr>
      <vt:lpstr>Títulos Públicos Federais (TPF)</vt:lpstr>
      <vt:lpstr>Slide 16</vt:lpstr>
      <vt:lpstr>IPCA, SELIC e Pre-fixada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Finanças Pessoais</dc:title>
  <dc:creator>li</dc:creator>
  <cp:lastModifiedBy>User</cp:lastModifiedBy>
  <cp:revision>290</cp:revision>
  <dcterms:created xsi:type="dcterms:W3CDTF">2015-06-04T12:27:09Z</dcterms:created>
  <dcterms:modified xsi:type="dcterms:W3CDTF">2025-02-14T14:57:40Z</dcterms:modified>
</cp:coreProperties>
</file>