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7" r:id="rId3"/>
    <p:sldId id="270" r:id="rId4"/>
    <p:sldId id="258" r:id="rId5"/>
    <p:sldId id="259" r:id="rId6"/>
    <p:sldId id="260" r:id="rId7"/>
    <p:sldId id="261" r:id="rId8"/>
    <p:sldId id="262" r:id="rId9"/>
    <p:sldId id="268" r:id="rId10"/>
    <p:sldId id="263" r:id="rId11"/>
    <p:sldId id="264" r:id="rId12"/>
    <p:sldId id="271" r:id="rId13"/>
    <p:sldId id="272" r:id="rId14"/>
    <p:sldId id="265" r:id="rId15"/>
    <p:sldId id="266" r:id="rId16"/>
    <p:sldId id="267" r:id="rId17"/>
    <p:sldId id="273" r:id="rId18"/>
    <p:sldId id="274" r:id="rId19"/>
  </p:sldIdLst>
  <p:sldSz cx="9144000" cy="5143500" type="screen16x9"/>
  <p:notesSz cx="6858000" cy="9144000"/>
  <p:embeddedFontLst>
    <p:embeddedFont>
      <p:font typeface="Economica" panose="020B0604020202020204" charset="0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7871C794-0BE0-CDAB-07EE-9AD6EC04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>
            <a:extLst>
              <a:ext uri="{FF2B5EF4-FFF2-40B4-BE49-F238E27FC236}">
                <a16:creationId xmlns:a16="http://schemas.microsoft.com/office/drawing/2014/main" id="{4C80DC67-BEF0-F25B-5C28-7190FCF3D9F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>
            <a:extLst>
              <a:ext uri="{FF2B5EF4-FFF2-40B4-BE49-F238E27FC236}">
                <a16:creationId xmlns:a16="http://schemas.microsoft.com/office/drawing/2014/main" id="{7E627A09-6EFB-07EE-6816-06B1DC6FC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272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92342" y="821299"/>
            <a:ext cx="3559315" cy="187923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2800" noProof="0" dirty="0"/>
              <a:t>Дослідження методів генерації 3D зображень на основі 2D зображень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626085" y="3063061"/>
            <a:ext cx="3738680" cy="20804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Паршикова Л</a:t>
            </a:r>
            <a:r>
              <a:rPr lang="uk-UA" dirty="0"/>
              <a:t>іана В'ячеславівна,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Група ІПЗздм-23-1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</a:t>
            </a:r>
            <a:r>
              <a:rPr lang="uk-UA" dirty="0"/>
              <a:t> доцент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Колесников Дмитро Олегович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09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891397"/>
            <a:ext cx="8520600" cy="28605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noProof="1"/>
              <a:t>Розроблено прототип на основі VoxNet.</a:t>
            </a:r>
          </a:p>
          <a:p>
            <a:pPr>
              <a:lnSpc>
                <a:spcPct val="200000"/>
              </a:lnSpc>
            </a:pPr>
            <a:r>
              <a:rPr lang="uk-UA" noProof="1"/>
              <a:t>Проведено навчання на датасеті ShapeNet.</a:t>
            </a:r>
          </a:p>
          <a:p>
            <a:pPr>
              <a:lnSpc>
                <a:spcPct val="200000"/>
              </a:lnSpc>
            </a:pPr>
            <a:r>
              <a:rPr lang="uk-UA" noProof="1"/>
              <a:t>Здійснено оцінку якості за метриками IoU та Chamfer Distance.</a:t>
            </a:r>
          </a:p>
          <a:p>
            <a:pPr>
              <a:lnSpc>
                <a:spcPct val="200000"/>
              </a:lnSpc>
            </a:pPr>
            <a:r>
              <a:rPr lang="uk-UA" noProof="1"/>
              <a:t>Візуалізовано реконструкції моделей.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99666" y="941426"/>
            <a:ext cx="8520600" cy="369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lvl="0"/>
            <a:r>
              <a:rPr lang="uk-UA" sz="3200" noProof="1"/>
              <a:t>Результати експерименту </a:t>
            </a:r>
            <a:br>
              <a:rPr lang="uk-UA" sz="3200" noProof="1"/>
            </a:br>
            <a:r>
              <a:rPr lang="uk-UA" sz="3200" noProof="1"/>
              <a:t> </a:t>
            </a:r>
            <a:r>
              <a:rPr lang="uk-UA" sz="2000" noProof="1"/>
              <a:t>Оцінка якості за метриками IoU та Chamfer Distance</a:t>
            </a: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55A363A-BC97-3759-C8DE-09BE3BCC8AF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372" y="1310790"/>
            <a:ext cx="3720662" cy="304871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12FF568-1254-121E-56BC-B8F9420EE1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152" y="1310790"/>
            <a:ext cx="3895440" cy="30487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00741F-CCFD-0425-1149-435E0BB75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uk-UA" sz="4400" noProof="1"/>
              <a:t>Результати експерименту</a:t>
            </a:r>
            <a:br>
              <a:rPr lang="uk-UA" sz="4400" noProof="1"/>
            </a:br>
            <a:r>
              <a:rPr lang="uk-UA" sz="2700" noProof="1"/>
              <a:t>Візуалізовані реконструкції моделей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A5C2E4-C8CF-FB2D-D901-240E11B2C32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116" y="1220701"/>
            <a:ext cx="8291768" cy="310805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B34BDA-3346-10A7-E598-1BF4FA6CDB9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96108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B1043-8F81-2809-2ECC-0F6B89F2F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uk" sz="3600" dirty="0"/>
              <a:t>Таблиця отриманих результатів </a:t>
            </a:r>
            <a:endParaRPr lang="LID4096" sz="3600" dirty="0"/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E4F0DC7-240A-8A55-55A7-2D37F316F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597931"/>
              </p:ext>
            </p:extLst>
          </p:nvPr>
        </p:nvGraphicFramePr>
        <p:xfrm>
          <a:off x="612603" y="1306286"/>
          <a:ext cx="7864741" cy="30783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7419">
                  <a:extLst>
                    <a:ext uri="{9D8B030D-6E8A-4147-A177-3AD203B41FA5}">
                      <a16:colId xmlns:a16="http://schemas.microsoft.com/office/drawing/2014/main" val="3584230759"/>
                    </a:ext>
                  </a:extLst>
                </a:gridCol>
                <a:gridCol w="818186">
                  <a:extLst>
                    <a:ext uri="{9D8B030D-6E8A-4147-A177-3AD203B41FA5}">
                      <a16:colId xmlns:a16="http://schemas.microsoft.com/office/drawing/2014/main" val="3742475089"/>
                    </a:ext>
                  </a:extLst>
                </a:gridCol>
                <a:gridCol w="1711707">
                  <a:extLst>
                    <a:ext uri="{9D8B030D-6E8A-4147-A177-3AD203B41FA5}">
                      <a16:colId xmlns:a16="http://schemas.microsoft.com/office/drawing/2014/main" val="2730609712"/>
                    </a:ext>
                  </a:extLst>
                </a:gridCol>
                <a:gridCol w="3437429">
                  <a:extLst>
                    <a:ext uri="{9D8B030D-6E8A-4147-A177-3AD203B41FA5}">
                      <a16:colId xmlns:a16="http://schemas.microsoft.com/office/drawing/2014/main" val="2126111820"/>
                    </a:ext>
                  </a:extLst>
                </a:gridCol>
              </a:tblGrid>
              <a:tr h="7733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Метод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IoU (%)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Chamfer Distance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indent="73025"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Переваги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53423501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Наша модель (</a:t>
                      </a:r>
                      <a:r>
                        <a:rPr lang="de-DE" sz="1200" kern="100">
                          <a:effectLst/>
                        </a:rPr>
                        <a:t>CNN)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72.4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0.023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Простота, швидкість навчання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1367760"/>
                  </a:ext>
                </a:extLst>
              </a:tr>
              <a:tr h="379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3D-R2N2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68.1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0.028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Універсальність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9136835"/>
                  </a:ext>
                </a:extLst>
              </a:tr>
              <a:tr h="37915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AtlasNet</a:t>
                      </a:r>
                      <a:endParaRPr lang="de-DE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75.3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0.021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Краще представлення поверхні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20817609"/>
                  </a:ext>
                </a:extLst>
              </a:tr>
              <a:tr h="77336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de-DE" sz="1200" kern="100">
                          <a:effectLst/>
                        </a:rPr>
                        <a:t>NeRF (</a:t>
                      </a:r>
                      <a:r>
                        <a:rPr lang="uk-UA" sz="1200" kern="100">
                          <a:effectLst/>
                        </a:rPr>
                        <a:t>повна версія)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80.9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>
                          <a:effectLst/>
                        </a:rPr>
                        <a:t>0.017</a:t>
                      </a:r>
                      <a:endParaRPr lang="uk-UA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uk-UA" sz="1200" kern="100" dirty="0">
                          <a:effectLst/>
                        </a:rPr>
                        <a:t>Фотореалістичність, висока точність</a:t>
                      </a:r>
                      <a:endParaRPr lang="uk-UA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0618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2DF7C64-0390-4FA4-BB0E-20411977377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3072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0" y="629361"/>
            <a:ext cx="9144000" cy="3601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Модель VoxNet показала високу точність реконструкції на простих формах.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Найкращі результати спостерігались при добре освітлених зображеннях без шуму.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IoU досягало 0.76, Chamfer Distance у межах 0.019–0.023.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Візуально модель зберігає основну геометрію, але має спрощення дрібних деталей.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Порівняно з GAN/NeRF підходами – менше обчислювальних витрат, але нижча деталізація.</a:t>
            </a:r>
          </a:p>
          <a:p>
            <a:pPr>
              <a:lnSpc>
                <a:spcPct val="135000"/>
              </a:lnSpc>
            </a:pPr>
            <a:r>
              <a:rPr lang="uk-UA" noProof="1">
                <a:highlight>
                  <a:srgbClr val="FFFFFF"/>
                </a:highlight>
              </a:rPr>
              <a:t>Реконструкція стабільна на нових даних з датасету ShapeNet.</a:t>
            </a:r>
          </a:p>
          <a:p>
            <a:pPr marL="0" lvl="0" indent="0" algn="l" rtl="0">
              <a:lnSpc>
                <a:spcPct val="135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lang="uk-UA" noProof="1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7248"/>
            <a:ext cx="8520600" cy="71604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Апробація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5003DC-5C59-0A3E-6E92-01372B940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0250" y="536169"/>
            <a:ext cx="6901038" cy="437774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Висновки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268925" y="1575670"/>
            <a:ext cx="8520600" cy="19222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200000"/>
              </a:lnSpc>
            </a:pPr>
            <a:r>
              <a:rPr lang="uk-UA" noProof="0"/>
              <a:t>Підтверджено ефективність використання глибинного навчання.</a:t>
            </a:r>
          </a:p>
          <a:p>
            <a:pPr>
              <a:lnSpc>
                <a:spcPct val="200000"/>
              </a:lnSpc>
            </a:pPr>
            <a:r>
              <a:rPr lang="uk-UA" noProof="0" dirty="0"/>
              <a:t>Отримано добру якість 3D реконструкції з одного зображення.</a:t>
            </a:r>
          </a:p>
          <a:p>
            <a:pPr>
              <a:lnSpc>
                <a:spcPct val="200000"/>
              </a:lnSpc>
            </a:pPr>
            <a:r>
              <a:rPr lang="uk-UA" noProof="0" dirty="0"/>
              <a:t>Модель показала конкурентну точність при помірних ресурсах.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143;p24">
            <a:extLst>
              <a:ext uri="{FF2B5EF4-FFF2-40B4-BE49-F238E27FC236}">
                <a16:creationId xmlns:a16="http://schemas.microsoft.com/office/drawing/2014/main" id="{2D63D12D-7010-B5D1-CF34-A1319488ABB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8200" y="4053198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2660CC-6C0F-5CC0-3C46-001CFDFB6FCA}"/>
              </a:ext>
            </a:extLst>
          </p:cNvPr>
          <p:cNvSpPr txBox="1"/>
          <p:nvPr/>
        </p:nvSpPr>
        <p:spPr>
          <a:xfrm>
            <a:off x="8740853" y="4728917"/>
            <a:ext cx="4031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17</a:t>
            </a:fld>
            <a:endParaRPr lang="LID4096" dirty="0"/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A1E6F1F0-0423-29C0-AF79-95428B2D5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00" y="1274755"/>
            <a:ext cx="4568558" cy="1824295"/>
          </a:xfrm>
        </p:spPr>
        <p:txBody>
          <a:bodyPr>
            <a:normAutofit/>
          </a:bodyPr>
          <a:lstStyle/>
          <a:p>
            <a:r>
              <a:rPr lang="uk-UA" dirty="0"/>
              <a:t>Питання?</a:t>
            </a:r>
            <a:br>
              <a:rPr lang="uk-UA" dirty="0"/>
            </a:br>
            <a:endParaRPr lang="LID4096" dirty="0"/>
          </a:p>
        </p:txBody>
      </p:sp>
      <p:pic>
        <p:nvPicPr>
          <p:cNvPr id="2050" name="Picture 2" descr="Більше 118 600 стокових ілюстрацій, векторної графіки та картинок  роялті-фрі на тему знак питання - iStock">
            <a:extLst>
              <a:ext uri="{FF2B5EF4-FFF2-40B4-BE49-F238E27FC236}">
                <a16:creationId xmlns:a16="http://schemas.microsoft.com/office/drawing/2014/main" id="{1F6CE91F-928D-D99F-41AD-B96AB711C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939" y="1670354"/>
            <a:ext cx="3195333" cy="285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349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FDE44-F8E5-6854-E13F-E4945C8F0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  <a:endParaRPr lang="LID4096" dirty="0"/>
          </a:p>
        </p:txBody>
      </p:sp>
      <p:pic>
        <p:nvPicPr>
          <p:cNvPr id="3" name="Google Shape;143;p24">
            <a:extLst>
              <a:ext uri="{FF2B5EF4-FFF2-40B4-BE49-F238E27FC236}">
                <a16:creationId xmlns:a16="http://schemas.microsoft.com/office/drawing/2014/main" id="{FF03D6B0-4434-C362-4AF7-52A27F2DFBE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70722" y="404419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6248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endParaRPr lang="ru-RU" dirty="0"/>
          </a:p>
          <a:p>
            <a:pPr marL="114300" indent="0">
              <a:buNone/>
            </a:pPr>
            <a:r>
              <a:rPr lang="ru-RU" dirty="0"/>
              <a:t>              </a:t>
            </a:r>
          </a:p>
          <a:p>
            <a:r>
              <a:rPr lang="uk-UA" noProof="0" dirty="0"/>
              <a:t>Аналіз і класифікація сучасних методів 3D реконструкції.</a:t>
            </a:r>
          </a:p>
          <a:p>
            <a:pPr marL="114300" indent="0">
              <a:buNone/>
            </a:pPr>
            <a:endParaRPr lang="uk-UA" noProof="0" dirty="0"/>
          </a:p>
          <a:p>
            <a:r>
              <a:rPr lang="uk-UA" noProof="0" dirty="0"/>
              <a:t>Розробка експериментальної моделі для генерації 3D моделей із зображень.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336C745A-C077-C5D6-CFB4-15CF67FE3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>
            <a:extLst>
              <a:ext uri="{FF2B5EF4-FFF2-40B4-BE49-F238E27FC236}">
                <a16:creationId xmlns:a16="http://schemas.microsoft.com/office/drawing/2014/main" id="{8DEA22C4-785D-849F-F631-8B97CCE9CD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Задачі дослідження</a:t>
            </a:r>
            <a:endParaRPr sz="3200" dirty="0"/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0980CA7-610B-AFF7-37D8-A95E5D9C2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428800" y="932417"/>
            <a:ext cx="6931429" cy="41260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ru-RU" sz="20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1. </a:t>
            </a: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Проаналізувати наукову літературу та існуючі підходи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2. Обрати та дослідити актуальні моделі глибокого навчання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3. Сформувати вимоги до моделі/системи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4. Реалізувати експериментальну модель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5. Обрати та підготувати датасет для тренування і тестування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6. Виконати навчання та валідацію моделі</a:t>
            </a:r>
          </a:p>
          <a:p>
            <a:pPr marL="0" lvl="0" indent="0" algn="just">
              <a:lnSpc>
                <a:spcPct val="150000"/>
              </a:lnSpc>
              <a:spcAft>
                <a:spcPts val="1000"/>
              </a:spcAft>
              <a:buNone/>
              <a:tabLst>
                <a:tab pos="457200" algn="l"/>
              </a:tabLst>
            </a:pPr>
            <a:r>
              <a:rPr lang="uk-UA" sz="2000" noProof="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7. Провести аналіз результатів і зробити висновки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9F5295BB-7F53-AEC9-AC38-5DD8F360897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C32E865-DFAB-3FE6-4481-CFEF68F4750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35EEF41-5B9E-4186-8855-3C8162DCC2D6}" type="slidenum">
              <a:rPr kumimoji="0" lang="uk-UA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3</a:t>
            </a:fld>
            <a:endParaRPr kumimoji="0" lang="uk-UA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9432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існуючих аналогів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54475" y="969045"/>
            <a:ext cx="8520600" cy="36215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uk-UA" noProof="1">
                <a:highlight>
                  <a:srgbClr val="FFFFFF"/>
                </a:highlight>
              </a:rPr>
              <a:t>SfM, SfS, Stereo Matching – класичні геометричні методи реконструкції (Zhang et al., 2001).</a:t>
            </a:r>
          </a:p>
          <a:p>
            <a:r>
              <a:rPr lang="uk-UA" noProof="1">
                <a:highlight>
                  <a:srgbClr val="FFFFFF"/>
                </a:highlight>
              </a:rPr>
              <a:t>Застосування CNN для 3D Reconstruction – Choy et al. (3D-R2N2), Wu et al. (VoxNet).</a:t>
            </a:r>
          </a:p>
          <a:p>
            <a:r>
              <a:rPr lang="uk-UA" noProof="1">
                <a:highlight>
                  <a:srgbClr val="FFFFFF"/>
                </a:highlight>
              </a:rPr>
              <a:t>GAN/VAE – згенеровані 3D об'єкти з шуму або зображення (Yan et al., 2016).</a:t>
            </a:r>
          </a:p>
          <a:p>
            <a:r>
              <a:rPr lang="uk-UA" noProof="1">
                <a:highlight>
                  <a:srgbClr val="FFFFFF"/>
                </a:highlight>
              </a:rPr>
              <a:t>NeRF, DeepSDF – новітні імпліцитні моделі для детального рендерингу (Mildenhall et al., 2020).</a:t>
            </a:r>
          </a:p>
          <a:p>
            <a:r>
              <a:rPr lang="uk-UA" noProof="1">
                <a:highlight>
                  <a:srgbClr val="FFFFFF"/>
                </a:highlight>
              </a:rPr>
              <a:t>Прогалини: більшість моделей потребують значних обчислень або великих наборів даних.</a:t>
            </a:r>
          </a:p>
          <a:p>
            <a:r>
              <a:rPr lang="uk-UA" noProof="1">
                <a:highlight>
                  <a:srgbClr val="FFFFFF"/>
                </a:highlight>
              </a:rPr>
              <a:t>Недостатньо робіт з універсальними моделями для малих, неповних або спотворених зображень.</a:t>
            </a:r>
            <a:endParaRPr lang="uk-UA" noProof="1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791030"/>
            <a:ext cx="8520600" cy="3788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indent="450215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Розглядається задача реконструкції тривимірної структури об’єктів або сцен на основі двовимірних зображень. 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Ця задача має високу складність через втрату просторової інформації під час </a:t>
            </a:r>
            <a:r>
              <a:rPr lang="uk-UA" sz="1800" noProof="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проєкції</a:t>
            </a: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 3D сцени на 2D площину, а також неоднозначність можливої геометричної інтерпретації.</a:t>
            </a:r>
            <a:endParaRPr lang="uk-UA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uk-UA" sz="1800" noProof="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	Загальна мета - дослідження, порівняння та практична реалізація сучасних методів генерації 3D зображень з 2D входів із використанням підходів машинного навчання, зокрема глибокого навчання.</a:t>
            </a:r>
            <a:endParaRPr lang="uk-UA" sz="1800" noProof="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noProof="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uk-UA" noProof="1">
                <a:highlight>
                  <a:srgbClr val="FFFFFF"/>
                </a:highlight>
              </a:rPr>
              <a:t>Геометричні: Stereo Vision, SfM</a:t>
            </a:r>
          </a:p>
          <a:p>
            <a:endParaRPr lang="uk-UA" noProof="1">
              <a:highlight>
                <a:srgbClr val="FFFFFF"/>
              </a:highlight>
            </a:endParaRPr>
          </a:p>
          <a:p>
            <a:r>
              <a:rPr lang="uk-UA" noProof="1">
                <a:highlight>
                  <a:srgbClr val="FFFFFF"/>
                </a:highlight>
              </a:rPr>
              <a:t>Нейромережеві: CNN, GAN, VAE, NeRF, VoxNet</a:t>
            </a:r>
          </a:p>
          <a:p>
            <a:pPr marL="114300" indent="0">
              <a:buNone/>
            </a:pPr>
            <a:endParaRPr lang="uk-UA" noProof="1">
              <a:highlight>
                <a:srgbClr val="FFFFFF"/>
              </a:highlight>
            </a:endParaRPr>
          </a:p>
          <a:p>
            <a:r>
              <a:rPr lang="uk-UA" noProof="1">
                <a:highlight>
                  <a:srgbClr val="FFFFFF"/>
                </a:highlight>
              </a:rPr>
              <a:t>Імпліцитні представлення: DeepSDF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62615" y="2293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Архітектурна система для проведення експериментального дослідження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800011" y="4657148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54EB57-7AE9-7807-842A-9F1CC22C2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366" y="983515"/>
            <a:ext cx="6023363" cy="28277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2D5EA4-2796-0C4B-9E9B-4820F8A3932C}"/>
              </a:ext>
            </a:extLst>
          </p:cNvPr>
          <p:cNvSpPr txBox="1"/>
          <p:nvPr/>
        </p:nvSpPr>
        <p:spPr>
          <a:xfrm>
            <a:off x="1057947" y="3446969"/>
            <a:ext cx="7925268" cy="14260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1000"/>
              </a:spcAft>
              <a:buNone/>
            </a:pP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Модель складається з двох основних блоків: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4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Encoder (енкодер):</a:t>
            </a: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згорткова нейронна мережа, яка обробляє 2D зображення і перетворює його у латентне представлення.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342900" lvl="0" indent="-342900" algn="just"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4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Decoder (декодер):</a:t>
            </a:r>
            <a:r>
              <a:rPr lang="uk-UA" sz="14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мережа, яка перетворює латентний вектор у воксельну 3D модель.</a:t>
            </a:r>
            <a:endParaRPr lang="uk-UA" sz="1100" noProof="1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43700"/>
            <a:ext cx="8750592" cy="11941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noProof="1">
                <a:solidFill>
                  <a:srgbClr val="0D0D0D"/>
                </a:solidFill>
                <a:highlight>
                  <a:srgbClr val="FFFFFF"/>
                </a:highlight>
              </a:rPr>
              <a:t>Для реалізації експериментальної моделі було обрано нейронну архітектуру типу VoxNet, що дозволяє перетворювати 2D зображення у воксельне 3D представлення.</a:t>
            </a:r>
            <a:endParaRPr lang="uk-UA" noProof="1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3" name="Рисунок 2" descr="Generated image">
            <a:extLst>
              <a:ext uri="{FF2B5EF4-FFF2-40B4-BE49-F238E27FC236}">
                <a16:creationId xmlns:a16="http://schemas.microsoft.com/office/drawing/2014/main" id="{80461F7D-8904-F0C4-1A67-115A6F232D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245" y="2227652"/>
            <a:ext cx="5731510" cy="260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401F08-90A0-CEC6-8443-CBFDAA29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uk-UA" sz="32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Програмне середовище</a:t>
            </a:r>
            <a:endParaRPr lang="uk-UA" sz="3200" noProof="1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B15B37-93BF-B26E-F643-75E24B61C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Мова програмування: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Python 3.10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Фреймворк для глибокого навчання: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PyTorch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 розробки: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Google Colab / Jupyter Notebook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Візуалізація: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Matplotlib, Plotly, Open3D</a:t>
            </a: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uk-UA" sz="1800" b="1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Обчислювальні ресурси:</a:t>
            </a:r>
            <a:r>
              <a:rPr lang="uk-UA" sz="1800" noProof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GPU (NVIDIA Tesla T4 на Google Colab)</a:t>
            </a:r>
          </a:p>
          <a:p>
            <a:endParaRPr lang="uk-UA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24E1AE-7D39-28D2-D99F-24534C4334B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3895497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40</TotalTime>
  <Words>618</Words>
  <Application>Microsoft Office PowerPoint</Application>
  <PresentationFormat>Экран (16:9)</PresentationFormat>
  <Paragraphs>110</Paragraphs>
  <Slides>18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Open Sans</vt:lpstr>
      <vt:lpstr>Symbol</vt:lpstr>
      <vt:lpstr>Economica</vt:lpstr>
      <vt:lpstr>Calibri</vt:lpstr>
      <vt:lpstr>Times New Roman</vt:lpstr>
      <vt:lpstr>Luxe</vt:lpstr>
      <vt:lpstr>Дослідження методів генерації 3D зображень на основі 2D зображень</vt:lpstr>
      <vt:lpstr>Мета дослідження</vt:lpstr>
      <vt:lpstr>Задачі дослідження</vt:lpstr>
      <vt:lpstr>Огляд існуючих аналогів</vt:lpstr>
      <vt:lpstr>Постановка задачі</vt:lpstr>
      <vt:lpstr>Методологія </vt:lpstr>
      <vt:lpstr>Архітектурна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Програмне середовище</vt:lpstr>
      <vt:lpstr>Зміст проведеного експерименту</vt:lpstr>
      <vt:lpstr>Результати експерименту   Оцінка якості за метриками IoU та Chamfer Distance</vt:lpstr>
      <vt:lpstr>Результати експерименту Візуалізовані реконструкції моделей</vt:lpstr>
      <vt:lpstr>Таблиця отриманих результатів </vt:lpstr>
      <vt:lpstr>Аналіз отриманих результатів </vt:lpstr>
      <vt:lpstr>Апробація результатів </vt:lpstr>
      <vt:lpstr>Висновки </vt:lpstr>
      <vt:lpstr>Питання? </vt:lpstr>
      <vt:lpstr>Дякую за увагу!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Liana Parshykova</dc:creator>
  <cp:lastModifiedBy>Олексій Назаров</cp:lastModifiedBy>
  <cp:revision>27</cp:revision>
  <dcterms:created xsi:type="dcterms:W3CDTF">2025-05-13T16:30:18Z</dcterms:created>
  <dcterms:modified xsi:type="dcterms:W3CDTF">2025-05-31T05:33:03Z</dcterms:modified>
</cp:coreProperties>
</file>