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43174" y="214290"/>
            <a:ext cx="3857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</a:t>
            </a:r>
            <a:r>
              <a:rPr lang="en-US" sz="3000" dirty="0" smtClean="0"/>
              <a:t> Data access interfaces</a:t>
            </a:r>
          </a:p>
          <a:p>
            <a:r>
              <a:rPr lang="en-US" sz="3000" dirty="0" smtClean="0"/>
              <a:t> </a:t>
            </a:r>
            <a:r>
              <a:rPr lang="en-US" sz="3000" dirty="0" smtClean="0"/>
              <a:t>         </a:t>
            </a:r>
            <a:r>
              <a:rPr lang="en-US" sz="2000" dirty="0" smtClean="0"/>
              <a:t>(class hierarchy)</a:t>
            </a:r>
            <a:endParaRPr lang="ru-RU" sz="2000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214282" y="1500174"/>
            <a:ext cx="3500462" cy="16430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err="1" smtClean="0">
                <a:solidFill>
                  <a:schemeClr val="tx1"/>
                </a:solidFill>
              </a:rPr>
              <a:t>class</a:t>
            </a:r>
            <a:r>
              <a:rPr lang="ru-RU" sz="2000" dirty="0" smtClean="0">
                <a:solidFill>
                  <a:schemeClr val="tx1"/>
                </a:solidFill>
              </a:rPr>
              <a:t>  </a:t>
            </a:r>
            <a:r>
              <a:rPr lang="ru-RU" sz="2000" dirty="0" err="1" smtClean="0">
                <a:solidFill>
                  <a:schemeClr val="tx1"/>
                </a:solidFill>
              </a:rPr>
              <a:t>IFieldCollection</a:t>
            </a:r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1500" dirty="0" smtClean="0">
                <a:solidFill>
                  <a:schemeClr val="tx1"/>
                </a:solidFill>
              </a:rPr>
              <a:t>   -  </a:t>
            </a:r>
            <a:r>
              <a:rPr lang="en-US" sz="1500" dirty="0" err="1" smtClean="0">
                <a:solidFill>
                  <a:schemeClr val="tx1"/>
                </a:solidFill>
              </a:rPr>
              <a:t>IFieldData</a:t>
            </a:r>
            <a:r>
              <a:rPr lang="en-US" sz="1500" dirty="0" smtClean="0">
                <a:solidFill>
                  <a:schemeClr val="tx1"/>
                </a:solidFill>
              </a:rPr>
              <a:t>* </a:t>
            </a:r>
            <a:r>
              <a:rPr lang="en-US" sz="1500" dirty="0" err="1" smtClean="0">
                <a:solidFill>
                  <a:schemeClr val="tx1"/>
                </a:solidFill>
              </a:rPr>
              <a:t>GetFieldData</a:t>
            </a:r>
            <a:r>
              <a:rPr lang="en-US" sz="1500" dirty="0" smtClean="0">
                <a:solidFill>
                  <a:schemeClr val="tx1"/>
                </a:solidFill>
              </a:rPr>
              <a:t>(Field </a:t>
            </a:r>
            <a:r>
              <a:rPr lang="en-US" sz="1500" dirty="0" err="1" smtClean="0">
                <a:solidFill>
                  <a:schemeClr val="tx1"/>
                </a:solidFill>
              </a:rPr>
              <a:t>field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  <a:r>
              <a:rPr lang="ru-RU" sz="1500" dirty="0" smtClean="0">
                <a:solidFill>
                  <a:schemeClr val="tx1"/>
                </a:solidFill>
              </a:rPr>
              <a:t>;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endParaRPr lang="ru-RU" sz="1500" dirty="0" smtClean="0">
              <a:solidFill>
                <a:schemeClr val="tx1"/>
              </a:solidFill>
            </a:endParaRPr>
          </a:p>
          <a:p>
            <a:r>
              <a:rPr lang="ru-RU" sz="1500" dirty="0" smtClean="0">
                <a:solidFill>
                  <a:schemeClr val="tx1"/>
                </a:solidFill>
              </a:rPr>
              <a:t> </a:t>
            </a:r>
            <a:r>
              <a:rPr lang="ru-RU" sz="1500" dirty="0" smtClean="0">
                <a:solidFill>
                  <a:schemeClr val="tx1"/>
                </a:solidFill>
              </a:rPr>
              <a:t>  -  </a:t>
            </a:r>
            <a:r>
              <a:rPr lang="en-US" sz="1500" dirty="0" err="1" smtClean="0">
                <a:solidFill>
                  <a:schemeClr val="tx1"/>
                </a:solidFill>
              </a:rPr>
              <a:t>int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GetCount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()</a:t>
            </a:r>
            <a:r>
              <a:rPr lang="ru-RU" sz="1500" dirty="0" smtClean="0">
                <a:solidFill>
                  <a:schemeClr val="tx1"/>
                </a:solidFill>
              </a:rPr>
              <a:t>;</a:t>
            </a:r>
          </a:p>
          <a:p>
            <a:r>
              <a:rPr lang="ru-RU" sz="1500" dirty="0" smtClean="0">
                <a:solidFill>
                  <a:schemeClr val="tx1"/>
                </a:solidFill>
              </a:rPr>
              <a:t> </a:t>
            </a:r>
            <a:r>
              <a:rPr lang="ru-RU" sz="1500" dirty="0" smtClean="0">
                <a:solidFill>
                  <a:schemeClr val="tx1"/>
                </a:solidFill>
              </a:rPr>
              <a:t>  -  </a:t>
            </a:r>
            <a:r>
              <a:rPr lang="en-US" sz="1500" dirty="0" smtClean="0">
                <a:solidFill>
                  <a:schemeClr val="tx1"/>
                </a:solidFill>
              </a:rPr>
              <a:t>Field </a:t>
            </a:r>
            <a:r>
              <a:rPr lang="en-US" sz="1500" dirty="0" err="1" smtClean="0">
                <a:solidFill>
                  <a:schemeClr val="tx1"/>
                </a:solidFill>
              </a:rPr>
              <a:t>GetField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int</a:t>
            </a:r>
            <a:r>
              <a:rPr lang="en-US" sz="1500" dirty="0" smtClean="0">
                <a:solidFill>
                  <a:schemeClr val="tx1"/>
                </a:solidFill>
              </a:rPr>
              <a:t> index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  <a:r>
              <a:rPr lang="ru-RU" sz="1500" dirty="0" smtClean="0">
                <a:solidFill>
                  <a:schemeClr val="tx1"/>
                </a:solidFill>
              </a:rPr>
              <a:t>;</a:t>
            </a:r>
          </a:p>
          <a:p>
            <a:r>
              <a:rPr lang="ru-RU" sz="1500" dirty="0" smtClean="0">
                <a:solidFill>
                  <a:schemeClr val="tx1"/>
                </a:solidFill>
              </a:rPr>
              <a:t>   -  </a:t>
            </a:r>
            <a:r>
              <a:rPr lang="en-US" sz="1500" dirty="0" err="1" smtClean="0">
                <a:solidFill>
                  <a:schemeClr val="tx1"/>
                </a:solidFill>
              </a:rPr>
              <a:t>int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GetFieldIndex</a:t>
            </a:r>
            <a:r>
              <a:rPr lang="en-US" sz="1500" dirty="0" smtClean="0">
                <a:solidFill>
                  <a:schemeClr val="tx1"/>
                </a:solidFill>
              </a:rPr>
              <a:t>(Field </a:t>
            </a:r>
            <a:r>
              <a:rPr lang="en-US" sz="1500" dirty="0" err="1" smtClean="0">
                <a:solidFill>
                  <a:schemeClr val="tx1"/>
                </a:solidFill>
              </a:rPr>
              <a:t>field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  <a:r>
              <a:rPr lang="ru-RU" sz="15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29058" y="3528956"/>
            <a:ext cx="435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 </a:t>
            </a:r>
            <a:r>
              <a:rPr lang="ru-RU" sz="2000" dirty="0" err="1" smtClean="0"/>
              <a:t>Interface</a:t>
            </a:r>
            <a:r>
              <a:rPr lang="ru-RU" sz="2000" dirty="0" smtClean="0"/>
              <a:t> </a:t>
            </a:r>
            <a:r>
              <a:rPr lang="ru-RU" sz="2000" dirty="0" err="1" smtClean="0"/>
              <a:t>provide</a:t>
            </a:r>
            <a:r>
              <a:rPr lang="ru-RU" sz="2000" dirty="0" smtClean="0"/>
              <a:t> </a:t>
            </a:r>
            <a:r>
              <a:rPr lang="ru-RU" sz="2000" dirty="0" err="1" smtClean="0"/>
              <a:t>one</a:t>
            </a:r>
            <a:r>
              <a:rPr lang="ru-RU" sz="2000" dirty="0" smtClean="0"/>
              <a:t> </a:t>
            </a:r>
            <a:r>
              <a:rPr lang="ru-RU" sz="2000" dirty="0" err="1" smtClean="0"/>
              <a:t>field</a:t>
            </a:r>
            <a:r>
              <a:rPr lang="ru-RU" sz="2000" dirty="0" smtClean="0"/>
              <a:t> </a:t>
            </a:r>
            <a:r>
              <a:rPr lang="ru-RU" sz="2000" dirty="0" err="1" smtClean="0"/>
              <a:t>of</a:t>
            </a:r>
            <a:r>
              <a:rPr lang="ru-RU" sz="2000" dirty="0" smtClean="0"/>
              <a:t> </a:t>
            </a:r>
            <a:r>
              <a:rPr lang="ru-RU" sz="2000" dirty="0" err="1" smtClean="0"/>
              <a:t>tabel</a:t>
            </a:r>
            <a:endParaRPr lang="ru-RU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3929058" y="1500174"/>
            <a:ext cx="4929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 </a:t>
            </a:r>
            <a:r>
              <a:rPr lang="ru-RU" sz="2000" dirty="0" err="1" smtClean="0"/>
              <a:t>Interface</a:t>
            </a:r>
            <a:r>
              <a:rPr lang="ru-RU" sz="2000" dirty="0" smtClean="0"/>
              <a:t> </a:t>
            </a:r>
            <a:r>
              <a:rPr lang="ru-RU" sz="2000" dirty="0" err="1" smtClean="0"/>
              <a:t>provide</a:t>
            </a:r>
            <a:r>
              <a:rPr lang="ru-RU" sz="2000" dirty="0" smtClean="0"/>
              <a:t> </a:t>
            </a:r>
            <a:r>
              <a:rPr lang="ru-RU" sz="2000" dirty="0" err="1" smtClean="0"/>
              <a:t>field</a:t>
            </a:r>
            <a:r>
              <a:rPr lang="ru-RU" sz="2000" dirty="0" smtClean="0"/>
              <a:t> </a:t>
            </a:r>
            <a:r>
              <a:rPr lang="ru-RU" sz="2000" dirty="0" err="1" smtClean="0"/>
              <a:t>collection</a:t>
            </a:r>
            <a:r>
              <a:rPr lang="ru-RU" sz="2000" dirty="0" smtClean="0"/>
              <a:t> (</a:t>
            </a:r>
            <a:r>
              <a:rPr lang="ru-RU" sz="2000" dirty="0" err="1" smtClean="0"/>
              <a:t>data</a:t>
            </a:r>
            <a:r>
              <a:rPr lang="ru-RU" sz="2000" dirty="0" smtClean="0"/>
              <a:t> </a:t>
            </a:r>
            <a:r>
              <a:rPr lang="ru-RU" sz="2000" dirty="0" err="1" smtClean="0"/>
              <a:t>table</a:t>
            </a:r>
            <a:r>
              <a:rPr lang="ru-RU" sz="2000" dirty="0" smtClean="0"/>
              <a:t>)</a:t>
            </a:r>
          </a:p>
        </p:txBody>
      </p:sp>
      <p:sp>
        <p:nvSpPr>
          <p:cNvPr id="67" name="Скругленный прямоугольник 66"/>
          <p:cNvSpPr/>
          <p:nvPr/>
        </p:nvSpPr>
        <p:spPr>
          <a:xfrm>
            <a:off x="214282" y="3429000"/>
            <a:ext cx="3500462" cy="20002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err="1" smtClean="0">
                <a:solidFill>
                  <a:schemeClr val="tx1"/>
                </a:solidFill>
              </a:rPr>
              <a:t>class</a:t>
            </a:r>
            <a:r>
              <a:rPr lang="ru-RU" sz="2000" dirty="0" smtClean="0">
                <a:solidFill>
                  <a:schemeClr val="tx1"/>
                </a:solidFill>
              </a:rPr>
              <a:t>  </a:t>
            </a:r>
            <a:r>
              <a:rPr lang="ru-RU" sz="2000" dirty="0" err="1" smtClean="0">
                <a:solidFill>
                  <a:schemeClr val="tx1"/>
                </a:solidFill>
              </a:rPr>
              <a:t>IFieldData</a:t>
            </a:r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1500" dirty="0" smtClean="0">
                <a:solidFill>
                  <a:schemeClr val="tx1"/>
                </a:solidFill>
              </a:rPr>
              <a:t>   -  </a:t>
            </a:r>
            <a:r>
              <a:rPr lang="en-US" sz="1500" dirty="0" err="1" smtClean="0">
                <a:solidFill>
                  <a:schemeClr val="tx1"/>
                </a:solidFill>
              </a:rPr>
              <a:t>int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GetCount</a:t>
            </a:r>
            <a:r>
              <a:rPr lang="en-US" sz="1500" dirty="0" smtClean="0">
                <a:solidFill>
                  <a:schemeClr val="tx1"/>
                </a:solidFill>
              </a:rPr>
              <a:t>()</a:t>
            </a:r>
            <a:r>
              <a:rPr lang="ru-RU" sz="1500" dirty="0" smtClean="0">
                <a:solidFill>
                  <a:schemeClr val="tx1"/>
                </a:solidFill>
              </a:rPr>
              <a:t>;</a:t>
            </a:r>
          </a:p>
          <a:p>
            <a:r>
              <a:rPr lang="ru-RU" sz="1500" dirty="0" smtClean="0">
                <a:solidFill>
                  <a:schemeClr val="tx1"/>
                </a:solidFill>
              </a:rPr>
              <a:t> </a:t>
            </a:r>
            <a:r>
              <a:rPr lang="ru-RU" sz="1500" dirty="0" smtClean="0">
                <a:solidFill>
                  <a:schemeClr val="tx1"/>
                </a:solidFill>
              </a:rPr>
              <a:t>  -  </a:t>
            </a:r>
            <a:r>
              <a:rPr lang="en-US" sz="1500" dirty="0" smtClean="0">
                <a:solidFill>
                  <a:schemeClr val="tx1"/>
                </a:solidFill>
              </a:rPr>
              <a:t>Field </a:t>
            </a:r>
            <a:r>
              <a:rPr lang="en-US" sz="1500" dirty="0" err="1" smtClean="0">
                <a:solidFill>
                  <a:schemeClr val="tx1"/>
                </a:solidFill>
              </a:rPr>
              <a:t>GetField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ru-RU" sz="1500" dirty="0" smtClean="0">
              <a:solidFill>
                <a:schemeClr val="tx1"/>
              </a:solidFill>
            </a:endParaRPr>
          </a:p>
          <a:p>
            <a:r>
              <a:rPr lang="ru-RU" sz="1500" dirty="0" smtClean="0">
                <a:solidFill>
                  <a:schemeClr val="tx1"/>
                </a:solidFill>
              </a:rPr>
              <a:t> </a:t>
            </a:r>
            <a:r>
              <a:rPr lang="ru-RU" sz="1500" dirty="0" smtClean="0">
                <a:solidFill>
                  <a:schemeClr val="tx1"/>
                </a:solidFill>
              </a:rPr>
              <a:t>  -  </a:t>
            </a:r>
            <a:r>
              <a:rPr lang="en-US" sz="1500" dirty="0" err="1" smtClean="0">
                <a:solidFill>
                  <a:schemeClr val="tx1"/>
                </a:solidFill>
              </a:rPr>
              <a:t>IIntVector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GetIntData</a:t>
            </a:r>
            <a:r>
              <a:rPr lang="en-US" sz="1500" dirty="0" smtClean="0">
                <a:solidFill>
                  <a:schemeClr val="tx1"/>
                </a:solidFill>
              </a:rPr>
              <a:t>()</a:t>
            </a:r>
            <a:r>
              <a:rPr lang="ru-RU" sz="1500" dirty="0" smtClean="0">
                <a:solidFill>
                  <a:schemeClr val="tx1"/>
                </a:solidFill>
              </a:rPr>
              <a:t>;</a:t>
            </a:r>
          </a:p>
          <a:p>
            <a:r>
              <a:rPr lang="ru-RU" sz="1500" dirty="0" smtClean="0">
                <a:solidFill>
                  <a:schemeClr val="tx1"/>
                </a:solidFill>
              </a:rPr>
              <a:t>   -  </a:t>
            </a:r>
            <a:r>
              <a:rPr lang="en-US" sz="1500" dirty="0" err="1" smtClean="0">
                <a:solidFill>
                  <a:schemeClr val="tx1"/>
                </a:solidFill>
              </a:rPr>
              <a:t>IDoubleVector</a:t>
            </a:r>
            <a:r>
              <a:rPr lang="ru-RU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GetDoubleData</a:t>
            </a:r>
            <a:r>
              <a:rPr lang="ru-RU" sz="15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ru-RU" sz="1500" dirty="0" smtClean="0">
                <a:solidFill>
                  <a:schemeClr val="tx1"/>
                </a:solidFill>
              </a:rPr>
              <a:t> </a:t>
            </a:r>
            <a:r>
              <a:rPr lang="ru-RU" sz="1500" dirty="0" smtClean="0">
                <a:solidFill>
                  <a:schemeClr val="tx1"/>
                </a:solidFill>
              </a:rPr>
              <a:t>  -  </a:t>
            </a:r>
            <a:r>
              <a:rPr lang="en-US" sz="1500" dirty="0" err="1" smtClean="0">
                <a:solidFill>
                  <a:schemeClr val="tx1"/>
                </a:solidFill>
              </a:rPr>
              <a:t>IStringVector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GetStringData</a:t>
            </a:r>
            <a:r>
              <a:rPr lang="en-US" sz="1500" dirty="0" smtClean="0">
                <a:solidFill>
                  <a:schemeClr val="tx1"/>
                </a:solidFill>
              </a:rPr>
              <a:t>() </a:t>
            </a:r>
            <a:r>
              <a:rPr lang="ru-RU" sz="15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ru-RU" sz="1500" dirty="0" smtClean="0">
                <a:solidFill>
                  <a:schemeClr val="tx1"/>
                </a:solidFill>
              </a:rPr>
              <a:t> </a:t>
            </a:r>
            <a:r>
              <a:rPr lang="ru-RU" sz="1500" dirty="0" smtClean="0">
                <a:solidFill>
                  <a:schemeClr val="tx1"/>
                </a:solidFill>
              </a:rPr>
              <a:t>  -  </a:t>
            </a:r>
            <a:r>
              <a:rPr lang="en-US" sz="1500" dirty="0" err="1" smtClean="0">
                <a:solidFill>
                  <a:schemeClr val="tx1"/>
                </a:solidFill>
              </a:rPr>
              <a:t>IDateTime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GetDateTimeData</a:t>
            </a:r>
            <a:r>
              <a:rPr lang="en-US" sz="1500" dirty="0" smtClean="0">
                <a:solidFill>
                  <a:schemeClr val="tx1"/>
                </a:solidFill>
              </a:rPr>
              <a:t>()</a:t>
            </a:r>
            <a:r>
              <a:rPr lang="ru-RU" sz="1500" dirty="0" smtClean="0">
                <a:solidFill>
                  <a:schemeClr val="tx1"/>
                </a:solidFill>
              </a:rPr>
              <a:t>;</a:t>
            </a:r>
            <a:endParaRPr lang="ru-RU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714744" y="1857364"/>
            <a:ext cx="1500198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IVector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3174" y="214290"/>
            <a:ext cx="3857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</a:t>
            </a:r>
            <a:r>
              <a:rPr lang="en-US" sz="3000" dirty="0" smtClean="0"/>
              <a:t> Data access interfaces</a:t>
            </a:r>
          </a:p>
          <a:p>
            <a:r>
              <a:rPr lang="en-US" sz="3000" dirty="0" smtClean="0"/>
              <a:t> </a:t>
            </a:r>
            <a:r>
              <a:rPr lang="en-US" sz="3000" dirty="0" smtClean="0"/>
              <a:t>         </a:t>
            </a:r>
            <a:r>
              <a:rPr lang="en-US" sz="2000" dirty="0" smtClean="0"/>
              <a:t>(class hierarchy)</a:t>
            </a:r>
            <a:endParaRPr lang="ru-RU" sz="20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42910" y="2643182"/>
            <a:ext cx="1500198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IIntVector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357422" y="2643182"/>
            <a:ext cx="2000264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IDoubleVector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572000" y="2643182"/>
            <a:ext cx="1857388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IStringVector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5" idx="2"/>
            <a:endCxn id="8" idx="0"/>
          </p:cNvCxnSpPr>
          <p:nvPr/>
        </p:nvCxnSpPr>
        <p:spPr>
          <a:xfrm rot="5400000">
            <a:off x="3696885" y="1875224"/>
            <a:ext cx="428628" cy="1107289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7" idx="0"/>
          </p:cNvCxnSpPr>
          <p:nvPr/>
        </p:nvCxnSpPr>
        <p:spPr>
          <a:xfrm rot="5400000">
            <a:off x="2714612" y="892951"/>
            <a:ext cx="428628" cy="3071834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  <a:endCxn id="9" idx="0"/>
          </p:cNvCxnSpPr>
          <p:nvPr/>
        </p:nvCxnSpPr>
        <p:spPr>
          <a:xfrm rot="16200000" flipH="1">
            <a:off x="4768454" y="1910942"/>
            <a:ext cx="428628" cy="1035851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6643702" y="2643182"/>
            <a:ext cx="2000264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IDateTimeVector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5" idx="2"/>
            <a:endCxn id="19" idx="0"/>
          </p:cNvCxnSpPr>
          <p:nvPr/>
        </p:nvCxnSpPr>
        <p:spPr>
          <a:xfrm rot="16200000" flipH="1">
            <a:off x="5840024" y="839372"/>
            <a:ext cx="428628" cy="3178991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1472" y="1385816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T</a:t>
            </a:r>
            <a:r>
              <a:rPr lang="en-US" sz="2000" dirty="0" smtClean="0"/>
              <a:t>his interfaces </a:t>
            </a:r>
            <a:r>
              <a:rPr lang="ru-RU" sz="2000" dirty="0" err="1" smtClean="0"/>
              <a:t>provide</a:t>
            </a:r>
            <a:r>
              <a:rPr lang="ru-RU" sz="2000" dirty="0" smtClean="0"/>
              <a:t> </a:t>
            </a:r>
            <a:r>
              <a:rPr lang="ru-RU" sz="2000" dirty="0" err="1" smtClean="0"/>
              <a:t>reading</a:t>
            </a:r>
            <a:r>
              <a:rPr lang="ru-RU" sz="2000" dirty="0" smtClean="0"/>
              <a:t> </a:t>
            </a:r>
            <a:r>
              <a:rPr lang="ru-RU" sz="2000" dirty="0" err="1" smtClean="0"/>
              <a:t>data</a:t>
            </a:r>
            <a:r>
              <a:rPr lang="ru-RU" sz="2000" dirty="0" smtClean="0"/>
              <a:t> </a:t>
            </a:r>
            <a:r>
              <a:rPr lang="ru-RU" sz="2000" dirty="0" err="1" smtClean="0"/>
              <a:t>of</a:t>
            </a:r>
            <a:r>
              <a:rPr lang="ru-RU" sz="2000" dirty="0" smtClean="0"/>
              <a:t> </a:t>
            </a:r>
            <a:r>
              <a:rPr lang="ru-RU" sz="2000" dirty="0" err="1" smtClean="0"/>
              <a:t>field</a:t>
            </a:r>
            <a:endParaRPr lang="ru-RU" sz="20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000364" y="3429000"/>
            <a:ext cx="2857520" cy="10001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err="1" smtClean="0">
                <a:solidFill>
                  <a:schemeClr val="tx1"/>
                </a:solidFill>
              </a:rPr>
              <a:t>class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</a:rPr>
              <a:t>IVector</a:t>
            </a:r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1500" dirty="0" smtClean="0">
                <a:solidFill>
                  <a:schemeClr val="tx1"/>
                </a:solidFill>
              </a:rPr>
              <a:t>   -  </a:t>
            </a:r>
            <a:r>
              <a:rPr lang="en-US" sz="1500" dirty="0" err="1" smtClean="0">
                <a:solidFill>
                  <a:schemeClr val="tx1"/>
                </a:solidFill>
              </a:rPr>
              <a:t>QVariant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GetValue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int</a:t>
            </a:r>
            <a:r>
              <a:rPr lang="en-US" sz="1500" dirty="0" smtClean="0">
                <a:solidFill>
                  <a:schemeClr val="tx1"/>
                </a:solidFill>
              </a:rPr>
              <a:t> index</a:t>
            </a:r>
            <a:r>
              <a:rPr lang="en-US" sz="1500" dirty="0" smtClean="0">
                <a:solidFill>
                  <a:schemeClr val="tx1"/>
                </a:solidFill>
              </a:rPr>
              <a:t>); </a:t>
            </a:r>
            <a:r>
              <a:rPr lang="ru-RU" sz="1500" dirty="0" smtClean="0">
                <a:solidFill>
                  <a:schemeClr val="tx1"/>
                </a:solidFill>
              </a:rPr>
              <a:t> </a:t>
            </a:r>
          </a:p>
          <a:p>
            <a:r>
              <a:rPr lang="ru-RU" sz="1500" dirty="0" smtClean="0">
                <a:solidFill>
                  <a:schemeClr val="tx1"/>
                </a:solidFill>
              </a:rPr>
              <a:t> </a:t>
            </a:r>
            <a:r>
              <a:rPr lang="ru-RU" sz="1500" dirty="0" smtClean="0">
                <a:solidFill>
                  <a:schemeClr val="tx1"/>
                </a:solidFill>
              </a:rPr>
              <a:t>  -  </a:t>
            </a:r>
            <a:r>
              <a:rPr lang="ru-RU" sz="1500" dirty="0" err="1" smtClean="0">
                <a:solidFill>
                  <a:schemeClr val="tx1"/>
                </a:solidFill>
              </a:rPr>
              <a:t>i</a:t>
            </a:r>
            <a:r>
              <a:rPr lang="en-US" sz="1500" dirty="0" err="1" smtClean="0">
                <a:solidFill>
                  <a:schemeClr val="tx1"/>
                </a:solidFill>
              </a:rPr>
              <a:t>nt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GetCount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ru-RU" sz="1500" dirty="0" smtClean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85786" y="4643446"/>
            <a:ext cx="2857520" cy="7858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err="1" smtClean="0">
                <a:solidFill>
                  <a:schemeClr val="tx1"/>
                </a:solidFill>
              </a:rPr>
              <a:t>class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</a:rPr>
              <a:t>IIntVector</a:t>
            </a:r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1500" dirty="0" smtClean="0">
                <a:solidFill>
                  <a:schemeClr val="tx1"/>
                </a:solidFill>
              </a:rPr>
              <a:t>   -  </a:t>
            </a:r>
            <a:r>
              <a:rPr lang="en-US" sz="1500" dirty="0" err="1" smtClean="0">
                <a:solidFill>
                  <a:schemeClr val="tx1"/>
                </a:solidFill>
              </a:rPr>
              <a:t>int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GetAt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int</a:t>
            </a:r>
            <a:r>
              <a:rPr lang="en-US" sz="1500" dirty="0" smtClean="0">
                <a:solidFill>
                  <a:schemeClr val="tx1"/>
                </a:solidFill>
              </a:rPr>
              <a:t> index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  <a:r>
              <a:rPr lang="ru-RU" sz="15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214942" y="4643446"/>
            <a:ext cx="2786082" cy="7858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err="1" smtClean="0">
                <a:solidFill>
                  <a:schemeClr val="tx1"/>
                </a:solidFill>
              </a:rPr>
              <a:t>class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</a:rPr>
              <a:t>IStringVector</a:t>
            </a:r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1500" dirty="0" smtClean="0">
                <a:solidFill>
                  <a:schemeClr val="tx1"/>
                </a:solidFill>
              </a:rPr>
              <a:t>   -  </a:t>
            </a:r>
            <a:r>
              <a:rPr lang="ru-RU" sz="1500" dirty="0" err="1" smtClean="0">
                <a:solidFill>
                  <a:schemeClr val="tx1"/>
                </a:solidFill>
              </a:rPr>
              <a:t>QString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GetAt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int</a:t>
            </a:r>
            <a:r>
              <a:rPr lang="en-US" sz="1500" dirty="0" smtClean="0">
                <a:solidFill>
                  <a:schemeClr val="tx1"/>
                </a:solidFill>
              </a:rPr>
              <a:t> index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  <a:r>
              <a:rPr lang="ru-RU" sz="15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85786" y="5643578"/>
            <a:ext cx="2857520" cy="7858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err="1" smtClean="0">
                <a:solidFill>
                  <a:schemeClr val="tx1"/>
                </a:solidFill>
              </a:rPr>
              <a:t>class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</a:rPr>
              <a:t>IDoubleVector</a:t>
            </a:r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1500" dirty="0" smtClean="0">
                <a:solidFill>
                  <a:schemeClr val="tx1"/>
                </a:solidFill>
              </a:rPr>
              <a:t>   -  </a:t>
            </a:r>
            <a:r>
              <a:rPr lang="ru-RU" sz="1500" dirty="0" err="1" smtClean="0">
                <a:solidFill>
                  <a:schemeClr val="tx1"/>
                </a:solidFill>
              </a:rPr>
              <a:t>double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GetAt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int</a:t>
            </a:r>
            <a:r>
              <a:rPr lang="en-US" sz="1500" dirty="0" smtClean="0">
                <a:solidFill>
                  <a:schemeClr val="tx1"/>
                </a:solidFill>
              </a:rPr>
              <a:t> index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  <a:r>
              <a:rPr lang="ru-RU" sz="15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5214942" y="5643578"/>
            <a:ext cx="2786082" cy="7858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err="1" smtClean="0">
                <a:solidFill>
                  <a:schemeClr val="tx1"/>
                </a:solidFill>
              </a:rPr>
              <a:t>class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</a:rPr>
              <a:t>IDateTimeVector</a:t>
            </a:r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1500" dirty="0" smtClean="0">
                <a:solidFill>
                  <a:schemeClr val="tx1"/>
                </a:solidFill>
              </a:rPr>
              <a:t>   -  </a:t>
            </a:r>
            <a:r>
              <a:rPr lang="ru-RU" sz="1500" dirty="0" err="1" smtClean="0">
                <a:solidFill>
                  <a:schemeClr val="tx1"/>
                </a:solidFill>
              </a:rPr>
              <a:t>QDateTime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GetAt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int</a:t>
            </a:r>
            <a:r>
              <a:rPr lang="en-US" sz="1500" dirty="0" smtClean="0">
                <a:solidFill>
                  <a:schemeClr val="tx1"/>
                </a:solidFill>
              </a:rPr>
              <a:t> index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  <a:r>
              <a:rPr lang="ru-RU" sz="1500" dirty="0" smtClean="0">
                <a:solidFill>
                  <a:schemeClr val="tx1"/>
                </a:solidFill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162</Words>
  <PresentationFormat>Экран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Mesrop Gevorgyan</dc:creator>
  <cp:lastModifiedBy>Mesrop Gevorgyan</cp:lastModifiedBy>
  <cp:revision>10</cp:revision>
  <dcterms:created xsi:type="dcterms:W3CDTF">2016-10-10T19:20:52Z</dcterms:created>
  <dcterms:modified xsi:type="dcterms:W3CDTF">2016-10-10T21:05:34Z</dcterms:modified>
</cp:coreProperties>
</file>