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62" r:id="rId2"/>
    <p:sldId id="257" r:id="rId3"/>
    <p:sldId id="256" r:id="rId4"/>
    <p:sldId id="258" r:id="rId5"/>
    <p:sldId id="259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 autoAdjust="0"/>
  </p:normalViewPr>
  <p:slideViewPr>
    <p:cSldViewPr snapToGrid="0">
      <p:cViewPr varScale="1">
        <p:scale>
          <a:sx n="92" d="100"/>
          <a:sy n="92" d="100"/>
        </p:scale>
        <p:origin x="25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2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7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6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9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7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8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8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6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9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3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7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9" t="24680" r="52607" b="19551"/>
          <a:stretch/>
        </p:blipFill>
        <p:spPr bwMode="auto">
          <a:xfrm>
            <a:off x="1277816" y="808893"/>
            <a:ext cx="2274278" cy="2307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5372100" y="1075619"/>
            <a:ext cx="2692400" cy="13589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Directory</a:t>
            </a:r>
          </a:p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676163" y="1562982"/>
            <a:ext cx="1473200" cy="39962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 load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7816" y="4818185"/>
            <a:ext cx="7877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Ծրագիրն</a:t>
            </a:r>
            <a:r>
              <a:rPr lang="en-US" dirty="0"/>
              <a:t> </a:t>
            </a:r>
            <a:r>
              <a:rPr lang="en-US" dirty="0" err="1" smtClean="0"/>
              <a:t>աշախատ</a:t>
            </a:r>
            <a:r>
              <a:rPr lang="hy-AM" dirty="0" smtClean="0"/>
              <a:t>ե</a:t>
            </a:r>
            <a:r>
              <a:rPr lang="en-US" dirty="0" err="1" smtClean="0"/>
              <a:t>ցնելիս</a:t>
            </a:r>
            <a:r>
              <a:rPr lang="en-US" dirty="0" smtClean="0"/>
              <a:t> </a:t>
            </a:r>
            <a:r>
              <a:rPr lang="en-US" dirty="0"/>
              <a:t>Data Directory – </a:t>
            </a:r>
            <a:r>
              <a:rPr lang="en-US" dirty="0" err="1"/>
              <a:t>ին</a:t>
            </a:r>
            <a:r>
              <a:rPr lang="en-US" dirty="0"/>
              <a:t> </a:t>
            </a:r>
            <a:r>
              <a:rPr lang="en-US" dirty="0" err="1"/>
              <a:t>ստանում</a:t>
            </a:r>
            <a:r>
              <a:rPr lang="en-US" dirty="0"/>
              <a:t> է </a:t>
            </a:r>
            <a:r>
              <a:rPr lang="en-US" dirty="0" err="1"/>
              <a:t>տվյալները</a:t>
            </a:r>
            <a:r>
              <a:rPr lang="en-US" dirty="0"/>
              <a:t> </a:t>
            </a:r>
            <a:r>
              <a:rPr lang="en-US" dirty="0" err="1"/>
              <a:t>պարունակող</a:t>
            </a:r>
            <a:r>
              <a:rPr lang="en-US" dirty="0"/>
              <a:t> </a:t>
            </a:r>
            <a:r>
              <a:rPr lang="en-US" dirty="0" err="1"/>
              <a:t>թղթապանակի</a:t>
            </a:r>
            <a:r>
              <a:rPr lang="en-US" dirty="0"/>
              <a:t> </a:t>
            </a:r>
            <a:r>
              <a:rPr lang="en-US" dirty="0" err="1"/>
              <a:t>հասցեն</a:t>
            </a:r>
            <a:r>
              <a:rPr lang="en-US" dirty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8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82600" y="618418"/>
            <a:ext cx="6845300" cy="5065404"/>
            <a:chOff x="482600" y="400050"/>
            <a:chExt cx="6845300" cy="5065404"/>
          </a:xfrm>
        </p:grpSpPr>
        <p:sp>
          <p:nvSpPr>
            <p:cNvPr id="4" name="Oval 3"/>
            <p:cNvSpPr/>
            <p:nvPr/>
          </p:nvSpPr>
          <p:spPr>
            <a:xfrm>
              <a:off x="4635500" y="819150"/>
              <a:ext cx="2692400" cy="13589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Directory</a:t>
              </a:r>
            </a:p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60357" t="44792" r="28653" b="32682"/>
            <a:stretch/>
          </p:blipFill>
          <p:spPr>
            <a:xfrm>
              <a:off x="482600" y="400050"/>
              <a:ext cx="2679700" cy="21971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679950" y="3122304"/>
              <a:ext cx="2603500" cy="23431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File1 -&gt; Lot1, Wafer1</a:t>
              </a:r>
            </a:p>
            <a:p>
              <a:pPr algn="ctr"/>
              <a:r>
                <a:rPr lang="en-US" dirty="0"/>
                <a:t>File2 -&gt; Lot1, Wafer2</a:t>
              </a:r>
            </a:p>
            <a:p>
              <a:pPr algn="ctr"/>
              <a:r>
                <a:rPr lang="en-US" dirty="0"/>
                <a:t>File3 -&gt; Lot3, Wafer5</a:t>
              </a:r>
            </a:p>
          </p:txBody>
        </p:sp>
        <p:cxnSp>
          <p:nvCxnSpPr>
            <p:cNvPr id="16" name="Straight Connector 15"/>
            <p:cNvCxnSpPr>
              <a:stCxn id="4" idx="4"/>
              <a:endCxn id="10" idx="0"/>
            </p:cNvCxnSpPr>
            <p:nvPr/>
          </p:nvCxnSpPr>
          <p:spPr>
            <a:xfrm>
              <a:off x="5981700" y="2178050"/>
              <a:ext cx="0" cy="944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Arrow 18"/>
            <p:cNvSpPr/>
            <p:nvPr/>
          </p:nvSpPr>
          <p:spPr>
            <a:xfrm>
              <a:off x="3162300" y="1306513"/>
              <a:ext cx="1473200" cy="23018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36600" y="5844468"/>
            <a:ext cx="1073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Directory – </a:t>
            </a:r>
            <a:r>
              <a:rPr lang="en-US" dirty="0" err="1"/>
              <a:t>ին</a:t>
            </a:r>
            <a:r>
              <a:rPr lang="en-US" dirty="0"/>
              <a:t> </a:t>
            </a:r>
            <a:r>
              <a:rPr lang="en-US" dirty="0" err="1"/>
              <a:t>դիտարկում</a:t>
            </a:r>
            <a:r>
              <a:rPr lang="en-US" dirty="0"/>
              <a:t> է </a:t>
            </a:r>
            <a:r>
              <a:rPr lang="en-US" dirty="0" err="1"/>
              <a:t>բոլոր</a:t>
            </a:r>
            <a:r>
              <a:rPr lang="en-US" dirty="0"/>
              <a:t> </a:t>
            </a:r>
            <a:r>
              <a:rPr lang="en-US" dirty="0" err="1"/>
              <a:t>ֆայլերը</a:t>
            </a:r>
            <a:r>
              <a:rPr lang="en-US" dirty="0"/>
              <a:t> և </a:t>
            </a:r>
            <a:r>
              <a:rPr lang="en-US" dirty="0" err="1"/>
              <a:t>կառուցում</a:t>
            </a:r>
            <a:r>
              <a:rPr lang="en-US" dirty="0"/>
              <a:t> </a:t>
            </a:r>
            <a:r>
              <a:rPr lang="hy-AM" dirty="0" smtClean="0"/>
              <a:t>է </a:t>
            </a:r>
            <a:r>
              <a:rPr lang="en-US" dirty="0" err="1" smtClean="0"/>
              <a:t>արտապատկերում</a:t>
            </a:r>
            <a:r>
              <a:rPr lang="en-US" dirty="0" smtClean="0"/>
              <a:t> </a:t>
            </a:r>
            <a:r>
              <a:rPr lang="en-US" dirty="0" err="1"/>
              <a:t>ֆայլերի</a:t>
            </a:r>
            <a:r>
              <a:rPr lang="en-US" dirty="0"/>
              <a:t> </a:t>
            </a:r>
            <a:r>
              <a:rPr lang="en-US" dirty="0" err="1"/>
              <a:t>անվանումների</a:t>
            </a:r>
            <a:r>
              <a:rPr lang="en-US" dirty="0"/>
              <a:t> և </a:t>
            </a:r>
            <a:r>
              <a:rPr lang="en-US" dirty="0" err="1"/>
              <a:t>դրանցում</a:t>
            </a:r>
            <a:r>
              <a:rPr lang="en-US" dirty="0"/>
              <a:t> </a:t>
            </a:r>
            <a:r>
              <a:rPr lang="en-US" dirty="0" err="1"/>
              <a:t>պարունակվող</a:t>
            </a:r>
            <a:r>
              <a:rPr lang="en-US" dirty="0"/>
              <a:t> </a:t>
            </a:r>
            <a:r>
              <a:rPr lang="en-US" dirty="0" err="1"/>
              <a:t>դաշտերի</a:t>
            </a:r>
            <a:r>
              <a:rPr lang="en-US" dirty="0"/>
              <a:t> </a:t>
            </a:r>
            <a:r>
              <a:rPr lang="en-US" dirty="0" err="1"/>
              <a:t>անվանումների</a:t>
            </a:r>
            <a:r>
              <a:rPr lang="en-US" dirty="0"/>
              <a:t> </a:t>
            </a:r>
            <a:r>
              <a:rPr lang="en-US" dirty="0" err="1"/>
              <a:t>միջև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70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62" y="5275385"/>
            <a:ext cx="11476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Directory –</a:t>
            </a:r>
            <a:r>
              <a:rPr lang="en-US" dirty="0" err="1"/>
              <a:t>ին</a:t>
            </a:r>
            <a:r>
              <a:rPr lang="en-US" dirty="0"/>
              <a:t> </a:t>
            </a:r>
            <a:r>
              <a:rPr lang="en-US" dirty="0" err="1"/>
              <a:t>փոխանցվում</a:t>
            </a:r>
            <a:r>
              <a:rPr lang="en-US" dirty="0"/>
              <a:t> է dialog-ի </a:t>
            </a:r>
            <a:r>
              <a:rPr lang="en-US" dirty="0" err="1"/>
              <a:t>մուտքին</a:t>
            </a:r>
            <a:r>
              <a:rPr lang="en-US" dirty="0"/>
              <a:t>, </a:t>
            </a:r>
            <a:r>
              <a:rPr lang="hy-AM" dirty="0" smtClean="0"/>
              <a:t> </a:t>
            </a:r>
            <a:r>
              <a:rPr lang="en-US" dirty="0" err="1" smtClean="0"/>
              <a:t>օգտագործվողին</a:t>
            </a:r>
            <a:r>
              <a:rPr lang="en-US" dirty="0" smtClean="0"/>
              <a:t> </a:t>
            </a:r>
            <a:r>
              <a:rPr lang="en-US" dirty="0" err="1"/>
              <a:t>առաջարկվող</a:t>
            </a:r>
            <a:r>
              <a:rPr lang="en-US" dirty="0"/>
              <a:t> </a:t>
            </a:r>
            <a:r>
              <a:rPr lang="hy-AM" dirty="0" smtClean="0"/>
              <a:t>բոլոր </a:t>
            </a:r>
            <a:r>
              <a:rPr lang="en-US" dirty="0" err="1" smtClean="0"/>
              <a:t>տարբերակները</a:t>
            </a:r>
            <a:r>
              <a:rPr lang="en-US" dirty="0"/>
              <a:t> </a:t>
            </a:r>
            <a:r>
              <a:rPr lang="en-US" dirty="0" err="1"/>
              <a:t>համապատասխան</a:t>
            </a:r>
            <a:r>
              <a:rPr lang="en-US" dirty="0"/>
              <a:t> </a:t>
            </a:r>
            <a:r>
              <a:rPr lang="en-US" dirty="0" err="1"/>
              <a:t>դաշտերում</a:t>
            </a:r>
            <a:r>
              <a:rPr lang="en-US" dirty="0"/>
              <a:t> </a:t>
            </a:r>
            <a:r>
              <a:rPr lang="hy-AM" dirty="0" smtClean="0"/>
              <a:t> </a:t>
            </a:r>
            <a:r>
              <a:rPr lang="en-US" dirty="0" err="1" smtClean="0"/>
              <a:t>ցույց</a:t>
            </a:r>
            <a:r>
              <a:rPr lang="en-US" dirty="0" smtClean="0"/>
              <a:t> </a:t>
            </a:r>
            <a:r>
              <a:rPr lang="en-US" dirty="0" err="1"/>
              <a:t>տալու</a:t>
            </a:r>
            <a:r>
              <a:rPr lang="en-US" dirty="0"/>
              <a:t> </a:t>
            </a:r>
            <a:r>
              <a:rPr lang="en-US" dirty="0" err="1"/>
              <a:t>համար</a:t>
            </a:r>
            <a:r>
              <a:rPr lang="en-US" dirty="0"/>
              <a:t>: </a:t>
            </a:r>
            <a:r>
              <a:rPr lang="en-US" dirty="0" err="1"/>
              <a:t>Օգտագործողը</a:t>
            </a:r>
            <a:r>
              <a:rPr lang="en-US" dirty="0"/>
              <a:t> </a:t>
            </a:r>
            <a:r>
              <a:rPr lang="en-US" dirty="0" err="1"/>
              <a:t>ընտրում</a:t>
            </a:r>
            <a:r>
              <a:rPr lang="en-US" dirty="0"/>
              <a:t> է </a:t>
            </a:r>
            <a:r>
              <a:rPr lang="en-US" dirty="0" err="1"/>
              <a:t>ցանկալի</a:t>
            </a:r>
            <a:r>
              <a:rPr lang="en-US" dirty="0"/>
              <a:t> </a:t>
            </a:r>
            <a:r>
              <a:rPr lang="en-US" dirty="0" err="1"/>
              <a:t>արժեքները</a:t>
            </a:r>
            <a:r>
              <a:rPr lang="en-US" dirty="0"/>
              <a:t>, </a:t>
            </a:r>
            <a:r>
              <a:rPr lang="en-US" dirty="0" err="1"/>
              <a:t>որի</a:t>
            </a:r>
            <a:r>
              <a:rPr lang="en-US" dirty="0"/>
              <a:t> </a:t>
            </a:r>
            <a:r>
              <a:rPr lang="en-US" dirty="0" err="1"/>
              <a:t>հիման</a:t>
            </a:r>
            <a:r>
              <a:rPr lang="en-US" dirty="0"/>
              <a:t> </a:t>
            </a:r>
            <a:r>
              <a:rPr lang="en-US" dirty="0" err="1"/>
              <a:t>վրա</a:t>
            </a:r>
            <a:r>
              <a:rPr lang="en-US" dirty="0"/>
              <a:t> </a:t>
            </a:r>
            <a:r>
              <a:rPr lang="en-US" dirty="0" err="1"/>
              <a:t>էլ</a:t>
            </a:r>
            <a:r>
              <a:rPr lang="en-US" dirty="0"/>
              <a:t> </a:t>
            </a:r>
            <a:r>
              <a:rPr lang="en-US" dirty="0" err="1"/>
              <a:t>ձևավորվում</a:t>
            </a:r>
            <a:r>
              <a:rPr lang="en-US" dirty="0"/>
              <a:t> է Selection </a:t>
            </a:r>
            <a:r>
              <a:rPr lang="en-US" dirty="0" err="1"/>
              <a:t>տիպի</a:t>
            </a:r>
            <a:r>
              <a:rPr lang="en-US" dirty="0"/>
              <a:t> </a:t>
            </a:r>
            <a:r>
              <a:rPr lang="en-US" dirty="0" err="1"/>
              <a:t>օբյեկտ</a:t>
            </a:r>
            <a:r>
              <a:rPr lang="en-US" dirty="0"/>
              <a:t>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82600" y="409312"/>
            <a:ext cx="11183249" cy="3340099"/>
            <a:chOff x="787400" y="409312"/>
            <a:chExt cx="11183249" cy="3340099"/>
          </a:xfrm>
        </p:grpSpPr>
        <p:grpSp>
          <p:nvGrpSpPr>
            <p:cNvPr id="42" name="Group 41"/>
            <p:cNvGrpSpPr/>
            <p:nvPr/>
          </p:nvGrpSpPr>
          <p:grpSpPr>
            <a:xfrm>
              <a:off x="787400" y="409312"/>
              <a:ext cx="11183249" cy="3340099"/>
              <a:chOff x="-1104900" y="215200"/>
              <a:chExt cx="11183249" cy="3340099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-1104900" y="1261962"/>
                <a:ext cx="1803400" cy="9398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 Directory</a:t>
                </a: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8274949" y="1265445"/>
                <a:ext cx="1803400" cy="9398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Selection</a:t>
                </a: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l="13751" t="43490" r="64688" b="10157"/>
              <a:stretch/>
            </p:blipFill>
            <p:spPr>
              <a:xfrm>
                <a:off x="2548213" y="215200"/>
                <a:ext cx="3884272" cy="3340099"/>
              </a:xfrm>
              <a:prstGeom prst="rect">
                <a:avLst/>
              </a:prstGeom>
            </p:spPr>
          </p:pic>
        </p:grpSp>
        <p:sp>
          <p:nvSpPr>
            <p:cNvPr id="14" name="Right Arrow 13"/>
            <p:cNvSpPr/>
            <p:nvPr/>
          </p:nvSpPr>
          <p:spPr>
            <a:xfrm>
              <a:off x="2781300" y="1867781"/>
              <a:ext cx="1473200" cy="23018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8458200" y="1867781"/>
              <a:ext cx="1473200" cy="23018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416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67832" y="4566330"/>
            <a:ext cx="11105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 Manager – </a:t>
            </a:r>
            <a:r>
              <a:rPr lang="hy-AM" dirty="0" smtClean="0"/>
              <a:t>ը</a:t>
            </a:r>
            <a:r>
              <a:rPr lang="en-US" dirty="0" smtClean="0"/>
              <a:t> </a:t>
            </a:r>
            <a:r>
              <a:rPr lang="en-US" dirty="0" err="1"/>
              <a:t>տրվում</a:t>
            </a:r>
            <a:r>
              <a:rPr lang="en-US" dirty="0"/>
              <a:t> է </a:t>
            </a:r>
            <a:r>
              <a:rPr lang="en-US" dirty="0" err="1"/>
              <a:t>այս</a:t>
            </a:r>
            <a:r>
              <a:rPr lang="en-US" dirty="0"/>
              <a:t> dialog-ի </a:t>
            </a:r>
            <a:r>
              <a:rPr lang="en-US" dirty="0" err="1"/>
              <a:t>մուտքին</a:t>
            </a:r>
            <a:r>
              <a:rPr lang="en-US" dirty="0"/>
              <a:t> </a:t>
            </a:r>
            <a:r>
              <a:rPr lang="en-US" dirty="0" err="1"/>
              <a:t>արդեն</a:t>
            </a:r>
            <a:r>
              <a:rPr lang="en-US" dirty="0"/>
              <a:t> </a:t>
            </a:r>
            <a:r>
              <a:rPr lang="en-US" dirty="0" err="1"/>
              <a:t>գոյություն</a:t>
            </a:r>
            <a:r>
              <a:rPr lang="en-US" dirty="0"/>
              <a:t> </a:t>
            </a:r>
            <a:r>
              <a:rPr lang="en-US" dirty="0" err="1"/>
              <a:t>ունեցող</a:t>
            </a:r>
            <a:r>
              <a:rPr lang="en-US" dirty="0"/>
              <a:t> Configuration-</a:t>
            </a:r>
            <a:r>
              <a:rPr lang="en-US" dirty="0" err="1"/>
              <a:t>ները</a:t>
            </a:r>
            <a:r>
              <a:rPr lang="en-US" dirty="0"/>
              <a:t> </a:t>
            </a:r>
            <a:r>
              <a:rPr lang="en-US" dirty="0" err="1"/>
              <a:t>ցույց</a:t>
            </a:r>
            <a:r>
              <a:rPr lang="en-US" dirty="0"/>
              <a:t> </a:t>
            </a:r>
            <a:r>
              <a:rPr lang="en-US" dirty="0" err="1"/>
              <a:t>տալու</a:t>
            </a:r>
            <a:r>
              <a:rPr lang="en-US" dirty="0"/>
              <a:t> </a:t>
            </a:r>
            <a:r>
              <a:rPr lang="en-US" dirty="0" err="1"/>
              <a:t>համար</a:t>
            </a:r>
            <a:r>
              <a:rPr lang="en-US" dirty="0"/>
              <a:t>:  </a:t>
            </a:r>
            <a:r>
              <a:rPr lang="en-US" dirty="0" err="1"/>
              <a:t>Օգտագործողը</a:t>
            </a:r>
            <a:r>
              <a:rPr lang="en-US" dirty="0"/>
              <a:t> </a:t>
            </a:r>
            <a:r>
              <a:rPr lang="en-US" dirty="0" err="1"/>
              <a:t>կարող</a:t>
            </a:r>
            <a:r>
              <a:rPr lang="en-US" dirty="0"/>
              <a:t> է </a:t>
            </a:r>
            <a:r>
              <a:rPr lang="en-US" dirty="0" err="1"/>
              <a:t>ընտրել</a:t>
            </a:r>
            <a:r>
              <a:rPr lang="en-US" dirty="0"/>
              <a:t> </a:t>
            </a:r>
            <a:r>
              <a:rPr lang="en-US" dirty="0" err="1"/>
              <a:t>դրանցից</a:t>
            </a:r>
            <a:r>
              <a:rPr lang="en-US" dirty="0"/>
              <a:t> </a:t>
            </a:r>
            <a:r>
              <a:rPr lang="en-US" dirty="0" err="1"/>
              <a:t>որևէ</a:t>
            </a:r>
            <a:r>
              <a:rPr lang="en-US" dirty="0"/>
              <a:t> </a:t>
            </a:r>
            <a:r>
              <a:rPr lang="en-US" dirty="0" err="1"/>
              <a:t>մեկը</a:t>
            </a:r>
            <a:r>
              <a:rPr lang="en-US" dirty="0"/>
              <a:t>: </a:t>
            </a:r>
            <a:r>
              <a:rPr lang="en-US" dirty="0" err="1"/>
              <a:t>Օգտագործողը</a:t>
            </a:r>
            <a:r>
              <a:rPr lang="en-US" dirty="0"/>
              <a:t> </a:t>
            </a:r>
            <a:r>
              <a:rPr lang="en-US" dirty="0" err="1"/>
              <a:t>հնարավորություն</a:t>
            </a:r>
            <a:r>
              <a:rPr lang="en-US" dirty="0"/>
              <a:t> </a:t>
            </a:r>
            <a:r>
              <a:rPr lang="en-US" dirty="0" err="1"/>
              <a:t>ունի</a:t>
            </a:r>
            <a:r>
              <a:rPr lang="en-US" dirty="0"/>
              <a:t> </a:t>
            </a:r>
            <a:r>
              <a:rPr lang="en-US" dirty="0" err="1"/>
              <a:t>նաև</a:t>
            </a:r>
            <a:r>
              <a:rPr lang="en-US" dirty="0"/>
              <a:t> </a:t>
            </a:r>
            <a:r>
              <a:rPr lang="en-US" dirty="0" err="1"/>
              <a:t>փոփոխել</a:t>
            </a:r>
            <a:r>
              <a:rPr lang="en-US" dirty="0"/>
              <a:t>  </a:t>
            </a:r>
            <a:r>
              <a:rPr lang="en-US" dirty="0" err="1"/>
              <a:t>գոյություն</a:t>
            </a:r>
            <a:r>
              <a:rPr lang="en-US" dirty="0"/>
              <a:t> </a:t>
            </a:r>
            <a:r>
              <a:rPr lang="en-US" dirty="0" err="1"/>
              <a:t>ունեցող</a:t>
            </a:r>
            <a:r>
              <a:rPr lang="en-US" dirty="0"/>
              <a:t> Configuration-ը (</a:t>
            </a:r>
            <a:r>
              <a:rPr lang="en-US" dirty="0" err="1"/>
              <a:t>օգտագործելով</a:t>
            </a:r>
            <a:r>
              <a:rPr lang="en-US" dirty="0"/>
              <a:t> Edit) </a:t>
            </a:r>
            <a:r>
              <a:rPr lang="en-US" dirty="0" err="1"/>
              <a:t>կամ</a:t>
            </a:r>
            <a:r>
              <a:rPr lang="en-US" dirty="0"/>
              <a:t>  </a:t>
            </a:r>
            <a:r>
              <a:rPr lang="en-US" dirty="0" err="1"/>
              <a:t>ստեղծել</a:t>
            </a:r>
            <a:r>
              <a:rPr lang="en-US" dirty="0"/>
              <a:t> </a:t>
            </a:r>
            <a:r>
              <a:rPr lang="en-US" dirty="0" err="1"/>
              <a:t>նորը</a:t>
            </a:r>
            <a:r>
              <a:rPr lang="en-US" dirty="0"/>
              <a:t> (</a:t>
            </a:r>
            <a:r>
              <a:rPr lang="en-US" dirty="0" err="1"/>
              <a:t>օգտագործելով</a:t>
            </a:r>
            <a:r>
              <a:rPr lang="en-US" dirty="0"/>
              <a:t> New):</a:t>
            </a:r>
          </a:p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59572" y="520010"/>
            <a:ext cx="11252199" cy="2908989"/>
            <a:chOff x="259572" y="520010"/>
            <a:chExt cx="11252199" cy="2908989"/>
          </a:xfrm>
        </p:grpSpPr>
        <p:grpSp>
          <p:nvGrpSpPr>
            <p:cNvPr id="6" name="Group 5"/>
            <p:cNvGrpSpPr/>
            <p:nvPr/>
          </p:nvGrpSpPr>
          <p:grpSpPr>
            <a:xfrm>
              <a:off x="259572" y="520010"/>
              <a:ext cx="7836572" cy="2908989"/>
              <a:chOff x="2786872" y="2205940"/>
              <a:chExt cx="7836572" cy="2908989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86872" y="2700180"/>
                <a:ext cx="2112819" cy="111935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Configuration Manager</a:t>
                </a:r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752" t="30609" r="23144" b="23077"/>
              <a:stretch/>
            </p:blipFill>
            <p:spPr bwMode="auto">
              <a:xfrm>
                <a:off x="6254927" y="2205940"/>
                <a:ext cx="4368517" cy="2908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Down Arrow 2"/>
              <p:cNvSpPr/>
              <p:nvPr/>
            </p:nvSpPr>
            <p:spPr>
              <a:xfrm rot="16200000">
                <a:off x="5467311" y="2780550"/>
                <a:ext cx="241622" cy="943462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Down Arrow 7"/>
            <p:cNvSpPr/>
            <p:nvPr/>
          </p:nvSpPr>
          <p:spPr>
            <a:xfrm rot="16200000">
              <a:off x="8604211" y="1094620"/>
              <a:ext cx="241622" cy="94346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9398952" y="1019342"/>
              <a:ext cx="2112819" cy="11193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Configuration  List</a:t>
              </a:r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331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70566" y="423010"/>
            <a:ext cx="7513116" cy="5170188"/>
            <a:chOff x="620950" y="423010"/>
            <a:chExt cx="7513116" cy="5170188"/>
          </a:xfrm>
        </p:grpSpPr>
        <p:sp>
          <p:nvSpPr>
            <p:cNvPr id="6" name="Oval 5"/>
            <p:cNvSpPr/>
            <p:nvPr/>
          </p:nvSpPr>
          <p:spPr>
            <a:xfrm rot="19930345">
              <a:off x="2390198" y="423010"/>
              <a:ext cx="1803400" cy="939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Directory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620950" y="1329585"/>
              <a:ext cx="7513116" cy="4263613"/>
              <a:chOff x="620950" y="1329585"/>
              <a:chExt cx="7513116" cy="4263613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572000" y="1637731"/>
                <a:ext cx="3562066" cy="163773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Manager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 rot="153931">
                <a:off x="2161056" y="4421577"/>
                <a:ext cx="2122464" cy="117162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Configuration  List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 rot="20785120">
                <a:off x="620950" y="2454312"/>
                <a:ext cx="1803400" cy="9398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Selection</a:t>
                </a:r>
              </a:p>
            </p:txBody>
          </p:sp>
          <p:sp>
            <p:nvSpPr>
              <p:cNvPr id="15" name="Right Arrow 14"/>
              <p:cNvSpPr/>
              <p:nvPr/>
            </p:nvSpPr>
            <p:spPr>
              <a:xfrm>
                <a:off x="2491930" y="2515539"/>
                <a:ext cx="2080069" cy="394146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ight Arrow 15"/>
              <p:cNvSpPr/>
              <p:nvPr/>
            </p:nvSpPr>
            <p:spPr>
              <a:xfrm rot="2109909">
                <a:off x="3741483" y="1329585"/>
                <a:ext cx="1328041" cy="394146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ight Arrow 16"/>
              <p:cNvSpPr/>
              <p:nvPr/>
            </p:nvSpPr>
            <p:spPr>
              <a:xfrm rot="18410700">
                <a:off x="3644727" y="3683419"/>
                <a:ext cx="1664021" cy="394146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Arrow Connector 18"/>
              <p:cNvCxnSpPr>
                <a:stCxn id="20" idx="0"/>
                <a:endCxn id="5" idx="4"/>
              </p:cNvCxnSpPr>
              <p:nvPr/>
            </p:nvCxnSpPr>
            <p:spPr>
              <a:xfrm flipH="1" flipV="1">
                <a:off x="6353033" y="3275463"/>
                <a:ext cx="1057168" cy="16389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7077694" y="4914389"/>
                <a:ext cx="6650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RUN</a:t>
                </a:r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7947004" y="2070198"/>
            <a:ext cx="41039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Manager-ը </a:t>
            </a:r>
            <a:r>
              <a:rPr lang="en-US" dirty="0" err="1"/>
              <a:t>մուտքին</a:t>
            </a:r>
            <a:r>
              <a:rPr lang="en-US" dirty="0"/>
              <a:t>  </a:t>
            </a:r>
            <a:r>
              <a:rPr lang="en-US" dirty="0" err="1"/>
              <a:t>ստանում</a:t>
            </a:r>
            <a:r>
              <a:rPr lang="en-US" dirty="0"/>
              <a:t> է Data Directory, Selection և Configuration List : Analysis Manager-ը </a:t>
            </a:r>
            <a:r>
              <a:rPr lang="en-US" dirty="0" err="1"/>
              <a:t>ղեկավարում</a:t>
            </a:r>
            <a:r>
              <a:rPr lang="en-US" dirty="0"/>
              <a:t> է analyses dialog-ը, </a:t>
            </a:r>
            <a:r>
              <a:rPr lang="en-US" dirty="0" err="1" smtClean="0"/>
              <a:t>ըստ</a:t>
            </a:r>
            <a:r>
              <a:rPr lang="en-US" dirty="0" smtClean="0"/>
              <a:t> </a:t>
            </a:r>
            <a:r>
              <a:rPr lang="en-US" dirty="0" err="1"/>
              <a:t>օգտագործողի</a:t>
            </a:r>
            <a:r>
              <a:rPr lang="en-US" dirty="0"/>
              <a:t> </a:t>
            </a:r>
            <a:r>
              <a:rPr lang="hy-AM" dirty="0" smtClean="0"/>
              <a:t>ընտության </a:t>
            </a:r>
            <a:r>
              <a:rPr lang="en-US" dirty="0" err="1" smtClean="0"/>
              <a:t>կատարում</a:t>
            </a:r>
            <a:r>
              <a:rPr lang="en-US" dirty="0" smtClean="0"/>
              <a:t> </a:t>
            </a:r>
            <a:r>
              <a:rPr lang="en-US" dirty="0"/>
              <a:t>է </a:t>
            </a:r>
            <a:r>
              <a:rPr lang="en-US" dirty="0" err="1"/>
              <a:t>մեկ</a:t>
            </a:r>
            <a:r>
              <a:rPr lang="en-US" dirty="0"/>
              <a:t> </a:t>
            </a:r>
            <a:r>
              <a:rPr lang="en-US" dirty="0" err="1"/>
              <a:t>կամ</a:t>
            </a:r>
            <a:r>
              <a:rPr lang="en-US" dirty="0"/>
              <a:t> </a:t>
            </a:r>
            <a:r>
              <a:rPr lang="en-US" dirty="0" err="1"/>
              <a:t>ավելի</a:t>
            </a:r>
            <a:r>
              <a:rPr lang="en-US" dirty="0"/>
              <a:t> </a:t>
            </a:r>
            <a:r>
              <a:rPr lang="en-US" dirty="0" err="1"/>
              <a:t>անալիզներ</a:t>
            </a:r>
            <a:r>
              <a:rPr lang="en-US" dirty="0"/>
              <a:t>: Analysis Manager-ը </a:t>
            </a:r>
            <a:r>
              <a:rPr lang="en-US" dirty="0" err="1"/>
              <a:t>տրամադրում</a:t>
            </a:r>
            <a:r>
              <a:rPr lang="en-US" dirty="0"/>
              <a:t> է RUN </a:t>
            </a:r>
            <a:r>
              <a:rPr lang="en-US" dirty="0" err="1" smtClean="0"/>
              <a:t>ֆունկցիա</a:t>
            </a:r>
            <a:r>
              <a:rPr lang="hy-AM" dirty="0" smtClean="0"/>
              <a:t>,</a:t>
            </a:r>
            <a:r>
              <a:rPr lang="en-US" dirty="0" smtClean="0"/>
              <a:t> </a:t>
            </a:r>
            <a:r>
              <a:rPr lang="en-US" dirty="0" err="1"/>
              <a:t>որը</a:t>
            </a:r>
            <a:r>
              <a:rPr lang="en-US" dirty="0"/>
              <a:t> </a:t>
            </a:r>
            <a:r>
              <a:rPr lang="en-US" dirty="0" err="1"/>
              <a:t>կանչելու</a:t>
            </a:r>
            <a:r>
              <a:rPr lang="en-US" dirty="0"/>
              <a:t> </a:t>
            </a:r>
            <a:r>
              <a:rPr lang="en-US" dirty="0" err="1"/>
              <a:t>դեպքում</a:t>
            </a:r>
            <a:r>
              <a:rPr lang="en-US" dirty="0"/>
              <a:t> </a:t>
            </a:r>
            <a:r>
              <a:rPr lang="en-US" dirty="0" err="1"/>
              <a:t>ընտրված</a:t>
            </a:r>
            <a:r>
              <a:rPr lang="en-US" dirty="0"/>
              <a:t> </a:t>
            </a:r>
            <a:r>
              <a:rPr lang="en-US" dirty="0" err="1"/>
              <a:t>անալիզները</a:t>
            </a:r>
            <a:r>
              <a:rPr lang="en-US" dirty="0"/>
              <a:t> </a:t>
            </a:r>
            <a:r>
              <a:rPr lang="en-US" dirty="0" err="1"/>
              <a:t>կսկսեն</a:t>
            </a:r>
            <a:r>
              <a:rPr lang="en-US" dirty="0"/>
              <a:t> </a:t>
            </a:r>
            <a:r>
              <a:rPr lang="en-US" dirty="0" err="1"/>
              <a:t>կատարվել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1276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0" y="4480132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Կան</a:t>
            </a:r>
            <a:r>
              <a:rPr lang="en-US" dirty="0"/>
              <a:t> </a:t>
            </a:r>
            <a:r>
              <a:rPr lang="en-US" dirty="0" err="1"/>
              <a:t>մի</a:t>
            </a:r>
            <a:r>
              <a:rPr lang="en-US" dirty="0"/>
              <a:t> </a:t>
            </a:r>
            <a:r>
              <a:rPr lang="en-US" dirty="0" err="1"/>
              <a:t>քանի</a:t>
            </a:r>
            <a:r>
              <a:rPr lang="en-US" dirty="0"/>
              <a:t> Analysis module –</a:t>
            </a:r>
            <a:r>
              <a:rPr lang="en-US" dirty="0" err="1"/>
              <a:t>ներ</a:t>
            </a:r>
            <a:r>
              <a:rPr lang="en-US" dirty="0"/>
              <a:t>, </a:t>
            </a:r>
            <a:r>
              <a:rPr lang="en-US" dirty="0" err="1"/>
              <a:t>որոնցից</a:t>
            </a:r>
            <a:r>
              <a:rPr lang="en-US" dirty="0"/>
              <a:t> </a:t>
            </a:r>
            <a:r>
              <a:rPr lang="en-US" dirty="0" err="1"/>
              <a:t>յուրաքանչյուրը</a:t>
            </a:r>
            <a:r>
              <a:rPr lang="en-US" dirty="0"/>
              <a:t>  </a:t>
            </a:r>
            <a:r>
              <a:rPr lang="en-US" dirty="0" err="1"/>
              <a:t>մուտքին</a:t>
            </a:r>
            <a:r>
              <a:rPr lang="en-US" dirty="0"/>
              <a:t> </a:t>
            </a:r>
            <a:r>
              <a:rPr lang="en-US" dirty="0" err="1"/>
              <a:t>ստանում</a:t>
            </a:r>
            <a:r>
              <a:rPr lang="en-US" dirty="0"/>
              <a:t> է </a:t>
            </a:r>
            <a:r>
              <a:rPr lang="en-US" dirty="0" err="1"/>
              <a:t>DataProvider</a:t>
            </a:r>
            <a:r>
              <a:rPr lang="en-US" dirty="0"/>
              <a:t> և Configuration: </a:t>
            </a:r>
            <a:r>
              <a:rPr lang="en-US" dirty="0" err="1" smtClean="0"/>
              <a:t>Յուրաքանչյու</a:t>
            </a:r>
            <a:r>
              <a:rPr lang="hy-AM" dirty="0" smtClean="0"/>
              <a:t>ր</a:t>
            </a:r>
            <a:r>
              <a:rPr lang="en-US" dirty="0" smtClean="0"/>
              <a:t> </a:t>
            </a:r>
            <a:r>
              <a:rPr lang="en-US" dirty="0"/>
              <a:t>Analysis module  </a:t>
            </a:r>
            <a:r>
              <a:rPr lang="en-US" dirty="0" err="1"/>
              <a:t>տրամադրում</a:t>
            </a:r>
            <a:r>
              <a:rPr lang="en-US" dirty="0"/>
              <a:t> է Run() </a:t>
            </a:r>
            <a:r>
              <a:rPr lang="en-US" dirty="0" err="1"/>
              <a:t>ֆունկցիա</a:t>
            </a:r>
            <a:r>
              <a:rPr lang="en-US" dirty="0"/>
              <a:t>, </a:t>
            </a:r>
            <a:r>
              <a:rPr lang="en-US" dirty="0" err="1"/>
              <a:t>որը</a:t>
            </a:r>
            <a:r>
              <a:rPr lang="en-US" dirty="0"/>
              <a:t> </a:t>
            </a:r>
            <a:r>
              <a:rPr lang="en-US" dirty="0" err="1"/>
              <a:t>կանչելիս</a:t>
            </a:r>
            <a:r>
              <a:rPr lang="en-US" dirty="0"/>
              <a:t> </a:t>
            </a:r>
            <a:r>
              <a:rPr lang="en-US" dirty="0" err="1"/>
              <a:t>համապատասխան</a:t>
            </a:r>
            <a:r>
              <a:rPr lang="en-US" dirty="0"/>
              <a:t> </a:t>
            </a:r>
            <a:r>
              <a:rPr lang="en-US" dirty="0" err="1"/>
              <a:t>անալիզը</a:t>
            </a:r>
            <a:r>
              <a:rPr lang="en-US" dirty="0"/>
              <a:t> </a:t>
            </a:r>
            <a:r>
              <a:rPr lang="en-US" dirty="0" err="1" smtClean="0"/>
              <a:t>կսկսի</a:t>
            </a:r>
            <a:r>
              <a:rPr lang="en-US" dirty="0" smtClean="0"/>
              <a:t> </a:t>
            </a:r>
            <a:r>
              <a:rPr lang="en-US" dirty="0" err="1"/>
              <a:t>աշխատել</a:t>
            </a:r>
            <a:r>
              <a:rPr lang="en-US" dirty="0"/>
              <a:t>, </a:t>
            </a:r>
            <a:r>
              <a:rPr lang="hy-AM" dirty="0" smtClean="0"/>
              <a:t>որոշակի </a:t>
            </a:r>
            <a:r>
              <a:rPr lang="en-US" dirty="0" err="1" smtClean="0"/>
              <a:t>գործողություններ</a:t>
            </a:r>
            <a:r>
              <a:rPr lang="en-US" dirty="0" smtClean="0"/>
              <a:t> </a:t>
            </a:r>
            <a:r>
              <a:rPr lang="en-US" dirty="0" err="1"/>
              <a:t>կատարելով</a:t>
            </a:r>
            <a:r>
              <a:rPr lang="en-US" dirty="0"/>
              <a:t>:</a:t>
            </a:r>
          </a:p>
          <a:p>
            <a:r>
              <a:rPr lang="en-US" dirty="0"/>
              <a:t>Run </a:t>
            </a:r>
            <a:r>
              <a:rPr lang="en-US" dirty="0" err="1"/>
              <a:t>ֆունկցիան</a:t>
            </a:r>
            <a:r>
              <a:rPr lang="en-US" dirty="0"/>
              <a:t> </a:t>
            </a:r>
            <a:r>
              <a:rPr lang="en-US" dirty="0" err="1"/>
              <a:t>կանչում</a:t>
            </a:r>
            <a:r>
              <a:rPr lang="en-US" dirty="0"/>
              <a:t> է </a:t>
            </a:r>
            <a:r>
              <a:rPr lang="en-US" dirty="0" err="1" smtClean="0"/>
              <a:t>GetData</a:t>
            </a:r>
            <a:r>
              <a:rPr lang="hy-AM" dirty="0" smtClean="0"/>
              <a:t>՝</a:t>
            </a:r>
            <a:r>
              <a:rPr lang="en-US" dirty="0" smtClean="0"/>
              <a:t> </a:t>
            </a:r>
            <a:r>
              <a:rPr lang="en-US" dirty="0" err="1" smtClean="0"/>
              <a:t>դաշտերի</a:t>
            </a:r>
            <a:r>
              <a:rPr lang="en-US" dirty="0" smtClean="0"/>
              <a:t> </a:t>
            </a:r>
            <a:r>
              <a:rPr lang="en-US" dirty="0" err="1"/>
              <a:t>անուններ</a:t>
            </a:r>
            <a:r>
              <a:rPr lang="en-US" dirty="0"/>
              <a:t> </a:t>
            </a:r>
            <a:r>
              <a:rPr lang="en-US" dirty="0" err="1"/>
              <a:t>փոխանցելով</a:t>
            </a:r>
            <a:r>
              <a:rPr lang="en-US" dirty="0"/>
              <a:t>(</a:t>
            </a:r>
            <a:r>
              <a:rPr lang="en-US" dirty="0" err="1"/>
              <a:t>որը</a:t>
            </a:r>
            <a:r>
              <a:rPr lang="en-US" dirty="0"/>
              <a:t> </a:t>
            </a:r>
            <a:r>
              <a:rPr lang="en-US" dirty="0" err="1"/>
              <a:t>կախված</a:t>
            </a:r>
            <a:r>
              <a:rPr lang="en-US" dirty="0"/>
              <a:t> է </a:t>
            </a:r>
            <a:r>
              <a:rPr lang="en-US" dirty="0" err="1"/>
              <a:t>անալիզի</a:t>
            </a:r>
            <a:r>
              <a:rPr lang="en-US" dirty="0"/>
              <a:t> </a:t>
            </a:r>
            <a:r>
              <a:rPr lang="en-US" dirty="0" err="1"/>
              <a:t>տիպից</a:t>
            </a:r>
            <a:r>
              <a:rPr lang="en-US" dirty="0"/>
              <a:t>), </a:t>
            </a:r>
            <a:r>
              <a:rPr lang="en-US" dirty="0" err="1" smtClean="0"/>
              <a:t>GetData</a:t>
            </a:r>
            <a:r>
              <a:rPr lang="hy-AM" dirty="0" smtClean="0"/>
              <a:t>-ն վերադարձնում է </a:t>
            </a:r>
            <a:r>
              <a:rPr lang="en-US" dirty="0" err="1" smtClean="0"/>
              <a:t>FieldCollection</a:t>
            </a:r>
            <a:r>
              <a:rPr lang="hy-AM" dirty="0" smtClean="0"/>
              <a:t>։ Յուրաքանչյուր </a:t>
            </a:r>
            <a:r>
              <a:rPr lang="en-US" dirty="0" smtClean="0"/>
              <a:t>field</a:t>
            </a:r>
            <a:r>
              <a:rPr lang="hy-AM" dirty="0" smtClean="0"/>
              <a:t>-ի</a:t>
            </a:r>
            <a:r>
              <a:rPr lang="en-US" dirty="0" smtClean="0"/>
              <a:t> </a:t>
            </a:r>
            <a:r>
              <a:rPr lang="hy-AM" dirty="0" smtClean="0"/>
              <a:t>համար </a:t>
            </a:r>
            <a:r>
              <a:rPr lang="en-US" dirty="0" err="1"/>
              <a:t>FieldCollection</a:t>
            </a:r>
            <a:r>
              <a:rPr lang="en-US" dirty="0"/>
              <a:t> </a:t>
            </a:r>
            <a:r>
              <a:rPr lang="hy-AM" dirty="0" smtClean="0"/>
              <a:t>–ից կանչվում է </a:t>
            </a:r>
            <a:r>
              <a:rPr lang="en-US" dirty="0" err="1" smtClean="0"/>
              <a:t>GetFieldData</a:t>
            </a:r>
            <a:r>
              <a:rPr lang="hy-AM" dirty="0"/>
              <a:t> </a:t>
            </a:r>
            <a:r>
              <a:rPr lang="hy-AM" dirty="0" smtClean="0"/>
              <a:t>ֆունկցիան, որի արդյուքում ստացվում է</a:t>
            </a:r>
            <a:r>
              <a:rPr lang="en-US" dirty="0" smtClean="0"/>
              <a:t> </a:t>
            </a:r>
            <a:r>
              <a:rPr lang="en-US" dirty="0" err="1"/>
              <a:t>FiledData</a:t>
            </a:r>
            <a:r>
              <a:rPr lang="en-US" dirty="0"/>
              <a:t>. </a:t>
            </a:r>
            <a:r>
              <a:rPr lang="hy-AM" dirty="0" smtClean="0"/>
              <a:t>Պարզվում է վերադարձված արժեքների տիպը և ըստ այդ տիպի կանչվում է համապատասխան</a:t>
            </a:r>
            <a:r>
              <a:rPr lang="en-US" dirty="0" smtClean="0"/>
              <a:t> </a:t>
            </a:r>
            <a:r>
              <a:rPr lang="en-US" dirty="0"/>
              <a:t>Get </a:t>
            </a:r>
            <a:r>
              <a:rPr lang="hy-AM" dirty="0" smtClean="0"/>
              <a:t>ֆունկցիան</a:t>
            </a:r>
            <a:r>
              <a:rPr lang="en-US" dirty="0" smtClean="0"/>
              <a:t> (</a:t>
            </a:r>
            <a:r>
              <a:rPr lang="hy-AM" dirty="0" smtClean="0"/>
              <a:t>օրինակ</a:t>
            </a:r>
            <a:r>
              <a:rPr lang="en-US" dirty="0" smtClean="0"/>
              <a:t> </a:t>
            </a:r>
            <a:r>
              <a:rPr lang="en-US" dirty="0" err="1" smtClean="0"/>
              <a:t>GetIntData</a:t>
            </a:r>
            <a:r>
              <a:rPr lang="en-US" dirty="0" smtClean="0"/>
              <a:t>)</a:t>
            </a:r>
            <a:r>
              <a:rPr lang="hy-AM" dirty="0"/>
              <a:t> </a:t>
            </a:r>
            <a:r>
              <a:rPr lang="hy-AM" dirty="0" smtClean="0"/>
              <a:t>և ստացվում է </a:t>
            </a:r>
            <a:r>
              <a:rPr lang="en-US" dirty="0" smtClean="0"/>
              <a:t>Vector (</a:t>
            </a:r>
            <a:r>
              <a:rPr lang="hy-AM" dirty="0" smtClean="0"/>
              <a:t>օրնակ</a:t>
            </a:r>
            <a:r>
              <a:rPr lang="en-US" dirty="0" smtClean="0"/>
              <a:t> </a:t>
            </a:r>
            <a:r>
              <a:rPr lang="en-US" dirty="0" err="1"/>
              <a:t>IntVec</a:t>
            </a:r>
            <a:r>
              <a:rPr lang="en-US" dirty="0" smtClean="0"/>
              <a:t>)</a:t>
            </a:r>
            <a:r>
              <a:rPr lang="hy-AM" dirty="0" smtClean="0"/>
              <a:t>։ Ցիկլով անցնելով </a:t>
            </a:r>
            <a:r>
              <a:rPr lang="en-US" dirty="0" smtClean="0"/>
              <a:t>vector</a:t>
            </a:r>
            <a:r>
              <a:rPr lang="hy-AM" dirty="0" smtClean="0"/>
              <a:t>-ի վրայով</a:t>
            </a:r>
            <a:r>
              <a:rPr lang="en-US" dirty="0" smtClean="0"/>
              <a:t>  </a:t>
            </a:r>
            <a:r>
              <a:rPr lang="en-US" dirty="0" err="1"/>
              <a:t>GetAt</a:t>
            </a:r>
            <a:r>
              <a:rPr lang="en-US" dirty="0"/>
              <a:t> </a:t>
            </a:r>
            <a:r>
              <a:rPr lang="hy-AM" dirty="0" smtClean="0"/>
              <a:t> ֆունկցիան ըստ ինդեքսի կանչելով կստացվեն բոլոր արժեքները։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337128" y="606717"/>
            <a:ext cx="11279267" cy="3609535"/>
            <a:chOff x="471455" y="495181"/>
            <a:chExt cx="11279267" cy="3609535"/>
          </a:xfrm>
        </p:grpSpPr>
        <p:sp>
          <p:nvSpPr>
            <p:cNvPr id="5" name="Oval 4"/>
            <p:cNvSpPr/>
            <p:nvPr/>
          </p:nvSpPr>
          <p:spPr>
            <a:xfrm rot="19930345">
              <a:off x="471455" y="970415"/>
              <a:ext cx="1803400" cy="939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Provider</a:t>
              </a:r>
            </a:p>
          </p:txBody>
        </p:sp>
        <p:sp>
          <p:nvSpPr>
            <p:cNvPr id="6" name="Oval 5"/>
            <p:cNvSpPr/>
            <p:nvPr/>
          </p:nvSpPr>
          <p:spPr>
            <a:xfrm rot="153931">
              <a:off x="624282" y="2933095"/>
              <a:ext cx="2122464" cy="11716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Configuration</a:t>
              </a:r>
            </a:p>
            <a:p>
              <a:pPr algn="ctr"/>
              <a:endParaRPr lang="en-US" dirty="0"/>
            </a:p>
          </p:txBody>
        </p:sp>
        <p:sp>
          <p:nvSpPr>
            <p:cNvPr id="9" name="Right Arrow 8"/>
            <p:cNvSpPr/>
            <p:nvPr/>
          </p:nvSpPr>
          <p:spPr>
            <a:xfrm rot="1075160">
              <a:off x="2256340" y="1579762"/>
              <a:ext cx="1654439" cy="39414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rot="19632518">
              <a:off x="2728820" y="2845452"/>
              <a:ext cx="1349932" cy="39354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24382" y="495181"/>
              <a:ext cx="4326340" cy="22431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 Run()</a:t>
              </a:r>
            </a:p>
            <a:p>
              <a:endParaRPr lang="en-US" dirty="0"/>
            </a:p>
            <a:p>
              <a:r>
                <a:rPr lang="en-US" dirty="0"/>
                <a:t>       </a:t>
              </a:r>
              <a:r>
                <a:rPr lang="en-US" dirty="0" err="1"/>
                <a:t>GetData</a:t>
              </a:r>
              <a:r>
                <a:rPr lang="en-US" dirty="0"/>
                <a:t>(</a:t>
              </a:r>
              <a:r>
                <a:rPr lang="en-US" dirty="0" err="1"/>
                <a:t>FieldList</a:t>
              </a:r>
              <a:r>
                <a:rPr lang="en-US" dirty="0"/>
                <a:t>(Wafer, Bin,  </a:t>
              </a:r>
              <a:r>
                <a:rPr lang="en-US" dirty="0" err="1"/>
                <a:t>BinType</a:t>
              </a:r>
              <a:r>
                <a:rPr lang="en-US" dirty="0"/>
                <a:t> ))</a:t>
              </a:r>
            </a:p>
            <a:p>
              <a:r>
                <a:rPr lang="en-US" dirty="0"/>
                <a:t>       </a:t>
              </a:r>
              <a:r>
                <a:rPr lang="en-US" dirty="0" err="1"/>
                <a:t>FieldCollection</a:t>
              </a:r>
              <a:r>
                <a:rPr lang="en-US" dirty="0"/>
                <a:t>-&gt;</a:t>
              </a:r>
              <a:r>
                <a:rPr lang="en-US" dirty="0" err="1"/>
                <a:t>GetFieldData</a:t>
              </a:r>
              <a:r>
                <a:rPr lang="en-US" dirty="0"/>
                <a:t>(Bin)</a:t>
              </a:r>
            </a:p>
            <a:p>
              <a:r>
                <a:rPr lang="en-US" dirty="0"/>
                <a:t>       </a:t>
              </a:r>
              <a:r>
                <a:rPr lang="en-US" dirty="0" err="1"/>
                <a:t>FieldData</a:t>
              </a:r>
              <a:r>
                <a:rPr lang="en-US" dirty="0"/>
                <a:t>-&gt;</a:t>
              </a:r>
              <a:r>
                <a:rPr lang="en-US" dirty="0" err="1"/>
                <a:t>GetIntData</a:t>
              </a:r>
              <a:r>
                <a:rPr lang="en-US" dirty="0"/>
                <a:t>()</a:t>
              </a:r>
            </a:p>
            <a:p>
              <a:r>
                <a:rPr lang="en-US" dirty="0"/>
                <a:t>       </a:t>
              </a:r>
              <a:r>
                <a:rPr lang="en-US" dirty="0" err="1"/>
                <a:t>IntVec</a:t>
              </a:r>
              <a:r>
                <a:rPr lang="en-US" dirty="0"/>
                <a:t>-&gt;</a:t>
              </a:r>
              <a:r>
                <a:rPr lang="en-US" dirty="0" err="1"/>
                <a:t>GetAt</a:t>
              </a:r>
              <a:r>
                <a:rPr lang="en-US" dirty="0"/>
                <a:t>(index)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4026353" y="989496"/>
              <a:ext cx="3286836" cy="2494562"/>
              <a:chOff x="4026353" y="989496"/>
              <a:chExt cx="3286836" cy="249456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026353" y="989496"/>
                <a:ext cx="2524836" cy="11464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Module</a:t>
                </a: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178753" y="1259126"/>
                <a:ext cx="2524836" cy="11464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Module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331153" y="1528756"/>
                <a:ext cx="2524836" cy="11464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Module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483553" y="1798386"/>
                <a:ext cx="2524836" cy="11464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Module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635953" y="2068016"/>
                <a:ext cx="2524836" cy="11464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Module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788353" y="2337646"/>
                <a:ext cx="2524836" cy="11464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Analysis Module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447692" y="983118"/>
              <a:ext cx="976691" cy="1755189"/>
              <a:chOff x="6447692" y="983118"/>
              <a:chExt cx="976691" cy="1755189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H="1">
                <a:off x="6447692" y="983118"/>
                <a:ext cx="976690" cy="313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>
                <a:off x="6680144" y="989496"/>
                <a:ext cx="744238" cy="6272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H="1">
                <a:off x="6855992" y="989496"/>
                <a:ext cx="568390" cy="9330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>
                <a:off x="7008390" y="989496"/>
                <a:ext cx="415992" cy="12496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1">
                <a:off x="7160792" y="989496"/>
                <a:ext cx="263590" cy="15075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7313189" y="989496"/>
                <a:ext cx="111194" cy="17488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Rectangle 50"/>
          <p:cNvSpPr/>
          <p:nvPr/>
        </p:nvSpPr>
        <p:spPr>
          <a:xfrm>
            <a:off x="175846" y="93784"/>
            <a:ext cx="11769969" cy="4304795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Analysis Manager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2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28954" y="5251150"/>
            <a:ext cx="11887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SetSelection</a:t>
            </a:r>
            <a:r>
              <a:rPr lang="en-US" dirty="0"/>
              <a:t>(Selection) </a:t>
            </a:r>
            <a:r>
              <a:rPr lang="en-US" dirty="0" err="1"/>
              <a:t>ֆունկցիայի</a:t>
            </a:r>
            <a:r>
              <a:rPr lang="en-US" dirty="0"/>
              <a:t> </a:t>
            </a:r>
            <a:r>
              <a:rPr lang="en-US" dirty="0" err="1"/>
              <a:t>միջոցով</a:t>
            </a:r>
            <a:r>
              <a:rPr lang="en-US" dirty="0"/>
              <a:t> Analysis Manager - ն Selection է </a:t>
            </a:r>
            <a:r>
              <a:rPr lang="en-US" dirty="0" err="1"/>
              <a:t>փոխանցում</a:t>
            </a:r>
            <a:r>
              <a:rPr lang="en-US" dirty="0"/>
              <a:t> Data Provider –</a:t>
            </a:r>
            <a:r>
              <a:rPr lang="en-US" dirty="0" err="1"/>
              <a:t>ին</a:t>
            </a:r>
            <a:r>
              <a:rPr lang="en-US" dirty="0"/>
              <a:t>:</a:t>
            </a:r>
          </a:p>
          <a:p>
            <a:r>
              <a:rPr lang="en-US" dirty="0" err="1"/>
              <a:t>DataProvider</a:t>
            </a:r>
            <a:r>
              <a:rPr lang="en-US" dirty="0"/>
              <a:t> –ը </a:t>
            </a:r>
            <a:r>
              <a:rPr lang="en-US" dirty="0" err="1"/>
              <a:t>ունի</a:t>
            </a:r>
            <a:r>
              <a:rPr lang="en-US" dirty="0"/>
              <a:t> </a:t>
            </a:r>
            <a:r>
              <a:rPr lang="en-US" dirty="0" err="1"/>
              <a:t>GetData</a:t>
            </a:r>
            <a:r>
              <a:rPr lang="en-US" dirty="0"/>
              <a:t> </a:t>
            </a:r>
            <a:r>
              <a:rPr lang="en-US" dirty="0" err="1"/>
              <a:t>ֆունկցիա</a:t>
            </a:r>
            <a:r>
              <a:rPr lang="en-US" dirty="0"/>
              <a:t>, </a:t>
            </a:r>
            <a:r>
              <a:rPr lang="en-US" dirty="0" err="1"/>
              <a:t>որը</a:t>
            </a:r>
            <a:r>
              <a:rPr lang="en-US" dirty="0"/>
              <a:t> </a:t>
            </a:r>
            <a:r>
              <a:rPr lang="en-US" dirty="0" err="1"/>
              <a:t>կարելի</a:t>
            </a:r>
            <a:r>
              <a:rPr lang="en-US" dirty="0"/>
              <a:t> է </a:t>
            </a:r>
            <a:r>
              <a:rPr lang="en-US" dirty="0" err="1"/>
              <a:t>օգտագործել</a:t>
            </a:r>
            <a:r>
              <a:rPr lang="en-US" dirty="0"/>
              <a:t> </a:t>
            </a:r>
            <a:r>
              <a:rPr lang="en-US" dirty="0" err="1"/>
              <a:t>պահանջվող</a:t>
            </a:r>
            <a:r>
              <a:rPr lang="en-US" dirty="0"/>
              <a:t> </a:t>
            </a:r>
            <a:r>
              <a:rPr lang="en-US" dirty="0" err="1"/>
              <a:t>դաշտերի</a:t>
            </a:r>
            <a:r>
              <a:rPr lang="en-US" dirty="0"/>
              <a:t> </a:t>
            </a:r>
            <a:r>
              <a:rPr lang="en-US" dirty="0" err="1"/>
              <a:t>արժեքները</a:t>
            </a:r>
            <a:r>
              <a:rPr lang="en-US" dirty="0"/>
              <a:t> </a:t>
            </a:r>
            <a:r>
              <a:rPr lang="en-US" dirty="0" err="1" smtClean="0"/>
              <a:t>ստանալու</a:t>
            </a:r>
            <a:r>
              <a:rPr lang="en-US" dirty="0" smtClean="0"/>
              <a:t> </a:t>
            </a:r>
            <a:r>
              <a:rPr lang="en-US" dirty="0" err="1"/>
              <a:t>համար</a:t>
            </a:r>
            <a:r>
              <a:rPr lang="en-US" dirty="0"/>
              <a:t> </a:t>
            </a:r>
            <a:r>
              <a:rPr lang="en-US" dirty="0" err="1"/>
              <a:t>օրինակ</a:t>
            </a:r>
            <a:r>
              <a:rPr lang="en-US" dirty="0"/>
              <a:t> wafer-ի, lot-ի, bin-ի և </a:t>
            </a:r>
            <a:r>
              <a:rPr lang="en-US" dirty="0" err="1"/>
              <a:t>այլն</a:t>
            </a:r>
            <a:r>
              <a:rPr lang="en-US" dirty="0"/>
              <a:t>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8433" y="395637"/>
            <a:ext cx="10449688" cy="3007219"/>
            <a:chOff x="538433" y="395637"/>
            <a:chExt cx="10449688" cy="3007219"/>
          </a:xfrm>
        </p:grpSpPr>
        <p:grpSp>
          <p:nvGrpSpPr>
            <p:cNvPr id="65" name="Group 64"/>
            <p:cNvGrpSpPr/>
            <p:nvPr/>
          </p:nvGrpSpPr>
          <p:grpSpPr>
            <a:xfrm>
              <a:off x="5348515" y="395637"/>
              <a:ext cx="5639606" cy="3007219"/>
              <a:chOff x="5348515" y="395637"/>
              <a:chExt cx="5639606" cy="3007219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348515" y="395637"/>
                <a:ext cx="2511188" cy="135112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 Provider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845422" y="2345155"/>
                <a:ext cx="2142699" cy="105770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GetData</a:t>
                </a:r>
                <a:r>
                  <a:rPr lang="en-US" dirty="0"/>
                  <a:t>(</a:t>
                </a:r>
                <a:r>
                  <a:rPr lang="en-US" dirty="0" err="1"/>
                  <a:t>FieldList</a:t>
                </a:r>
                <a:r>
                  <a:rPr lang="en-US" dirty="0"/>
                  <a:t>)</a:t>
                </a:r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538433" y="611776"/>
              <a:ext cx="2258005" cy="117015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Analysis Manager</a:t>
              </a:r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3176411" y="908454"/>
              <a:ext cx="2080069" cy="50743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dirty="0" err="1"/>
                <a:t>SetSelection</a:t>
              </a:r>
              <a:r>
                <a:rPr lang="en-US" sz="1400" dirty="0"/>
                <a:t>(Selection)</a:t>
              </a:r>
            </a:p>
            <a:p>
              <a:pPr algn="ctr"/>
              <a:endParaRPr lang="en-US" dirty="0"/>
            </a:p>
          </p:txBody>
        </p:sp>
      </p:grpSp>
      <p:cxnSp>
        <p:nvCxnSpPr>
          <p:cNvPr id="10" name="Straight Arrow Connector 9"/>
          <p:cNvCxnSpPr>
            <a:stCxn id="13" idx="0"/>
            <a:endCxn id="4" idx="6"/>
          </p:cNvCxnSpPr>
          <p:nvPr/>
        </p:nvCxnSpPr>
        <p:spPr>
          <a:xfrm flipH="1" flipV="1">
            <a:off x="7859703" y="1071202"/>
            <a:ext cx="2057069" cy="1273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16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499844" y="2684761"/>
            <a:ext cx="1959507" cy="112071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DataStore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10194" y="3753593"/>
            <a:ext cx="1635456" cy="7483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Loader</a:t>
            </a:r>
          </a:p>
        </p:txBody>
      </p:sp>
      <p:sp>
        <p:nvSpPr>
          <p:cNvPr id="7" name="Oval 6"/>
          <p:cNvSpPr/>
          <p:nvPr/>
        </p:nvSpPr>
        <p:spPr>
          <a:xfrm>
            <a:off x="1211939" y="2664241"/>
            <a:ext cx="1635456" cy="7483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3107" y="973564"/>
            <a:ext cx="1939786" cy="908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GetData</a:t>
            </a:r>
            <a:r>
              <a:rPr lang="en-US" dirty="0"/>
              <a:t>(</a:t>
            </a:r>
            <a:r>
              <a:rPr lang="en-US" dirty="0" err="1"/>
              <a:t>FieldList</a:t>
            </a:r>
            <a:r>
              <a:rPr lang="en-US" dirty="0"/>
              <a:t>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5846" y="93784"/>
            <a:ext cx="11769969" cy="4712678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Data Provider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2601984" y="1131191"/>
            <a:ext cx="2080069" cy="507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Selection</a:t>
            </a:r>
            <a:endParaRPr lang="en-US" sz="1400" dirty="0"/>
          </a:p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908425" y="900398"/>
            <a:ext cx="1989992" cy="97151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Data </a:t>
            </a:r>
            <a:r>
              <a:rPr lang="en-US" dirty="0"/>
              <a:t>Directory</a:t>
            </a:r>
          </a:p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9647153" y="899149"/>
            <a:ext cx="1989992" cy="97151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FileInfo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7206769" y="1120716"/>
            <a:ext cx="2080069" cy="507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 rot="8586339">
            <a:off x="9302403" y="2261442"/>
            <a:ext cx="1580474" cy="507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 rot="20443626">
            <a:off x="5832509" y="3345117"/>
            <a:ext cx="1580474" cy="507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 rot="12190967">
            <a:off x="2396381" y="3551760"/>
            <a:ext cx="1580474" cy="507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7929" y="5029202"/>
            <a:ext cx="11637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Provider</a:t>
            </a:r>
            <a:r>
              <a:rPr lang="hy-AM" dirty="0" smtClean="0"/>
              <a:t>-ի </a:t>
            </a:r>
            <a:r>
              <a:rPr lang="en-US" dirty="0" err="1" smtClean="0"/>
              <a:t>GetData</a:t>
            </a:r>
            <a:r>
              <a:rPr lang="hy-AM" dirty="0" smtClean="0"/>
              <a:t> ֆունկցիան ըստ </a:t>
            </a:r>
            <a:r>
              <a:rPr lang="en-US" dirty="0" smtClean="0"/>
              <a:t>Selection</a:t>
            </a:r>
            <a:r>
              <a:rPr lang="hy-AM" dirty="0" smtClean="0"/>
              <a:t>-ի դիմում է </a:t>
            </a:r>
            <a:r>
              <a:rPr lang="en-US" dirty="0"/>
              <a:t>Data </a:t>
            </a:r>
            <a:r>
              <a:rPr lang="en-US" dirty="0" smtClean="0"/>
              <a:t>Directory</a:t>
            </a:r>
            <a:r>
              <a:rPr lang="hy-AM" dirty="0" smtClean="0"/>
              <a:t>-ին և ստանում </a:t>
            </a:r>
            <a:r>
              <a:rPr lang="en-US" dirty="0" err="1" smtClean="0"/>
              <a:t>FileInfo</a:t>
            </a:r>
            <a:r>
              <a:rPr lang="hy-AM" dirty="0" smtClean="0"/>
              <a:t>։ </a:t>
            </a:r>
            <a:r>
              <a:rPr lang="en-US" dirty="0" err="1" smtClean="0"/>
              <a:t>FileInfo</a:t>
            </a:r>
            <a:r>
              <a:rPr lang="hy-AM" dirty="0" smtClean="0"/>
              <a:t>-ն փոխանցվում է </a:t>
            </a:r>
            <a:r>
              <a:rPr lang="en-US" dirty="0" err="1" smtClean="0"/>
              <a:t>DataStore</a:t>
            </a:r>
            <a:r>
              <a:rPr lang="hy-AM" dirty="0" smtClean="0"/>
              <a:t>-ին, եթե տվյալ ինֆորմացիան արդեն բեռնավորվել է </a:t>
            </a:r>
            <a:r>
              <a:rPr lang="en-US" dirty="0" err="1" smtClean="0"/>
              <a:t>DataStore</a:t>
            </a:r>
            <a:r>
              <a:rPr lang="hy-AM" dirty="0" smtClean="0"/>
              <a:t>, ապա այն համապատասխան տեսքով վերադարձվում է։ Հակառակ դեպքում այդ տվյալները բեռնավորվում են </a:t>
            </a:r>
            <a:r>
              <a:rPr lang="en-US" dirty="0" err="1" smtClean="0"/>
              <a:t>DataStore</a:t>
            </a:r>
            <a:r>
              <a:rPr lang="hy-AM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Parser-</a:t>
            </a:r>
            <a:r>
              <a:rPr lang="hy-AM" dirty="0" smtClean="0"/>
              <a:t>ը վերլուծում է ֆայլի ինֆորմացիան , </a:t>
            </a:r>
            <a:r>
              <a:rPr lang="en-US" dirty="0" smtClean="0"/>
              <a:t>Loader</a:t>
            </a:r>
            <a:r>
              <a:rPr lang="hy-AM" dirty="0" smtClean="0"/>
              <a:t>-ը պահանջվող տվյալները ֆայլից ստանում և փոխանցում է </a:t>
            </a:r>
            <a:r>
              <a:rPr lang="en-US" dirty="0" err="1"/>
              <a:t>DataStore</a:t>
            </a:r>
            <a:r>
              <a:rPr lang="hy-AM" dirty="0"/>
              <a:t> </a:t>
            </a:r>
            <a:r>
              <a:rPr lang="hy-AM" dirty="0" smtClean="0"/>
              <a:t>–ին</a:t>
            </a:r>
            <a:r>
              <a:rPr lang="ru-RU" dirty="0" smtClean="0"/>
              <a:t>)</a:t>
            </a:r>
            <a:r>
              <a:rPr lang="hy-AM" dirty="0" smtClean="0"/>
              <a:t>։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9534552">
            <a:off x="5984909" y="3767683"/>
            <a:ext cx="1580474" cy="507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1362756">
            <a:off x="2839727" y="3143047"/>
            <a:ext cx="1580474" cy="507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2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</TotalTime>
  <Words>484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Seda Matevosyan</dc:creator>
  <cp:lastModifiedBy>Hasmik Sargsyan</cp:lastModifiedBy>
  <cp:revision>116</cp:revision>
  <dcterms:created xsi:type="dcterms:W3CDTF">2016-11-29T12:21:17Z</dcterms:created>
  <dcterms:modified xsi:type="dcterms:W3CDTF">2016-12-08T02:39:34Z</dcterms:modified>
</cp:coreProperties>
</file>