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2" r:id="rId2"/>
    <p:sldId id="257" r:id="rId3"/>
    <p:sldId id="256" r:id="rId4"/>
    <p:sldId id="258" r:id="rId5"/>
    <p:sldId id="259" r:id="rId6"/>
    <p:sldId id="261" r:id="rId7"/>
    <p:sldId id="260" r:id="rId8"/>
    <p:sldId id="263" r:id="rId9"/>
    <p:sldId id="270" r:id="rId10"/>
    <p:sldId id="269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4680" r="52607" b="19551"/>
          <a:stretch/>
        </p:blipFill>
        <p:spPr bwMode="auto">
          <a:xfrm>
            <a:off x="1277816" y="808893"/>
            <a:ext cx="2274278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372100" y="1075619"/>
            <a:ext cx="2692400" cy="1358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76163" y="1562982"/>
            <a:ext cx="1473200" cy="399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816" y="4818185"/>
            <a:ext cx="787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Ծրագիրն</a:t>
            </a:r>
            <a:r>
              <a:rPr lang="en-US" dirty="0"/>
              <a:t> </a:t>
            </a:r>
            <a:r>
              <a:rPr lang="en-US" dirty="0" err="1"/>
              <a:t>աշախատ</a:t>
            </a:r>
            <a:r>
              <a:rPr lang="hy-AM" dirty="0"/>
              <a:t>ե</a:t>
            </a:r>
            <a:r>
              <a:rPr lang="en-US" dirty="0" err="1"/>
              <a:t>ցնելիս</a:t>
            </a:r>
            <a:r>
              <a:rPr lang="en-US" dirty="0"/>
              <a:t> 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տվյալները</a:t>
            </a:r>
            <a:r>
              <a:rPr lang="en-US" dirty="0"/>
              <a:t> </a:t>
            </a:r>
            <a:r>
              <a:rPr lang="en-US" dirty="0" err="1"/>
              <a:t>պարունակող</a:t>
            </a:r>
            <a:r>
              <a:rPr lang="en-US" dirty="0"/>
              <a:t> </a:t>
            </a:r>
            <a:r>
              <a:rPr lang="en-US" dirty="0" err="1"/>
              <a:t>թղթապանակի</a:t>
            </a:r>
            <a:r>
              <a:rPr lang="en-US" dirty="0"/>
              <a:t> </a:t>
            </a:r>
            <a:r>
              <a:rPr lang="en-US" dirty="0" err="1"/>
              <a:t>հասցեն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715" y="1669754"/>
            <a:ext cx="2873732" cy="12783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CStatistics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188405">
            <a:off x="2374383" y="729200"/>
            <a:ext cx="1708660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89800" y="1997199"/>
            <a:ext cx="1149924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456" y="1592602"/>
            <a:ext cx="2763982" cy="3343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FunctionSet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Max</a:t>
            </a:r>
          </a:p>
          <a:p>
            <a:pPr algn="ctr"/>
            <a:r>
              <a:rPr lang="en-US" sz="1400" dirty="0" smtClean="0"/>
              <a:t>Min</a:t>
            </a:r>
          </a:p>
          <a:p>
            <a:pPr algn="ctr"/>
            <a:r>
              <a:rPr lang="en-US" sz="1400" dirty="0" smtClean="0"/>
              <a:t>Median</a:t>
            </a:r>
          </a:p>
          <a:p>
            <a:pPr algn="ctr"/>
            <a:r>
              <a:rPr lang="en-US" sz="1400" dirty="0" smtClean="0"/>
              <a:t>Average</a:t>
            </a:r>
          </a:p>
          <a:p>
            <a:pPr algn="ctr"/>
            <a:r>
              <a:rPr lang="en-US" sz="1400" dirty="0" err="1" smtClean="0"/>
              <a:t>StandardDeviation</a:t>
            </a:r>
            <a:endParaRPr lang="en-US" sz="1400" dirty="0" smtClean="0"/>
          </a:p>
          <a:p>
            <a:pPr algn="ctr"/>
            <a:r>
              <a:rPr lang="en-US" sz="1400" dirty="0" smtClean="0"/>
              <a:t>Skewness</a:t>
            </a:r>
          </a:p>
          <a:p>
            <a:pPr algn="ctr"/>
            <a:r>
              <a:rPr lang="en-US" sz="1400" dirty="0"/>
              <a:t>Kurtosis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28077" y="1997199"/>
            <a:ext cx="2772087" cy="3619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ValueSet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400" dirty="0" err="1" smtClean="0"/>
              <a:t>Max:MaxValue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Min:MinValue</a:t>
            </a:r>
            <a:endParaRPr lang="en-US" sz="1400" dirty="0" smtClean="0"/>
          </a:p>
          <a:p>
            <a:pPr algn="ctr"/>
            <a:r>
              <a:rPr lang="en-US" sz="1400" dirty="0" smtClean="0"/>
              <a:t>Median:</a:t>
            </a:r>
            <a:r>
              <a:rPr lang="en-US" sz="1400" dirty="0"/>
              <a:t> </a:t>
            </a:r>
            <a:r>
              <a:rPr lang="en-US" sz="1400" dirty="0" err="1" smtClean="0"/>
              <a:t>MedianValue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Average:AverageValue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StandardDeviation:Value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Skewness:SkewnessValue</a:t>
            </a:r>
            <a:endParaRPr lang="en-US" sz="1400" dirty="0"/>
          </a:p>
          <a:p>
            <a:pPr algn="ctr"/>
            <a:r>
              <a:rPr lang="en-US" sz="1400" dirty="0" err="1" smtClean="0"/>
              <a:t>Kurtosis:KurtosisValue</a:t>
            </a:r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988634" y="2194272"/>
            <a:ext cx="1167147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641" y="1246624"/>
            <a:ext cx="3648957" cy="2632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71500" y="1669755"/>
            <a:ext cx="2623059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setConfig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1501" y="2404048"/>
            <a:ext cx="2619594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setSelection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1500" y="3179906"/>
            <a:ext cx="2616130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setDataProvider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083130" y="2404051"/>
            <a:ext cx="2133606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96395" y="1866828"/>
            <a:ext cx="1900449" cy="1399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IFieldCollectionPtr</a:t>
            </a:r>
            <a:endParaRPr lang="en-US" dirty="0" smtClean="0"/>
          </a:p>
          <a:p>
            <a:pPr algn="ctr"/>
            <a:r>
              <a:rPr lang="en-US" dirty="0" smtClean="0"/>
              <a:t>(calculated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4692" y="93783"/>
            <a:ext cx="11949544" cy="6566789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Summary::run()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8416" y="610743"/>
            <a:ext cx="1643511" cy="62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2055651" y="357027"/>
            <a:ext cx="1759272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63467" y="387851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getParameter</a:t>
            </a:r>
            <a:endParaRPr lang="en-US" dirty="0"/>
          </a:p>
          <a:p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2208051" y="883503"/>
            <a:ext cx="1759272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return</a:t>
            </a:r>
            <a:endParaRPr lang="en-US" sz="1600" dirty="0"/>
          </a:p>
        </p:txBody>
      </p:sp>
      <p:sp>
        <p:nvSpPr>
          <p:cNvPr id="36" name="Snip Diagonal Corner Rectangle 35"/>
          <p:cNvSpPr/>
          <p:nvPr/>
        </p:nvSpPr>
        <p:spPr>
          <a:xfrm>
            <a:off x="4194426" y="864571"/>
            <a:ext cx="1292226" cy="52636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5713754" y="883503"/>
            <a:ext cx="175730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err="1" smtClean="0"/>
              <a:t>GetData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40" name="Snip Diagonal Corner Rectangle 39"/>
          <p:cNvSpPr/>
          <p:nvPr/>
        </p:nvSpPr>
        <p:spPr>
          <a:xfrm>
            <a:off x="5922660" y="1944037"/>
            <a:ext cx="1292226" cy="52636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IFieldCollectionPtr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7698165" y="791997"/>
            <a:ext cx="1643511" cy="62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DataProvider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 rot="8804855">
            <a:off x="7283912" y="1644770"/>
            <a:ext cx="1077378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43" name="Right Arrow 42"/>
          <p:cNvSpPr/>
          <p:nvPr/>
        </p:nvSpPr>
        <p:spPr>
          <a:xfrm>
            <a:off x="4410922" y="1757616"/>
            <a:ext cx="1424508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44" name="Right Arrow 43"/>
          <p:cNvSpPr/>
          <p:nvPr/>
        </p:nvSpPr>
        <p:spPr>
          <a:xfrm rot="10800000">
            <a:off x="4329543" y="2208092"/>
            <a:ext cx="152734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846394" y="2202614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return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9374177">
            <a:off x="7503846" y="1641005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return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21549684">
            <a:off x="4556521" y="1804120"/>
            <a:ext cx="1096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 smtClean="0"/>
              <a:t>GetCount</a:t>
            </a:r>
            <a:r>
              <a:rPr lang="en-US" sz="1600" i="1" dirty="0" smtClean="0"/>
              <a:t>()</a:t>
            </a:r>
            <a:endParaRPr lang="en-US" sz="1600" dirty="0"/>
          </a:p>
        </p:txBody>
      </p:sp>
      <p:sp>
        <p:nvSpPr>
          <p:cNvPr id="47" name="Snip Diagonal Corner Rectangle 46"/>
          <p:cNvSpPr/>
          <p:nvPr/>
        </p:nvSpPr>
        <p:spPr>
          <a:xfrm>
            <a:off x="2810259" y="2308764"/>
            <a:ext cx="1292226" cy="52636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iFieldCount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688737" y="3093139"/>
            <a:ext cx="5909490" cy="3053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/>
              <a:t>i</a:t>
            </a:r>
            <a:r>
              <a:rPr lang="en-US" dirty="0" smtClean="0"/>
              <a:t> in range(0, </a:t>
            </a:r>
            <a:r>
              <a:rPr lang="en-US" dirty="0" err="1" smtClean="0">
                <a:solidFill>
                  <a:srgbClr val="000000"/>
                </a:solidFill>
              </a:rPr>
              <a:t>iFieldCount</a:t>
            </a:r>
            <a:r>
              <a:rPr lang="en-US" dirty="0" smtClean="0"/>
              <a:t>)                                                      </a:t>
            </a:r>
            <a:r>
              <a:rPr lang="en-US" sz="1400" dirty="0" err="1" smtClean="0"/>
              <a:t>summaryData</a:t>
            </a:r>
            <a:r>
              <a:rPr lang="en-US" sz="1400" dirty="0" smtClean="0"/>
              <a:t> = </a:t>
            </a:r>
            <a:r>
              <a:rPr lang="en-US" sz="1400" dirty="0" err="1" smtClean="0"/>
              <a:t>oFieldCollection</a:t>
            </a:r>
            <a:r>
              <a:rPr lang="en-US" sz="1400" dirty="0" smtClean="0"/>
              <a:t>-&gt;</a:t>
            </a:r>
            <a:r>
              <a:rPr lang="en-US" sz="1400" i="1" dirty="0" err="1" smtClean="0"/>
              <a:t>GetFieldData</a:t>
            </a:r>
            <a:r>
              <a:rPr lang="en-US" sz="1400" dirty="0" smtClean="0"/>
              <a:t>(…);</a:t>
            </a:r>
          </a:p>
          <a:p>
            <a:r>
              <a:rPr lang="en-US" sz="1400" dirty="0" err="1" smtClean="0"/>
              <a:t>summaryDoubleData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summaryData</a:t>
            </a:r>
            <a:r>
              <a:rPr lang="en-US" sz="1400" dirty="0"/>
              <a:t>-&gt;</a:t>
            </a:r>
            <a:r>
              <a:rPr lang="en-US" sz="1400" i="1" dirty="0" err="1"/>
              <a:t>GetDoubleData</a:t>
            </a:r>
            <a:r>
              <a:rPr lang="en-US" sz="1400" dirty="0" smtClean="0"/>
              <a:t>();</a:t>
            </a:r>
          </a:p>
          <a:p>
            <a:endParaRPr lang="en-US" sz="1400" dirty="0" smtClean="0"/>
          </a:p>
        </p:txBody>
      </p:sp>
      <p:sp>
        <p:nvSpPr>
          <p:cNvPr id="49" name="Snip Diagonal Corner Rectangle 48"/>
          <p:cNvSpPr/>
          <p:nvPr/>
        </p:nvSpPr>
        <p:spPr>
          <a:xfrm>
            <a:off x="772932" y="5070260"/>
            <a:ext cx="1824795" cy="60560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summaryDoubleData</a:t>
            </a:r>
            <a:endParaRPr lang="en-US" sz="1400" dirty="0"/>
          </a:p>
        </p:txBody>
      </p:sp>
      <p:sp>
        <p:nvSpPr>
          <p:cNvPr id="50" name="Right Arrow 49"/>
          <p:cNvSpPr/>
          <p:nvPr/>
        </p:nvSpPr>
        <p:spPr>
          <a:xfrm>
            <a:off x="2681922" y="5235618"/>
            <a:ext cx="479850" cy="2748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233653" y="5135033"/>
            <a:ext cx="1093263" cy="4760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Statistics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4455304" y="5242544"/>
            <a:ext cx="479850" cy="2748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53" name="Snip Diagonal Corner Rectangle 52"/>
          <p:cNvSpPr/>
          <p:nvPr/>
        </p:nvSpPr>
        <p:spPr>
          <a:xfrm>
            <a:off x="5042760" y="5200123"/>
            <a:ext cx="1473509" cy="371179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6818529" y="4279589"/>
            <a:ext cx="1172080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131973" y="4087435"/>
            <a:ext cx="1900449" cy="1399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DataStore</a:t>
            </a:r>
            <a:endParaRPr lang="en-US" dirty="0"/>
          </a:p>
        </p:txBody>
      </p:sp>
      <p:sp>
        <p:nvSpPr>
          <p:cNvPr id="56" name="Action Button: Help 55">
            <a:hlinkClick r:id="" action="ppaction://noaction" highlightClick="1"/>
          </p:cNvPr>
          <p:cNvSpPr/>
          <p:nvPr/>
        </p:nvSpPr>
        <p:spPr>
          <a:xfrm>
            <a:off x="7022501" y="4938223"/>
            <a:ext cx="800100" cy="841663"/>
          </a:xfrm>
          <a:prstGeom prst="actionButtonHelp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2600" y="618418"/>
            <a:ext cx="6845300" cy="5065404"/>
            <a:chOff x="482600" y="400050"/>
            <a:chExt cx="6845300" cy="5065404"/>
          </a:xfrm>
        </p:grpSpPr>
        <p:sp>
          <p:nvSpPr>
            <p:cNvPr id="4" name="Oval 3"/>
            <p:cNvSpPr/>
            <p:nvPr/>
          </p:nvSpPr>
          <p:spPr>
            <a:xfrm>
              <a:off x="4635500" y="819150"/>
              <a:ext cx="2692400" cy="135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0357" t="44792" r="28653" b="32682"/>
            <a:stretch/>
          </p:blipFill>
          <p:spPr>
            <a:xfrm>
              <a:off x="482600" y="400050"/>
              <a:ext cx="2679700" cy="21971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9950" y="3122304"/>
              <a:ext cx="2603500" cy="2343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File1 -&gt; Lot1, Wafer1</a:t>
              </a:r>
            </a:p>
            <a:p>
              <a:pPr algn="ctr"/>
              <a:r>
                <a:rPr lang="en-US" dirty="0"/>
                <a:t>File2 -&gt; Lot1, Wafer2</a:t>
              </a:r>
            </a:p>
            <a:p>
              <a:pPr algn="ctr"/>
              <a:r>
                <a:rPr lang="en-US" dirty="0"/>
                <a:t>File3 -&gt; Lot3, Wafer5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0" idx="0"/>
            </p:cNvCxnSpPr>
            <p:nvPr/>
          </p:nvCxnSpPr>
          <p:spPr>
            <a:xfrm>
              <a:off x="5981700" y="2178050"/>
              <a:ext cx="0" cy="944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162300" y="1306513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600" y="584446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դիտարկում</a:t>
            </a:r>
            <a:r>
              <a:rPr lang="en-US" dirty="0"/>
              <a:t> է </a:t>
            </a:r>
            <a:r>
              <a:rPr lang="en-US" dirty="0" err="1"/>
              <a:t>բոլոր</a:t>
            </a:r>
            <a:r>
              <a:rPr lang="en-US" dirty="0"/>
              <a:t> </a:t>
            </a:r>
            <a:r>
              <a:rPr lang="en-US" dirty="0" err="1"/>
              <a:t>ֆայլերը</a:t>
            </a:r>
            <a:r>
              <a:rPr lang="en-US" dirty="0"/>
              <a:t> և </a:t>
            </a:r>
            <a:r>
              <a:rPr lang="en-US" dirty="0" err="1"/>
              <a:t>կառուցում</a:t>
            </a:r>
            <a:r>
              <a:rPr lang="en-US" dirty="0"/>
              <a:t> </a:t>
            </a:r>
            <a:r>
              <a:rPr lang="hy-AM" dirty="0"/>
              <a:t>է </a:t>
            </a:r>
            <a:r>
              <a:rPr lang="en-US" dirty="0" err="1"/>
              <a:t>արտապատկերում</a:t>
            </a:r>
            <a:r>
              <a:rPr lang="en-US" dirty="0"/>
              <a:t> </a:t>
            </a:r>
            <a:r>
              <a:rPr lang="en-US" dirty="0" err="1"/>
              <a:t>ֆայլերի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և </a:t>
            </a:r>
            <a:r>
              <a:rPr lang="en-US" dirty="0" err="1"/>
              <a:t>դրանցում</a:t>
            </a:r>
            <a:r>
              <a:rPr lang="en-US" dirty="0"/>
              <a:t> </a:t>
            </a:r>
            <a:r>
              <a:rPr lang="en-US" dirty="0" err="1"/>
              <a:t>պարունակվող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</a:t>
            </a:r>
            <a:r>
              <a:rPr lang="en-US" dirty="0" err="1"/>
              <a:t>միջև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0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2" y="5275385"/>
            <a:ext cx="1147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–ն </a:t>
            </a:r>
            <a:r>
              <a:rPr lang="en-US" dirty="0" err="1"/>
              <a:t>փոխանցվում</a:t>
            </a:r>
            <a:r>
              <a:rPr lang="en-US" dirty="0"/>
              <a:t> է dialog-ի </a:t>
            </a:r>
            <a:r>
              <a:rPr lang="en-US" dirty="0" err="1"/>
              <a:t>մուտքին</a:t>
            </a:r>
            <a:r>
              <a:rPr lang="en-US" dirty="0"/>
              <a:t>, </a:t>
            </a:r>
            <a:r>
              <a:rPr lang="hy-AM" dirty="0"/>
              <a:t> </a:t>
            </a:r>
            <a:r>
              <a:rPr lang="en-US" dirty="0" err="1"/>
              <a:t>օգտագործողին</a:t>
            </a:r>
            <a:r>
              <a:rPr lang="en-US" dirty="0"/>
              <a:t> </a:t>
            </a:r>
            <a:r>
              <a:rPr lang="en-US" dirty="0" err="1"/>
              <a:t>առաջարկվող</a:t>
            </a:r>
            <a:r>
              <a:rPr lang="en-US" dirty="0"/>
              <a:t> </a:t>
            </a:r>
            <a:r>
              <a:rPr lang="hy-AM" dirty="0"/>
              <a:t>բոլոր </a:t>
            </a:r>
            <a:r>
              <a:rPr lang="en-US" dirty="0" err="1"/>
              <a:t>տարբերակները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դաշտերում</a:t>
            </a:r>
            <a:r>
              <a:rPr lang="en-US" dirty="0"/>
              <a:t> </a:t>
            </a:r>
            <a:r>
              <a:rPr lang="hy-AM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ընտրում</a:t>
            </a:r>
            <a:r>
              <a:rPr lang="en-US" dirty="0"/>
              <a:t> է </a:t>
            </a:r>
            <a:r>
              <a:rPr lang="en-US" dirty="0" err="1"/>
              <a:t>ցանկալի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, </a:t>
            </a:r>
            <a:r>
              <a:rPr lang="en-US" dirty="0" err="1"/>
              <a:t>որի</a:t>
            </a:r>
            <a:r>
              <a:rPr lang="en-US" dirty="0"/>
              <a:t> </a:t>
            </a:r>
            <a:r>
              <a:rPr lang="en-US" dirty="0" err="1"/>
              <a:t>հիման</a:t>
            </a:r>
            <a:r>
              <a:rPr lang="en-US" dirty="0"/>
              <a:t> </a:t>
            </a:r>
            <a:r>
              <a:rPr lang="en-US" dirty="0" err="1"/>
              <a:t>վրա</a:t>
            </a:r>
            <a:r>
              <a:rPr lang="en-US" dirty="0"/>
              <a:t> </a:t>
            </a:r>
            <a:r>
              <a:rPr lang="en-US" dirty="0" err="1"/>
              <a:t>էլ</a:t>
            </a:r>
            <a:r>
              <a:rPr lang="en-US" dirty="0"/>
              <a:t> </a:t>
            </a:r>
            <a:r>
              <a:rPr lang="en-US" dirty="0" err="1"/>
              <a:t>ձևավորվում</a:t>
            </a:r>
            <a:r>
              <a:rPr lang="en-US" dirty="0"/>
              <a:t> է Selection </a:t>
            </a:r>
            <a:r>
              <a:rPr lang="en-US" dirty="0" err="1"/>
              <a:t>տիպի</a:t>
            </a:r>
            <a:r>
              <a:rPr lang="en-US" dirty="0"/>
              <a:t> </a:t>
            </a:r>
            <a:r>
              <a:rPr lang="en-US" dirty="0" err="1"/>
              <a:t>օբյեկտ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600" y="409312"/>
            <a:ext cx="11183249" cy="3340099"/>
            <a:chOff x="787400" y="409312"/>
            <a:chExt cx="11183249" cy="3340099"/>
          </a:xfrm>
        </p:grpSpPr>
        <p:grpSp>
          <p:nvGrpSpPr>
            <p:cNvPr id="42" name="Group 41"/>
            <p:cNvGrpSpPr/>
            <p:nvPr/>
          </p:nvGrpSpPr>
          <p:grpSpPr>
            <a:xfrm>
              <a:off x="787400" y="409312"/>
              <a:ext cx="11183249" cy="3340099"/>
              <a:chOff x="-1104900" y="215200"/>
              <a:chExt cx="11183249" cy="334009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-1104900" y="126196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Directory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74949" y="1265445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751" t="43490" r="64688" b="10157"/>
              <a:stretch/>
            </p:blipFill>
            <p:spPr>
              <a:xfrm>
                <a:off x="2548213" y="215200"/>
                <a:ext cx="3884272" cy="3340099"/>
              </a:xfrm>
              <a:prstGeom prst="rect">
                <a:avLst/>
              </a:prstGeom>
            </p:spPr>
          </p:pic>
        </p:grpSp>
        <p:sp>
          <p:nvSpPr>
            <p:cNvPr id="14" name="Right Arrow 13"/>
            <p:cNvSpPr/>
            <p:nvPr/>
          </p:nvSpPr>
          <p:spPr>
            <a:xfrm>
              <a:off x="27813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4582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1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832" y="4566330"/>
            <a:ext cx="1110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Manager – </a:t>
            </a:r>
            <a:r>
              <a:rPr lang="hy-AM" dirty="0"/>
              <a:t>ը</a:t>
            </a:r>
            <a:r>
              <a:rPr lang="en-US" dirty="0"/>
              <a:t> </a:t>
            </a:r>
            <a:r>
              <a:rPr lang="en-US" dirty="0" err="1"/>
              <a:t>տրվում</a:t>
            </a:r>
            <a:r>
              <a:rPr lang="en-US" dirty="0"/>
              <a:t> է </a:t>
            </a:r>
            <a:r>
              <a:rPr lang="en-US" dirty="0" err="1"/>
              <a:t>այս</a:t>
            </a:r>
            <a:r>
              <a:rPr lang="en-US" dirty="0"/>
              <a:t> dialog-ի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արդեն</a:t>
            </a:r>
            <a:r>
              <a:rPr lang="en-US" dirty="0"/>
              <a:t>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</a:t>
            </a:r>
            <a:r>
              <a:rPr lang="en-US" dirty="0" err="1"/>
              <a:t>ները</a:t>
            </a:r>
            <a:r>
              <a:rPr lang="en-US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կարող</a:t>
            </a:r>
            <a:r>
              <a:rPr lang="en-US" dirty="0"/>
              <a:t> է </a:t>
            </a:r>
            <a:r>
              <a:rPr lang="en-US" dirty="0" err="1"/>
              <a:t>ընտրել</a:t>
            </a:r>
            <a:r>
              <a:rPr lang="en-US" dirty="0"/>
              <a:t> </a:t>
            </a:r>
            <a:r>
              <a:rPr lang="en-US" dirty="0" err="1"/>
              <a:t>դրանցից</a:t>
            </a:r>
            <a:r>
              <a:rPr lang="en-US" dirty="0"/>
              <a:t> </a:t>
            </a:r>
            <a:r>
              <a:rPr lang="en-US" dirty="0" err="1"/>
              <a:t>որևէ</a:t>
            </a:r>
            <a:r>
              <a:rPr lang="en-US" dirty="0"/>
              <a:t> </a:t>
            </a:r>
            <a:r>
              <a:rPr lang="en-US" dirty="0" err="1"/>
              <a:t>մեկը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հնարավորություն</a:t>
            </a:r>
            <a:r>
              <a:rPr lang="en-US" dirty="0"/>
              <a:t>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նաև</a:t>
            </a:r>
            <a:r>
              <a:rPr lang="en-US" dirty="0"/>
              <a:t> </a:t>
            </a:r>
            <a:r>
              <a:rPr lang="en-US" dirty="0" err="1"/>
              <a:t>փոփոխել</a:t>
            </a:r>
            <a:r>
              <a:rPr lang="en-US" dirty="0"/>
              <a:t> 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Configuration-ը (</a:t>
            </a:r>
            <a:r>
              <a:rPr lang="en-US" dirty="0" err="1"/>
              <a:t>օգտագործելով</a:t>
            </a:r>
            <a:r>
              <a:rPr lang="en-US" dirty="0"/>
              <a:t> Edit) </a:t>
            </a:r>
            <a:r>
              <a:rPr lang="en-US" dirty="0" err="1"/>
              <a:t>կամ</a:t>
            </a:r>
            <a:r>
              <a:rPr lang="en-US" dirty="0"/>
              <a:t>  </a:t>
            </a:r>
            <a:r>
              <a:rPr lang="en-US" dirty="0" err="1"/>
              <a:t>ստեղծել</a:t>
            </a:r>
            <a:r>
              <a:rPr lang="en-US" dirty="0"/>
              <a:t> </a:t>
            </a:r>
            <a:r>
              <a:rPr lang="en-US" dirty="0" err="1"/>
              <a:t>նորը</a:t>
            </a:r>
            <a:r>
              <a:rPr lang="en-US" dirty="0"/>
              <a:t> (</a:t>
            </a:r>
            <a:r>
              <a:rPr lang="en-US" dirty="0" err="1"/>
              <a:t>օգտագործելով</a:t>
            </a:r>
            <a:r>
              <a:rPr lang="en-US" dirty="0"/>
              <a:t> New):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572" y="520010"/>
            <a:ext cx="11252199" cy="2908989"/>
            <a:chOff x="259572" y="520010"/>
            <a:chExt cx="11252199" cy="2908989"/>
          </a:xfrm>
        </p:grpSpPr>
        <p:grpSp>
          <p:nvGrpSpPr>
            <p:cNvPr id="6" name="Group 5"/>
            <p:cNvGrpSpPr/>
            <p:nvPr/>
          </p:nvGrpSpPr>
          <p:grpSpPr>
            <a:xfrm>
              <a:off x="259572" y="520010"/>
              <a:ext cx="7836572" cy="2908989"/>
              <a:chOff x="2786872" y="2205940"/>
              <a:chExt cx="7836572" cy="29089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86872" y="2700180"/>
                <a:ext cx="2112819" cy="11193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Manager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52" t="30609" r="23144" b="23077"/>
              <a:stretch/>
            </p:blipFill>
            <p:spPr bwMode="auto">
              <a:xfrm>
                <a:off x="6254927" y="2205940"/>
                <a:ext cx="4368517" cy="2908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Down Arrow 2"/>
              <p:cNvSpPr/>
              <p:nvPr/>
            </p:nvSpPr>
            <p:spPr>
              <a:xfrm rot="16200000">
                <a:off x="5467311" y="2780550"/>
                <a:ext cx="241622" cy="943462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Down Arrow 7"/>
            <p:cNvSpPr/>
            <p:nvPr/>
          </p:nvSpPr>
          <p:spPr>
            <a:xfrm rot="16200000">
              <a:off x="8604211" y="1094620"/>
              <a:ext cx="241622" cy="9434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398952" y="1019342"/>
              <a:ext cx="2112819" cy="11193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Configuration  List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1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0566" y="423010"/>
            <a:ext cx="7513116" cy="5401770"/>
            <a:chOff x="620950" y="423010"/>
            <a:chExt cx="7513116" cy="5401770"/>
          </a:xfrm>
        </p:grpSpPr>
        <p:sp>
          <p:nvSpPr>
            <p:cNvPr id="6" name="Oval 5"/>
            <p:cNvSpPr/>
            <p:nvPr/>
          </p:nvSpPr>
          <p:spPr>
            <a:xfrm rot="19930345">
              <a:off x="2390198" y="423010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950" y="1329585"/>
              <a:ext cx="7513116" cy="4495195"/>
              <a:chOff x="620950" y="1329585"/>
              <a:chExt cx="7513116" cy="449519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1637731"/>
                <a:ext cx="3562066" cy="16377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Manager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 rot="153931">
                <a:off x="2161056" y="4421577"/>
                <a:ext cx="2122464" cy="11716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 List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785120">
                <a:off x="620950" y="245431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491930" y="2515539"/>
                <a:ext cx="2080069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09909">
                <a:off x="3741483" y="1329585"/>
                <a:ext cx="132804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8410700">
                <a:off x="3644727" y="3683419"/>
                <a:ext cx="166402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2" idx="0"/>
                <a:endCxn id="5" idx="4"/>
              </p:cNvCxnSpPr>
              <p:nvPr/>
            </p:nvCxnSpPr>
            <p:spPr>
              <a:xfrm flipH="1" flipV="1">
                <a:off x="6353033" y="3275463"/>
                <a:ext cx="988997" cy="1471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09523" y="5455448"/>
                <a:ext cx="66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7947004" y="2070198"/>
            <a:ext cx="4103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Manager-ը </a:t>
            </a:r>
            <a:r>
              <a:rPr lang="en-US" dirty="0" err="1"/>
              <a:t>մուտքին</a:t>
            </a:r>
            <a:r>
              <a:rPr lang="en-US" dirty="0"/>
              <a:t>  </a:t>
            </a:r>
            <a:r>
              <a:rPr lang="en-US" dirty="0" err="1"/>
              <a:t>ստանում</a:t>
            </a:r>
            <a:r>
              <a:rPr lang="en-US" dirty="0"/>
              <a:t> է Data Directory, Selection և Configuration List : Analysis Manager-ը </a:t>
            </a:r>
            <a:r>
              <a:rPr lang="en-US" dirty="0" err="1"/>
              <a:t>ղեկավարում</a:t>
            </a:r>
            <a:r>
              <a:rPr lang="en-US" dirty="0"/>
              <a:t> է analyses dialog-ը, </a:t>
            </a:r>
            <a:r>
              <a:rPr lang="en-US" dirty="0" err="1"/>
              <a:t>ըստ</a:t>
            </a:r>
            <a:r>
              <a:rPr lang="en-US" dirty="0"/>
              <a:t> </a:t>
            </a:r>
            <a:r>
              <a:rPr lang="en-US" dirty="0" err="1"/>
              <a:t>օգտագործողի</a:t>
            </a:r>
            <a:r>
              <a:rPr lang="en-US" dirty="0"/>
              <a:t> </a:t>
            </a:r>
            <a:r>
              <a:rPr lang="hy-AM" dirty="0"/>
              <a:t>ընտ</a:t>
            </a:r>
            <a:r>
              <a:rPr lang="en-US" dirty="0"/>
              <a:t>ր</a:t>
            </a:r>
            <a:r>
              <a:rPr lang="hy-AM" dirty="0"/>
              <a:t>ության </a:t>
            </a:r>
            <a:r>
              <a:rPr lang="en-US" dirty="0" err="1"/>
              <a:t>կատարում</a:t>
            </a:r>
            <a:r>
              <a:rPr lang="en-US" dirty="0"/>
              <a:t> է </a:t>
            </a:r>
            <a:r>
              <a:rPr lang="en-US" dirty="0" err="1"/>
              <a:t>մեկ</a:t>
            </a:r>
            <a:r>
              <a:rPr lang="en-US" dirty="0"/>
              <a:t> </a:t>
            </a:r>
            <a:r>
              <a:rPr lang="en-US" dirty="0" err="1"/>
              <a:t>կամ</a:t>
            </a:r>
            <a:r>
              <a:rPr lang="en-US" dirty="0"/>
              <a:t> </a:t>
            </a:r>
            <a:r>
              <a:rPr lang="en-US" dirty="0" err="1"/>
              <a:t>ավելի</a:t>
            </a:r>
            <a:r>
              <a:rPr lang="en-US" dirty="0"/>
              <a:t> </a:t>
            </a:r>
            <a:r>
              <a:rPr lang="en-US" dirty="0" err="1"/>
              <a:t>անալիզներ</a:t>
            </a:r>
            <a:r>
              <a:rPr lang="en-US" dirty="0"/>
              <a:t>: Analysis Manager-ը </a:t>
            </a:r>
            <a:r>
              <a:rPr lang="en-US" dirty="0" err="1"/>
              <a:t>տրամադրում</a:t>
            </a:r>
            <a:r>
              <a:rPr lang="en-US" dirty="0"/>
              <a:t> է RUN </a:t>
            </a:r>
            <a:r>
              <a:rPr lang="en-US" dirty="0" err="1"/>
              <a:t>ֆունկցիա</a:t>
            </a:r>
            <a:r>
              <a:rPr lang="hy-AM" dirty="0"/>
              <a:t>,</a:t>
            </a:r>
            <a:r>
              <a:rPr lang="en-US" dirty="0"/>
              <a:t>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կանչելու</a:t>
            </a:r>
            <a:r>
              <a:rPr lang="en-US" dirty="0"/>
              <a:t> </a:t>
            </a:r>
            <a:r>
              <a:rPr lang="en-US" dirty="0" err="1"/>
              <a:t>դեպքում</a:t>
            </a:r>
            <a:r>
              <a:rPr lang="en-US" dirty="0"/>
              <a:t> </a:t>
            </a:r>
            <a:r>
              <a:rPr lang="en-US" dirty="0" err="1"/>
              <a:t>ընտրված</a:t>
            </a:r>
            <a:r>
              <a:rPr lang="en-US" dirty="0"/>
              <a:t> </a:t>
            </a:r>
            <a:r>
              <a:rPr lang="en-US" dirty="0" err="1"/>
              <a:t>անալիզները</a:t>
            </a:r>
            <a:r>
              <a:rPr lang="en-US" dirty="0"/>
              <a:t> </a:t>
            </a:r>
            <a:r>
              <a:rPr lang="en-US" dirty="0" err="1"/>
              <a:t>կսկսեն</a:t>
            </a:r>
            <a:r>
              <a:rPr lang="en-US" dirty="0"/>
              <a:t> </a:t>
            </a:r>
            <a:r>
              <a:rPr lang="en-US" dirty="0" err="1"/>
              <a:t>կատարվել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042" t="33985" r="23958" b="16146"/>
          <a:stretch/>
        </p:blipFill>
        <p:spPr>
          <a:xfrm>
            <a:off x="6538343" y="4746672"/>
            <a:ext cx="706606" cy="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48013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Կան</a:t>
            </a:r>
            <a:r>
              <a:rPr lang="en-US" dirty="0"/>
              <a:t> </a:t>
            </a:r>
            <a:r>
              <a:rPr lang="en-US" dirty="0" err="1"/>
              <a:t>մի</a:t>
            </a:r>
            <a:r>
              <a:rPr lang="en-US" dirty="0"/>
              <a:t> </a:t>
            </a:r>
            <a:r>
              <a:rPr lang="en-US" dirty="0" err="1"/>
              <a:t>քանի</a:t>
            </a:r>
            <a:r>
              <a:rPr lang="en-US" dirty="0"/>
              <a:t> Analysis module –</a:t>
            </a:r>
            <a:r>
              <a:rPr lang="en-US" dirty="0" err="1"/>
              <a:t>ներ</a:t>
            </a:r>
            <a:r>
              <a:rPr lang="en-US" dirty="0"/>
              <a:t>, </a:t>
            </a:r>
            <a:r>
              <a:rPr lang="en-US" dirty="0" err="1"/>
              <a:t>որոնցից</a:t>
            </a:r>
            <a:r>
              <a:rPr lang="en-US" dirty="0"/>
              <a:t> </a:t>
            </a:r>
            <a:r>
              <a:rPr lang="en-US" dirty="0" err="1"/>
              <a:t>յուրաքանչյուրը</a:t>
            </a:r>
            <a:r>
              <a:rPr lang="en-US" dirty="0"/>
              <a:t> 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DataProvider</a:t>
            </a:r>
            <a:r>
              <a:rPr lang="en-US" dirty="0"/>
              <a:t> և Configuration: </a:t>
            </a:r>
            <a:r>
              <a:rPr lang="en-US" dirty="0" err="1"/>
              <a:t>Յուրաքանչյու</a:t>
            </a:r>
            <a:r>
              <a:rPr lang="hy-AM" dirty="0"/>
              <a:t>ր</a:t>
            </a:r>
            <a:r>
              <a:rPr lang="en-US" dirty="0"/>
              <a:t> Analysis module  </a:t>
            </a:r>
            <a:r>
              <a:rPr lang="en-US" dirty="0" err="1"/>
              <a:t>տրամադրում</a:t>
            </a:r>
            <a:r>
              <a:rPr lang="en-US" dirty="0"/>
              <a:t> է Run()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կանչելիս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անալիզը</a:t>
            </a:r>
            <a:r>
              <a:rPr lang="en-US" dirty="0"/>
              <a:t> </a:t>
            </a:r>
            <a:r>
              <a:rPr lang="en-US" dirty="0" err="1"/>
              <a:t>կսկսի</a:t>
            </a:r>
            <a:r>
              <a:rPr lang="en-US" dirty="0"/>
              <a:t> </a:t>
            </a:r>
            <a:r>
              <a:rPr lang="en-US" dirty="0" err="1"/>
              <a:t>աշխատել</a:t>
            </a:r>
            <a:r>
              <a:rPr lang="en-US" dirty="0"/>
              <a:t>, </a:t>
            </a:r>
            <a:r>
              <a:rPr lang="hy-AM" dirty="0"/>
              <a:t>որոշակի </a:t>
            </a:r>
            <a:r>
              <a:rPr lang="en-US" dirty="0" err="1"/>
              <a:t>գործողություններ</a:t>
            </a:r>
            <a:r>
              <a:rPr lang="en-US" dirty="0"/>
              <a:t> </a:t>
            </a:r>
            <a:r>
              <a:rPr lang="en-US" dirty="0" err="1"/>
              <a:t>կատարելով</a:t>
            </a:r>
            <a:r>
              <a:rPr lang="en-US" dirty="0"/>
              <a:t>:</a:t>
            </a:r>
          </a:p>
          <a:p>
            <a:r>
              <a:rPr lang="en-US" dirty="0"/>
              <a:t>Run </a:t>
            </a:r>
            <a:r>
              <a:rPr lang="en-US" dirty="0" err="1"/>
              <a:t>ֆունկցիան</a:t>
            </a:r>
            <a:r>
              <a:rPr lang="en-US" dirty="0"/>
              <a:t> </a:t>
            </a:r>
            <a:r>
              <a:rPr lang="en-US" dirty="0" err="1"/>
              <a:t>կանչում</a:t>
            </a:r>
            <a:r>
              <a:rPr lang="en-US" dirty="0"/>
              <a:t> է </a:t>
            </a:r>
            <a:r>
              <a:rPr lang="en-US" dirty="0" err="1"/>
              <a:t>GetData</a:t>
            </a:r>
            <a:r>
              <a:rPr lang="hy-AM" dirty="0"/>
              <a:t>՝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անուններ</a:t>
            </a:r>
            <a:r>
              <a:rPr lang="en-US" dirty="0"/>
              <a:t> </a:t>
            </a:r>
            <a:r>
              <a:rPr lang="en-US" dirty="0" err="1"/>
              <a:t>փոխանցելով</a:t>
            </a:r>
            <a:r>
              <a:rPr lang="en-US" dirty="0"/>
              <a:t>(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կախված</a:t>
            </a:r>
            <a:r>
              <a:rPr lang="en-US" dirty="0"/>
              <a:t> է </a:t>
            </a:r>
            <a:r>
              <a:rPr lang="en-US" dirty="0" err="1"/>
              <a:t>անալիզի</a:t>
            </a:r>
            <a:r>
              <a:rPr lang="en-US" dirty="0"/>
              <a:t> </a:t>
            </a:r>
            <a:r>
              <a:rPr lang="en-US" dirty="0" err="1"/>
              <a:t>տիպից</a:t>
            </a:r>
            <a:r>
              <a:rPr lang="en-US" dirty="0"/>
              <a:t>), </a:t>
            </a:r>
            <a:r>
              <a:rPr lang="en-US" dirty="0" err="1"/>
              <a:t>GetData</a:t>
            </a:r>
            <a:r>
              <a:rPr lang="hy-AM" dirty="0"/>
              <a:t>-ն վերադարձնում է </a:t>
            </a:r>
            <a:r>
              <a:rPr lang="en-US" dirty="0" err="1"/>
              <a:t>FieldCollection</a:t>
            </a:r>
            <a:r>
              <a:rPr lang="hy-AM" dirty="0"/>
              <a:t>։ Յուրաքանչյուր </a:t>
            </a:r>
            <a:r>
              <a:rPr lang="en-US" dirty="0"/>
              <a:t>field</a:t>
            </a:r>
            <a:r>
              <a:rPr lang="hy-AM" dirty="0"/>
              <a:t>-ի</a:t>
            </a:r>
            <a:r>
              <a:rPr lang="en-US" dirty="0"/>
              <a:t> </a:t>
            </a:r>
            <a:r>
              <a:rPr lang="hy-AM" dirty="0"/>
              <a:t>համար </a:t>
            </a:r>
            <a:r>
              <a:rPr lang="en-US" dirty="0" err="1"/>
              <a:t>FieldCollection</a:t>
            </a:r>
            <a:r>
              <a:rPr lang="en-US" dirty="0"/>
              <a:t> </a:t>
            </a:r>
            <a:r>
              <a:rPr lang="hy-AM" dirty="0"/>
              <a:t>–ից կանչվում է </a:t>
            </a:r>
            <a:r>
              <a:rPr lang="en-US" dirty="0" err="1"/>
              <a:t>GetFieldData</a:t>
            </a:r>
            <a:r>
              <a:rPr lang="hy-AM" dirty="0"/>
              <a:t> ֆունկցիան, որի արդյուքում ստացվում է</a:t>
            </a:r>
            <a:r>
              <a:rPr lang="en-US" dirty="0"/>
              <a:t> </a:t>
            </a:r>
            <a:r>
              <a:rPr lang="en-US" dirty="0" err="1"/>
              <a:t>FiledData</a:t>
            </a:r>
            <a:r>
              <a:rPr lang="en-US" dirty="0"/>
              <a:t>. </a:t>
            </a:r>
            <a:r>
              <a:rPr lang="hy-AM" dirty="0"/>
              <a:t>Պարզվում է վերադարձված արժեքների տիպը և ըստ այդ տիպի կանչվում է համապատասխան</a:t>
            </a:r>
            <a:r>
              <a:rPr lang="en-US" dirty="0"/>
              <a:t> Get </a:t>
            </a:r>
            <a:r>
              <a:rPr lang="hy-AM" dirty="0"/>
              <a:t>ֆունկցիան</a:t>
            </a:r>
            <a:r>
              <a:rPr lang="en-US" dirty="0"/>
              <a:t> (</a:t>
            </a:r>
            <a:r>
              <a:rPr lang="hy-AM" dirty="0"/>
              <a:t>օրինակ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/>
              <a:t>)</a:t>
            </a:r>
            <a:r>
              <a:rPr lang="hy-AM" dirty="0"/>
              <a:t> և ստացվում է </a:t>
            </a:r>
            <a:r>
              <a:rPr lang="en-US" dirty="0"/>
              <a:t>Vector (</a:t>
            </a:r>
            <a:r>
              <a:rPr lang="hy-AM" dirty="0"/>
              <a:t>օրնակ</a:t>
            </a:r>
            <a:r>
              <a:rPr lang="en-US" dirty="0"/>
              <a:t> </a:t>
            </a:r>
            <a:r>
              <a:rPr lang="en-US" dirty="0" err="1"/>
              <a:t>IntVec</a:t>
            </a:r>
            <a:r>
              <a:rPr lang="en-US" dirty="0"/>
              <a:t>)</a:t>
            </a:r>
            <a:r>
              <a:rPr lang="hy-AM" dirty="0"/>
              <a:t>։ Ցիկլով անցնելով </a:t>
            </a:r>
            <a:r>
              <a:rPr lang="en-US" dirty="0"/>
              <a:t>vector</a:t>
            </a:r>
            <a:r>
              <a:rPr lang="hy-AM" dirty="0"/>
              <a:t>-ի վրայով</a:t>
            </a:r>
            <a:r>
              <a:rPr lang="en-US" dirty="0"/>
              <a:t>  </a:t>
            </a:r>
            <a:r>
              <a:rPr lang="en-US" dirty="0" err="1"/>
              <a:t>GetAt</a:t>
            </a:r>
            <a:r>
              <a:rPr lang="en-US" dirty="0"/>
              <a:t> </a:t>
            </a:r>
            <a:r>
              <a:rPr lang="hy-AM" dirty="0"/>
              <a:t> ֆունկցիան ըստ ինդեքսի կանչելով կստացվեն բոլոր արժեքները։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7128" y="606717"/>
            <a:ext cx="11279267" cy="3609535"/>
            <a:chOff x="471455" y="495181"/>
            <a:chExt cx="11279267" cy="3609535"/>
          </a:xfrm>
        </p:grpSpPr>
        <p:sp>
          <p:nvSpPr>
            <p:cNvPr id="5" name="Oval 4"/>
            <p:cNvSpPr/>
            <p:nvPr/>
          </p:nvSpPr>
          <p:spPr>
            <a:xfrm rot="19930345">
              <a:off x="471455" y="970415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Provider</a:t>
              </a:r>
            </a:p>
          </p:txBody>
        </p:sp>
        <p:sp>
          <p:nvSpPr>
            <p:cNvPr id="6" name="Oval 5"/>
            <p:cNvSpPr/>
            <p:nvPr/>
          </p:nvSpPr>
          <p:spPr>
            <a:xfrm rot="153931">
              <a:off x="624282" y="2933095"/>
              <a:ext cx="2122464" cy="1171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1075160">
              <a:off x="2256340" y="1579762"/>
              <a:ext cx="1654439" cy="3941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632518">
              <a:off x="2728820" y="2845452"/>
              <a:ext cx="1349932" cy="3935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4382" y="495181"/>
              <a:ext cx="4326340" cy="2243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Run()</a:t>
              </a:r>
            </a:p>
            <a:p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GetData</a:t>
              </a:r>
              <a:r>
                <a:rPr lang="en-US" dirty="0"/>
                <a:t>(</a:t>
              </a:r>
              <a:r>
                <a:rPr lang="en-US" dirty="0" err="1"/>
                <a:t>FieldList</a:t>
              </a:r>
              <a:r>
                <a:rPr lang="en-US" dirty="0"/>
                <a:t>(Wafer, Bin,  </a:t>
              </a:r>
              <a:r>
                <a:rPr lang="en-US" dirty="0" err="1"/>
                <a:t>BinType</a:t>
              </a:r>
              <a:r>
                <a:rPr lang="en-US" dirty="0"/>
                <a:t> ))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FieldCollection</a:t>
              </a:r>
              <a:r>
                <a:rPr lang="en-US" dirty="0"/>
                <a:t>-&gt;</a:t>
              </a:r>
              <a:r>
                <a:rPr lang="en-US" dirty="0" err="1"/>
                <a:t>GetFieldData</a:t>
              </a:r>
              <a:r>
                <a:rPr lang="en-US" dirty="0"/>
                <a:t>(Bin)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FieldData</a:t>
              </a:r>
              <a:r>
                <a:rPr lang="en-US" dirty="0"/>
                <a:t>-&gt;</a:t>
              </a:r>
              <a:r>
                <a:rPr lang="en-US" dirty="0" err="1"/>
                <a:t>GetIntData</a:t>
              </a:r>
              <a:r>
                <a:rPr lang="en-US" dirty="0"/>
                <a:t>()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IntVec</a:t>
              </a:r>
              <a:r>
                <a:rPr lang="en-US" dirty="0"/>
                <a:t>-&gt;</a:t>
              </a:r>
              <a:r>
                <a:rPr lang="en-US" dirty="0" err="1"/>
                <a:t>GetAt</a:t>
              </a:r>
              <a:r>
                <a:rPr lang="en-US" dirty="0"/>
                <a:t>(index)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26353" y="989496"/>
              <a:ext cx="3286836" cy="2494562"/>
              <a:chOff x="4026353" y="989496"/>
              <a:chExt cx="3286836" cy="24945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26353" y="98949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78753" y="125912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31153" y="152875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83553" y="179838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35953" y="206801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88353" y="233764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47692" y="983118"/>
              <a:ext cx="976691" cy="1755189"/>
              <a:chOff x="6447692" y="983118"/>
              <a:chExt cx="976691" cy="175518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6447692" y="983118"/>
                <a:ext cx="976690" cy="313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6680144" y="989496"/>
                <a:ext cx="744238" cy="627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855992" y="989496"/>
                <a:ext cx="568390" cy="933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008390" y="989496"/>
                <a:ext cx="415992" cy="1249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7160792" y="989496"/>
                <a:ext cx="263590" cy="1507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7313189" y="989496"/>
                <a:ext cx="111194" cy="17488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175846" y="93784"/>
            <a:ext cx="11769969" cy="43047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Analysis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8954" y="5251150"/>
            <a:ext cx="1188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SetSelection</a:t>
            </a:r>
            <a:r>
              <a:rPr lang="en-US" dirty="0"/>
              <a:t>(Selection) </a:t>
            </a:r>
            <a:r>
              <a:rPr lang="en-US" dirty="0" err="1"/>
              <a:t>ֆունկցիայի</a:t>
            </a:r>
            <a:r>
              <a:rPr lang="en-US" dirty="0"/>
              <a:t> </a:t>
            </a:r>
            <a:r>
              <a:rPr lang="en-US" dirty="0" err="1"/>
              <a:t>միջոցով</a:t>
            </a:r>
            <a:r>
              <a:rPr lang="en-US" dirty="0"/>
              <a:t> Analysis </a:t>
            </a:r>
            <a:r>
              <a:rPr lang="en-US"/>
              <a:t>Manager -ը </a:t>
            </a:r>
            <a:r>
              <a:rPr lang="en-US" dirty="0"/>
              <a:t>Selection է </a:t>
            </a:r>
            <a:r>
              <a:rPr lang="en-US" dirty="0" err="1"/>
              <a:t>փոխանցում</a:t>
            </a:r>
            <a:r>
              <a:rPr lang="en-US" dirty="0"/>
              <a:t> Data Provider –</a:t>
            </a:r>
            <a:r>
              <a:rPr lang="en-US" dirty="0" err="1"/>
              <a:t>ին</a:t>
            </a:r>
            <a:r>
              <a:rPr lang="en-US" dirty="0"/>
              <a:t>:</a:t>
            </a:r>
          </a:p>
          <a:p>
            <a:r>
              <a:rPr lang="en-US" dirty="0" err="1"/>
              <a:t>DataProvider</a:t>
            </a:r>
            <a:r>
              <a:rPr lang="en-US" dirty="0"/>
              <a:t> –ը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կարելի</a:t>
            </a:r>
            <a:r>
              <a:rPr lang="en-US" dirty="0"/>
              <a:t> է </a:t>
            </a:r>
            <a:r>
              <a:rPr lang="en-US" dirty="0" err="1"/>
              <a:t>օգտագործել</a:t>
            </a:r>
            <a:r>
              <a:rPr lang="en-US" dirty="0"/>
              <a:t> </a:t>
            </a:r>
            <a:r>
              <a:rPr lang="en-US" dirty="0" err="1"/>
              <a:t>պահանջվող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 </a:t>
            </a:r>
            <a:r>
              <a:rPr lang="en-US" dirty="0" err="1"/>
              <a:t>ստանալու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 </a:t>
            </a:r>
            <a:r>
              <a:rPr lang="en-US" dirty="0" err="1"/>
              <a:t>օրինակ</a:t>
            </a:r>
            <a:r>
              <a:rPr lang="en-US" dirty="0"/>
              <a:t> wafer-ի, lot-ի, bin-ի և </a:t>
            </a:r>
            <a:r>
              <a:rPr lang="en-US" dirty="0" err="1"/>
              <a:t>այլն</a:t>
            </a:r>
            <a:r>
              <a:rPr lang="en-US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33" y="635001"/>
            <a:ext cx="10767188" cy="2780555"/>
            <a:chOff x="220933" y="622301"/>
            <a:chExt cx="10767188" cy="2780555"/>
          </a:xfrm>
        </p:grpSpPr>
        <p:grpSp>
          <p:nvGrpSpPr>
            <p:cNvPr id="65" name="Group 64"/>
            <p:cNvGrpSpPr/>
            <p:nvPr/>
          </p:nvGrpSpPr>
          <p:grpSpPr>
            <a:xfrm>
              <a:off x="5348514" y="622301"/>
              <a:ext cx="5639607" cy="2780555"/>
              <a:chOff x="5348514" y="622301"/>
              <a:chExt cx="5639607" cy="27805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48514" y="622301"/>
                <a:ext cx="3046185" cy="182296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Provider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845422" y="2345155"/>
                <a:ext cx="2142699" cy="1057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GetData</a:t>
                </a:r>
                <a:r>
                  <a:rPr lang="en-US" dirty="0"/>
                  <a:t>(</a:t>
                </a:r>
                <a:r>
                  <a:rPr lang="en-US" dirty="0" err="1"/>
                  <a:t>FieldList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20933" y="763088"/>
              <a:ext cx="2637977" cy="15413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Manager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176411" y="832254"/>
              <a:ext cx="2080069" cy="50743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SetSelection</a:t>
              </a:r>
              <a:r>
                <a:rPr lang="en-US" sz="1400" dirty="0"/>
                <a:t>(Selection)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3" idx="0"/>
            <a:endCxn id="4" idx="6"/>
          </p:cNvCxnSpPr>
          <p:nvPr/>
        </p:nvCxnSpPr>
        <p:spPr>
          <a:xfrm flipH="1" flipV="1">
            <a:off x="8394699" y="1546484"/>
            <a:ext cx="1522073" cy="81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176410" y="1668204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SetDataDirectory</a:t>
            </a:r>
            <a:r>
              <a:rPr lang="en-US" sz="1400" dirty="0"/>
              <a:t>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6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3107" y="973564"/>
            <a:ext cx="1939786" cy="90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846" y="93784"/>
            <a:ext cx="11769969" cy="4712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 Provider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876793" y="756215"/>
            <a:ext cx="381864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40440" y="524173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8971789">
            <a:off x="5879603" y="1839218"/>
            <a:ext cx="1758057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7929" y="5029202"/>
            <a:ext cx="11637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Provider</a:t>
            </a:r>
            <a:r>
              <a:rPr lang="hy-AM" dirty="0"/>
              <a:t>-ի </a:t>
            </a:r>
            <a:r>
              <a:rPr lang="en-US" dirty="0" err="1"/>
              <a:t>GetData</a:t>
            </a:r>
            <a:r>
              <a:rPr lang="hy-AM" dirty="0"/>
              <a:t> ֆունկցիան ըստ </a:t>
            </a:r>
            <a:r>
              <a:rPr lang="en-US" dirty="0"/>
              <a:t>Selection</a:t>
            </a:r>
            <a:r>
              <a:rPr lang="hy-AM" dirty="0"/>
              <a:t>-ի դիմում է </a:t>
            </a:r>
            <a:r>
              <a:rPr lang="en-US" dirty="0"/>
              <a:t>Data Directory</a:t>
            </a:r>
            <a:r>
              <a:rPr lang="hy-AM" dirty="0"/>
              <a:t>-ին և ստանում </a:t>
            </a:r>
            <a:r>
              <a:rPr lang="en-US" dirty="0" err="1"/>
              <a:t>FileInfo</a:t>
            </a:r>
            <a:r>
              <a:rPr lang="hy-AM" dirty="0"/>
              <a:t>։ </a:t>
            </a:r>
            <a:r>
              <a:rPr lang="en-US" dirty="0" err="1"/>
              <a:t>FileInfo</a:t>
            </a:r>
            <a:r>
              <a:rPr lang="hy-AM" dirty="0"/>
              <a:t>-ն փոխանցվում է </a:t>
            </a:r>
            <a:r>
              <a:rPr lang="en-US" dirty="0" err="1"/>
              <a:t>DataStore</a:t>
            </a:r>
            <a:r>
              <a:rPr lang="hy-AM" dirty="0"/>
              <a:t>-ին, եթե տվյալ ինֆորմացիան արդեն բեռնավորվել է </a:t>
            </a:r>
            <a:r>
              <a:rPr lang="en-US" dirty="0" err="1"/>
              <a:t>DataStore</a:t>
            </a:r>
            <a:r>
              <a:rPr lang="hy-AM" dirty="0"/>
              <a:t>, ապա այն համապատասխան տեսքով վերադարձվում է։ Հակառակ դեպքում այդ տվյալները բեռնավորվում են </a:t>
            </a:r>
            <a:r>
              <a:rPr lang="en-US" dirty="0" err="1"/>
              <a:t>DataStore</a:t>
            </a:r>
            <a:r>
              <a:rPr lang="hy-AM" dirty="0"/>
              <a:t> </a:t>
            </a:r>
            <a:r>
              <a:rPr lang="ru-RU" dirty="0"/>
              <a:t>(</a:t>
            </a:r>
            <a:r>
              <a:rPr lang="en-US" dirty="0"/>
              <a:t>Parser-</a:t>
            </a:r>
            <a:r>
              <a:rPr lang="hy-AM" dirty="0"/>
              <a:t>ը վերլուծում է ֆայլի ինֆորմացիան , </a:t>
            </a:r>
            <a:r>
              <a:rPr lang="en-US" dirty="0"/>
              <a:t>Loader</a:t>
            </a:r>
            <a:r>
              <a:rPr lang="hy-AM" dirty="0"/>
              <a:t>-ը պահանջվող տվյալները ֆայլից ստանում և փոխանցում է </a:t>
            </a:r>
            <a:r>
              <a:rPr lang="en-US" dirty="0" err="1"/>
              <a:t>DataStore</a:t>
            </a:r>
            <a:r>
              <a:rPr lang="hy-AM" dirty="0"/>
              <a:t> –ին</a:t>
            </a:r>
            <a:r>
              <a:rPr lang="ru-RU" dirty="0"/>
              <a:t>)</a:t>
            </a:r>
            <a:r>
              <a:rPr lang="hy-AM" dirty="0"/>
              <a:t>։ 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 flipH="1">
            <a:off x="3257786" y="3440465"/>
            <a:ext cx="2001988" cy="1069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7051999" y="3787611"/>
            <a:ext cx="1670912" cy="7143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7" name="Oval 6"/>
          <p:cNvSpPr/>
          <p:nvPr/>
        </p:nvSpPr>
        <p:spPr>
          <a:xfrm flipH="1">
            <a:off x="10013087" y="2747778"/>
            <a:ext cx="1670912" cy="7143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0" name="Right Arrow 29"/>
          <p:cNvSpPr/>
          <p:nvPr/>
        </p:nvSpPr>
        <p:spPr>
          <a:xfrm rot="15408886" flipH="1">
            <a:off x="198219" y="2418442"/>
            <a:ext cx="1288162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9409033" flipH="1">
            <a:off x="8859141" y="3594953"/>
            <a:ext cx="1614738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 flipH="1">
            <a:off x="5551730" y="4143902"/>
            <a:ext cx="1227376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0237244" flipH="1">
            <a:off x="8406183" y="3204819"/>
            <a:ext cx="1614738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4312465" y="2017273"/>
            <a:ext cx="1488360" cy="86671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168695">
            <a:off x="2614448" y="1866662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83201">
            <a:off x="6131688" y="1847002"/>
            <a:ext cx="167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According Selection</a:t>
            </a:r>
          </a:p>
          <a:p>
            <a:endParaRPr lang="en-US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297228" y="3403776"/>
            <a:ext cx="1488360" cy="86671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695">
            <a:off x="1956699" y="3611794"/>
            <a:ext cx="1184057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5462830" y="3648208"/>
            <a:ext cx="1227376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98" t="18536" r="28605" b="24215"/>
          <a:stretch/>
        </p:blipFill>
        <p:spPr>
          <a:xfrm>
            <a:off x="823298" y="374556"/>
            <a:ext cx="6507125" cy="412543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489799" y="1997199"/>
            <a:ext cx="1363255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14303" y="1724372"/>
            <a:ext cx="1803400" cy="93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7839624" y="955964"/>
            <a:ext cx="800100" cy="841663"/>
          </a:xfrm>
          <a:prstGeom prst="actionButtonHelp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9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562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 Matevosyan</dc:creator>
  <cp:lastModifiedBy>Hasmik Sargsyan</cp:lastModifiedBy>
  <cp:revision>142</cp:revision>
  <dcterms:created xsi:type="dcterms:W3CDTF">2016-11-29T12:21:17Z</dcterms:created>
  <dcterms:modified xsi:type="dcterms:W3CDTF">2017-02-19T15:28:47Z</dcterms:modified>
</cp:coreProperties>
</file>