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2" r:id="rId2"/>
    <p:sldId id="257" r:id="rId3"/>
    <p:sldId id="256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7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t="24680" r="52607" b="19551"/>
          <a:stretch/>
        </p:blipFill>
        <p:spPr bwMode="auto">
          <a:xfrm>
            <a:off x="1277816" y="808893"/>
            <a:ext cx="2274278" cy="230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372100" y="1075619"/>
            <a:ext cx="2692400" cy="1358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Directory</a:t>
            </a:r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676163" y="1562982"/>
            <a:ext cx="1473200" cy="3996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 load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7816" y="4818185"/>
            <a:ext cx="787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Ծրագիրն</a:t>
            </a:r>
            <a:r>
              <a:rPr lang="en-US" dirty="0"/>
              <a:t> </a:t>
            </a:r>
            <a:r>
              <a:rPr lang="en-US" dirty="0" err="1"/>
              <a:t>աշախատ</a:t>
            </a:r>
            <a:r>
              <a:rPr lang="hy-AM" dirty="0"/>
              <a:t>ե</a:t>
            </a:r>
            <a:r>
              <a:rPr lang="en-US" dirty="0" err="1"/>
              <a:t>ցնելիս</a:t>
            </a:r>
            <a:r>
              <a:rPr lang="en-US" dirty="0"/>
              <a:t> Data Directory – 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ստանում</a:t>
            </a:r>
            <a:r>
              <a:rPr lang="en-US" dirty="0"/>
              <a:t> է </a:t>
            </a:r>
            <a:r>
              <a:rPr lang="en-US" dirty="0" err="1"/>
              <a:t>տվյալները</a:t>
            </a:r>
            <a:r>
              <a:rPr lang="en-US" dirty="0"/>
              <a:t> </a:t>
            </a:r>
            <a:r>
              <a:rPr lang="en-US" dirty="0" err="1"/>
              <a:t>պարունակող</a:t>
            </a:r>
            <a:r>
              <a:rPr lang="en-US" dirty="0"/>
              <a:t> </a:t>
            </a:r>
            <a:r>
              <a:rPr lang="en-US" dirty="0" err="1"/>
              <a:t>թղթապանակի</a:t>
            </a:r>
            <a:r>
              <a:rPr lang="en-US" dirty="0"/>
              <a:t> </a:t>
            </a:r>
            <a:r>
              <a:rPr lang="en-US" dirty="0" err="1"/>
              <a:t>հասցեն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8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82600" y="618418"/>
            <a:ext cx="6845300" cy="5065404"/>
            <a:chOff x="482600" y="400050"/>
            <a:chExt cx="6845300" cy="5065404"/>
          </a:xfrm>
        </p:grpSpPr>
        <p:sp>
          <p:nvSpPr>
            <p:cNvPr id="4" name="Oval 3"/>
            <p:cNvSpPr/>
            <p:nvPr/>
          </p:nvSpPr>
          <p:spPr>
            <a:xfrm>
              <a:off x="4635500" y="819150"/>
              <a:ext cx="2692400" cy="135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60357" t="44792" r="28653" b="32682"/>
            <a:stretch/>
          </p:blipFill>
          <p:spPr>
            <a:xfrm>
              <a:off x="482600" y="400050"/>
              <a:ext cx="2679700" cy="21971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679950" y="3122304"/>
              <a:ext cx="2603500" cy="23431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File1 -&gt; Lot1, Wafer1</a:t>
              </a:r>
            </a:p>
            <a:p>
              <a:pPr algn="ctr"/>
              <a:r>
                <a:rPr lang="en-US" dirty="0"/>
                <a:t>File2 -&gt; Lot1, Wafer2</a:t>
              </a:r>
            </a:p>
            <a:p>
              <a:pPr algn="ctr"/>
              <a:r>
                <a:rPr lang="en-US" dirty="0"/>
                <a:t>File3 -&gt; Lot3, Wafer5</a:t>
              </a:r>
            </a:p>
          </p:txBody>
        </p:sp>
        <p:cxnSp>
          <p:nvCxnSpPr>
            <p:cNvPr id="16" name="Straight Connector 15"/>
            <p:cNvCxnSpPr>
              <a:stCxn id="4" idx="4"/>
              <a:endCxn id="10" idx="0"/>
            </p:cNvCxnSpPr>
            <p:nvPr/>
          </p:nvCxnSpPr>
          <p:spPr>
            <a:xfrm>
              <a:off x="5981700" y="2178050"/>
              <a:ext cx="0" cy="944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3162300" y="1306513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6600" y="5844468"/>
            <a:ext cx="107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Directory – 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դիտարկում</a:t>
            </a:r>
            <a:r>
              <a:rPr lang="en-US" dirty="0"/>
              <a:t> է </a:t>
            </a:r>
            <a:r>
              <a:rPr lang="en-US" dirty="0" err="1"/>
              <a:t>բոլոր</a:t>
            </a:r>
            <a:r>
              <a:rPr lang="en-US" dirty="0"/>
              <a:t> </a:t>
            </a:r>
            <a:r>
              <a:rPr lang="en-US" dirty="0" err="1"/>
              <a:t>ֆայլերը</a:t>
            </a:r>
            <a:r>
              <a:rPr lang="en-US" dirty="0"/>
              <a:t> և </a:t>
            </a:r>
            <a:r>
              <a:rPr lang="en-US" dirty="0" err="1"/>
              <a:t>կառուցում</a:t>
            </a:r>
            <a:r>
              <a:rPr lang="en-US" dirty="0"/>
              <a:t> </a:t>
            </a:r>
            <a:r>
              <a:rPr lang="hy-AM" dirty="0"/>
              <a:t>է </a:t>
            </a:r>
            <a:r>
              <a:rPr lang="en-US" dirty="0" err="1"/>
              <a:t>արտապատկերում</a:t>
            </a:r>
            <a:r>
              <a:rPr lang="en-US" dirty="0"/>
              <a:t> </a:t>
            </a:r>
            <a:r>
              <a:rPr lang="en-US" dirty="0" err="1"/>
              <a:t>ֆայլերի</a:t>
            </a:r>
            <a:r>
              <a:rPr lang="en-US" dirty="0"/>
              <a:t> </a:t>
            </a:r>
            <a:r>
              <a:rPr lang="en-US" dirty="0" err="1"/>
              <a:t>անվանումների</a:t>
            </a:r>
            <a:r>
              <a:rPr lang="en-US" dirty="0"/>
              <a:t> և </a:t>
            </a:r>
            <a:r>
              <a:rPr lang="en-US" dirty="0" err="1"/>
              <a:t>դրանցում</a:t>
            </a:r>
            <a:r>
              <a:rPr lang="en-US" dirty="0"/>
              <a:t> </a:t>
            </a:r>
            <a:r>
              <a:rPr lang="en-US" dirty="0" err="1"/>
              <a:t>պարունակվող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անվանումների</a:t>
            </a:r>
            <a:r>
              <a:rPr lang="en-US" dirty="0"/>
              <a:t> </a:t>
            </a:r>
            <a:r>
              <a:rPr lang="en-US" dirty="0" err="1"/>
              <a:t>միջև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70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62" y="5275385"/>
            <a:ext cx="1147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Directory –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փոխանցվում</a:t>
            </a:r>
            <a:r>
              <a:rPr lang="en-US" dirty="0"/>
              <a:t> է dialog-ի </a:t>
            </a:r>
            <a:r>
              <a:rPr lang="en-US" dirty="0" err="1"/>
              <a:t>մուտքին</a:t>
            </a:r>
            <a:r>
              <a:rPr lang="en-US" dirty="0"/>
              <a:t>, </a:t>
            </a:r>
            <a:r>
              <a:rPr lang="hy-AM" dirty="0"/>
              <a:t> </a:t>
            </a:r>
            <a:r>
              <a:rPr lang="en-US" dirty="0" err="1"/>
              <a:t>օգտագործվողին</a:t>
            </a:r>
            <a:r>
              <a:rPr lang="en-US" dirty="0"/>
              <a:t> </a:t>
            </a:r>
            <a:r>
              <a:rPr lang="en-US" dirty="0" err="1"/>
              <a:t>առաջարկվող</a:t>
            </a:r>
            <a:r>
              <a:rPr lang="en-US" dirty="0"/>
              <a:t> </a:t>
            </a:r>
            <a:r>
              <a:rPr lang="hy-AM" dirty="0"/>
              <a:t>բոլոր </a:t>
            </a:r>
            <a:r>
              <a:rPr lang="en-US" dirty="0" err="1"/>
              <a:t>տարբերակները</a:t>
            </a:r>
            <a:r>
              <a:rPr lang="en-US" dirty="0"/>
              <a:t> </a:t>
            </a:r>
            <a:r>
              <a:rPr lang="en-US" dirty="0" err="1"/>
              <a:t>համապատասխան</a:t>
            </a:r>
            <a:r>
              <a:rPr lang="en-US" dirty="0"/>
              <a:t> </a:t>
            </a:r>
            <a:r>
              <a:rPr lang="en-US" dirty="0" err="1"/>
              <a:t>դաշտերում</a:t>
            </a:r>
            <a:r>
              <a:rPr lang="en-US" dirty="0"/>
              <a:t> </a:t>
            </a:r>
            <a:r>
              <a:rPr lang="hy-AM" dirty="0"/>
              <a:t> </a:t>
            </a:r>
            <a:r>
              <a:rPr lang="en-US" dirty="0" err="1"/>
              <a:t>ցույց</a:t>
            </a:r>
            <a:r>
              <a:rPr lang="en-US" dirty="0"/>
              <a:t> </a:t>
            </a:r>
            <a:r>
              <a:rPr lang="en-US" dirty="0" err="1"/>
              <a:t>տալու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: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ընտրում</a:t>
            </a:r>
            <a:r>
              <a:rPr lang="en-US" dirty="0"/>
              <a:t> է </a:t>
            </a:r>
            <a:r>
              <a:rPr lang="en-US" dirty="0" err="1"/>
              <a:t>ցանկալի</a:t>
            </a:r>
            <a:r>
              <a:rPr lang="en-US" dirty="0"/>
              <a:t> </a:t>
            </a:r>
            <a:r>
              <a:rPr lang="en-US" dirty="0" err="1"/>
              <a:t>արժեքները</a:t>
            </a:r>
            <a:r>
              <a:rPr lang="en-US" dirty="0"/>
              <a:t>, </a:t>
            </a:r>
            <a:r>
              <a:rPr lang="en-US" dirty="0" err="1"/>
              <a:t>որի</a:t>
            </a:r>
            <a:r>
              <a:rPr lang="en-US" dirty="0"/>
              <a:t> </a:t>
            </a:r>
            <a:r>
              <a:rPr lang="en-US" dirty="0" err="1"/>
              <a:t>հիման</a:t>
            </a:r>
            <a:r>
              <a:rPr lang="en-US" dirty="0"/>
              <a:t> </a:t>
            </a:r>
            <a:r>
              <a:rPr lang="en-US" dirty="0" err="1"/>
              <a:t>վրա</a:t>
            </a:r>
            <a:r>
              <a:rPr lang="en-US" dirty="0"/>
              <a:t> </a:t>
            </a:r>
            <a:r>
              <a:rPr lang="en-US" dirty="0" err="1"/>
              <a:t>էլ</a:t>
            </a:r>
            <a:r>
              <a:rPr lang="en-US" dirty="0"/>
              <a:t> </a:t>
            </a:r>
            <a:r>
              <a:rPr lang="en-US" dirty="0" err="1"/>
              <a:t>ձևավորվում</a:t>
            </a:r>
            <a:r>
              <a:rPr lang="en-US" dirty="0"/>
              <a:t> է Selection </a:t>
            </a:r>
            <a:r>
              <a:rPr lang="en-US" dirty="0" err="1"/>
              <a:t>տիպի</a:t>
            </a:r>
            <a:r>
              <a:rPr lang="en-US" dirty="0"/>
              <a:t> </a:t>
            </a:r>
            <a:r>
              <a:rPr lang="en-US" dirty="0" err="1"/>
              <a:t>օբյեկտ</a:t>
            </a:r>
            <a:r>
              <a:rPr lang="en-US" dirty="0"/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2600" y="409312"/>
            <a:ext cx="11183249" cy="3340099"/>
            <a:chOff x="787400" y="409312"/>
            <a:chExt cx="11183249" cy="3340099"/>
          </a:xfrm>
        </p:grpSpPr>
        <p:grpSp>
          <p:nvGrpSpPr>
            <p:cNvPr id="42" name="Group 41"/>
            <p:cNvGrpSpPr/>
            <p:nvPr/>
          </p:nvGrpSpPr>
          <p:grpSpPr>
            <a:xfrm>
              <a:off x="787400" y="409312"/>
              <a:ext cx="11183249" cy="3340099"/>
              <a:chOff x="-1104900" y="215200"/>
              <a:chExt cx="11183249" cy="334009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-1104900" y="1261962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Directory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274949" y="1265445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13751" t="43490" r="64688" b="10157"/>
              <a:stretch/>
            </p:blipFill>
            <p:spPr>
              <a:xfrm>
                <a:off x="2548213" y="215200"/>
                <a:ext cx="3884272" cy="3340099"/>
              </a:xfrm>
              <a:prstGeom prst="rect">
                <a:avLst/>
              </a:prstGeom>
            </p:spPr>
          </p:pic>
        </p:grpSp>
        <p:sp>
          <p:nvSpPr>
            <p:cNvPr id="14" name="Right Arrow 13"/>
            <p:cNvSpPr/>
            <p:nvPr/>
          </p:nvSpPr>
          <p:spPr>
            <a:xfrm>
              <a:off x="2781300" y="1867781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8458200" y="1867781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416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7832" y="4566330"/>
            <a:ext cx="11105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Manager – </a:t>
            </a:r>
            <a:r>
              <a:rPr lang="hy-AM" dirty="0"/>
              <a:t>ը</a:t>
            </a:r>
            <a:r>
              <a:rPr lang="en-US" dirty="0"/>
              <a:t> </a:t>
            </a:r>
            <a:r>
              <a:rPr lang="en-US" dirty="0" err="1"/>
              <a:t>տրվում</a:t>
            </a:r>
            <a:r>
              <a:rPr lang="en-US" dirty="0"/>
              <a:t> է </a:t>
            </a:r>
            <a:r>
              <a:rPr lang="en-US" dirty="0" err="1"/>
              <a:t>այս</a:t>
            </a:r>
            <a:r>
              <a:rPr lang="en-US" dirty="0"/>
              <a:t> dialog-ի </a:t>
            </a:r>
            <a:r>
              <a:rPr lang="en-US" dirty="0" err="1"/>
              <a:t>մուտքին</a:t>
            </a:r>
            <a:r>
              <a:rPr lang="en-US" dirty="0"/>
              <a:t> </a:t>
            </a:r>
            <a:r>
              <a:rPr lang="en-US" dirty="0" err="1"/>
              <a:t>արդեն</a:t>
            </a:r>
            <a:r>
              <a:rPr lang="en-US" dirty="0"/>
              <a:t> </a:t>
            </a:r>
            <a:r>
              <a:rPr lang="en-US" dirty="0" err="1"/>
              <a:t>գոյություն</a:t>
            </a:r>
            <a:r>
              <a:rPr lang="en-US" dirty="0"/>
              <a:t> </a:t>
            </a:r>
            <a:r>
              <a:rPr lang="en-US" dirty="0" err="1"/>
              <a:t>ունեցող</a:t>
            </a:r>
            <a:r>
              <a:rPr lang="en-US" dirty="0"/>
              <a:t> Configuration-</a:t>
            </a:r>
            <a:r>
              <a:rPr lang="en-US" dirty="0" err="1"/>
              <a:t>ները</a:t>
            </a:r>
            <a:r>
              <a:rPr lang="en-US" dirty="0"/>
              <a:t> </a:t>
            </a:r>
            <a:r>
              <a:rPr lang="en-US" dirty="0" err="1"/>
              <a:t>ցույց</a:t>
            </a:r>
            <a:r>
              <a:rPr lang="en-US" dirty="0"/>
              <a:t> </a:t>
            </a:r>
            <a:r>
              <a:rPr lang="en-US" dirty="0" err="1"/>
              <a:t>տալու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: 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կարող</a:t>
            </a:r>
            <a:r>
              <a:rPr lang="en-US" dirty="0"/>
              <a:t> է </a:t>
            </a:r>
            <a:r>
              <a:rPr lang="en-US" dirty="0" err="1"/>
              <a:t>ընտրել</a:t>
            </a:r>
            <a:r>
              <a:rPr lang="en-US" dirty="0"/>
              <a:t> </a:t>
            </a:r>
            <a:r>
              <a:rPr lang="en-US" dirty="0" err="1"/>
              <a:t>դրանցից</a:t>
            </a:r>
            <a:r>
              <a:rPr lang="en-US" dirty="0"/>
              <a:t> </a:t>
            </a:r>
            <a:r>
              <a:rPr lang="en-US" dirty="0" err="1"/>
              <a:t>որևէ</a:t>
            </a:r>
            <a:r>
              <a:rPr lang="en-US" dirty="0"/>
              <a:t> </a:t>
            </a:r>
            <a:r>
              <a:rPr lang="en-US" dirty="0" err="1"/>
              <a:t>մեկը</a:t>
            </a:r>
            <a:r>
              <a:rPr lang="en-US" dirty="0"/>
              <a:t>: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հնարավորություն</a:t>
            </a:r>
            <a:r>
              <a:rPr lang="en-US" dirty="0"/>
              <a:t> </a:t>
            </a:r>
            <a:r>
              <a:rPr lang="en-US" dirty="0" err="1"/>
              <a:t>ունի</a:t>
            </a:r>
            <a:r>
              <a:rPr lang="en-US" dirty="0"/>
              <a:t> </a:t>
            </a:r>
            <a:r>
              <a:rPr lang="en-US" dirty="0" err="1"/>
              <a:t>նաև</a:t>
            </a:r>
            <a:r>
              <a:rPr lang="en-US" dirty="0"/>
              <a:t> </a:t>
            </a:r>
            <a:r>
              <a:rPr lang="en-US" dirty="0" err="1"/>
              <a:t>փոփոխել</a:t>
            </a:r>
            <a:r>
              <a:rPr lang="en-US" dirty="0"/>
              <a:t>  </a:t>
            </a:r>
            <a:r>
              <a:rPr lang="en-US" dirty="0" err="1"/>
              <a:t>գոյություն</a:t>
            </a:r>
            <a:r>
              <a:rPr lang="en-US" dirty="0"/>
              <a:t> </a:t>
            </a:r>
            <a:r>
              <a:rPr lang="en-US" dirty="0" err="1"/>
              <a:t>ունեցող</a:t>
            </a:r>
            <a:r>
              <a:rPr lang="en-US" dirty="0"/>
              <a:t> Configuration-ը (</a:t>
            </a:r>
            <a:r>
              <a:rPr lang="en-US" dirty="0" err="1"/>
              <a:t>օգտագործելով</a:t>
            </a:r>
            <a:r>
              <a:rPr lang="en-US" dirty="0"/>
              <a:t> Edit) </a:t>
            </a:r>
            <a:r>
              <a:rPr lang="en-US" dirty="0" err="1"/>
              <a:t>կամ</a:t>
            </a:r>
            <a:r>
              <a:rPr lang="en-US" dirty="0"/>
              <a:t>  </a:t>
            </a:r>
            <a:r>
              <a:rPr lang="en-US" dirty="0" err="1"/>
              <a:t>ստեղծել</a:t>
            </a:r>
            <a:r>
              <a:rPr lang="en-US" dirty="0"/>
              <a:t> </a:t>
            </a:r>
            <a:r>
              <a:rPr lang="en-US" dirty="0" err="1"/>
              <a:t>նորը</a:t>
            </a:r>
            <a:r>
              <a:rPr lang="en-US" dirty="0"/>
              <a:t> (</a:t>
            </a:r>
            <a:r>
              <a:rPr lang="en-US" dirty="0" err="1"/>
              <a:t>օգտագործելով</a:t>
            </a:r>
            <a:r>
              <a:rPr lang="en-US" dirty="0"/>
              <a:t> New):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572" y="520010"/>
            <a:ext cx="11252199" cy="2908989"/>
            <a:chOff x="259572" y="520010"/>
            <a:chExt cx="11252199" cy="2908989"/>
          </a:xfrm>
        </p:grpSpPr>
        <p:grpSp>
          <p:nvGrpSpPr>
            <p:cNvPr id="6" name="Group 5"/>
            <p:cNvGrpSpPr/>
            <p:nvPr/>
          </p:nvGrpSpPr>
          <p:grpSpPr>
            <a:xfrm>
              <a:off x="259572" y="520010"/>
              <a:ext cx="7836572" cy="2908989"/>
              <a:chOff x="2786872" y="2205940"/>
              <a:chExt cx="7836572" cy="290898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86872" y="2700180"/>
                <a:ext cx="2112819" cy="11193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Configuration Manager</a:t>
                </a: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52" t="30609" r="23144" b="23077"/>
              <a:stretch/>
            </p:blipFill>
            <p:spPr bwMode="auto">
              <a:xfrm>
                <a:off x="6254927" y="2205940"/>
                <a:ext cx="4368517" cy="2908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Down Arrow 2"/>
              <p:cNvSpPr/>
              <p:nvPr/>
            </p:nvSpPr>
            <p:spPr>
              <a:xfrm rot="16200000">
                <a:off x="5467311" y="2780550"/>
                <a:ext cx="241622" cy="943462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Down Arrow 7"/>
            <p:cNvSpPr/>
            <p:nvPr/>
          </p:nvSpPr>
          <p:spPr>
            <a:xfrm rot="16200000">
              <a:off x="8604211" y="1094620"/>
              <a:ext cx="241622" cy="94346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398952" y="1019342"/>
              <a:ext cx="2112819" cy="11193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Configuration  List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31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0566" y="423010"/>
            <a:ext cx="7513116" cy="5401770"/>
            <a:chOff x="620950" y="423010"/>
            <a:chExt cx="7513116" cy="5401770"/>
          </a:xfrm>
        </p:grpSpPr>
        <p:sp>
          <p:nvSpPr>
            <p:cNvPr id="6" name="Oval 5"/>
            <p:cNvSpPr/>
            <p:nvPr/>
          </p:nvSpPr>
          <p:spPr>
            <a:xfrm rot="19930345">
              <a:off x="2390198" y="423010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20950" y="1329585"/>
              <a:ext cx="7513116" cy="4495195"/>
              <a:chOff x="620950" y="1329585"/>
              <a:chExt cx="7513116" cy="449519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572000" y="1637731"/>
                <a:ext cx="3562066" cy="163773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Manager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 rot="153931">
                <a:off x="2161056" y="4421577"/>
                <a:ext cx="2122464" cy="11716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Configuration  List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 rot="20785120">
                <a:off x="620950" y="2454312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2491930" y="2515539"/>
                <a:ext cx="2080069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2109909">
                <a:off x="3741483" y="1329585"/>
                <a:ext cx="132804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8410700">
                <a:off x="3644727" y="3683419"/>
                <a:ext cx="166402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2" idx="0"/>
                <a:endCxn id="5" idx="4"/>
              </p:cNvCxnSpPr>
              <p:nvPr/>
            </p:nvCxnSpPr>
            <p:spPr>
              <a:xfrm flipH="1" flipV="1">
                <a:off x="6353033" y="3275463"/>
                <a:ext cx="988997" cy="1471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009523" y="5455448"/>
                <a:ext cx="66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</a:t>
                </a: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7947004" y="2070198"/>
            <a:ext cx="4103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Manager-ը </a:t>
            </a:r>
            <a:r>
              <a:rPr lang="en-US" dirty="0" err="1"/>
              <a:t>մուտքին</a:t>
            </a:r>
            <a:r>
              <a:rPr lang="en-US" dirty="0"/>
              <a:t>  </a:t>
            </a:r>
            <a:r>
              <a:rPr lang="en-US" dirty="0" err="1"/>
              <a:t>ստանում</a:t>
            </a:r>
            <a:r>
              <a:rPr lang="en-US" dirty="0"/>
              <a:t> է Data Directory, Selection և Configuration List : Analysis Manager-ը </a:t>
            </a:r>
            <a:r>
              <a:rPr lang="en-US" dirty="0" err="1"/>
              <a:t>ղեկավարում</a:t>
            </a:r>
            <a:r>
              <a:rPr lang="en-US" dirty="0"/>
              <a:t> է analyses dialog-ը, </a:t>
            </a:r>
            <a:r>
              <a:rPr lang="en-US" dirty="0" err="1"/>
              <a:t>ըստ</a:t>
            </a:r>
            <a:r>
              <a:rPr lang="en-US" dirty="0"/>
              <a:t> </a:t>
            </a:r>
            <a:r>
              <a:rPr lang="en-US" dirty="0" err="1"/>
              <a:t>օգտագործողի</a:t>
            </a:r>
            <a:r>
              <a:rPr lang="en-US" dirty="0"/>
              <a:t> </a:t>
            </a:r>
            <a:r>
              <a:rPr lang="hy-AM" dirty="0"/>
              <a:t>ընտության </a:t>
            </a:r>
            <a:r>
              <a:rPr lang="en-US" dirty="0" err="1"/>
              <a:t>կատարում</a:t>
            </a:r>
            <a:r>
              <a:rPr lang="en-US" dirty="0"/>
              <a:t> է </a:t>
            </a:r>
            <a:r>
              <a:rPr lang="en-US" dirty="0" err="1"/>
              <a:t>մեկ</a:t>
            </a:r>
            <a:r>
              <a:rPr lang="en-US" dirty="0"/>
              <a:t> </a:t>
            </a:r>
            <a:r>
              <a:rPr lang="en-US" dirty="0" err="1"/>
              <a:t>կամ</a:t>
            </a:r>
            <a:r>
              <a:rPr lang="en-US" dirty="0"/>
              <a:t> </a:t>
            </a:r>
            <a:r>
              <a:rPr lang="en-US" dirty="0" err="1"/>
              <a:t>ավելի</a:t>
            </a:r>
            <a:r>
              <a:rPr lang="en-US" dirty="0"/>
              <a:t> </a:t>
            </a:r>
            <a:r>
              <a:rPr lang="en-US" dirty="0" err="1"/>
              <a:t>անալիզներ</a:t>
            </a:r>
            <a:r>
              <a:rPr lang="en-US" dirty="0"/>
              <a:t>: Analysis Manager-ը </a:t>
            </a:r>
            <a:r>
              <a:rPr lang="en-US" dirty="0" err="1"/>
              <a:t>տրամադրում</a:t>
            </a:r>
            <a:r>
              <a:rPr lang="en-US" dirty="0"/>
              <a:t> է RUN </a:t>
            </a:r>
            <a:r>
              <a:rPr lang="en-US" dirty="0" err="1"/>
              <a:t>ֆունկցիա</a:t>
            </a:r>
            <a:r>
              <a:rPr lang="hy-AM" dirty="0"/>
              <a:t>,</a:t>
            </a:r>
            <a:r>
              <a:rPr lang="en-US" dirty="0"/>
              <a:t>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կանչելու</a:t>
            </a:r>
            <a:r>
              <a:rPr lang="en-US" dirty="0"/>
              <a:t> </a:t>
            </a:r>
            <a:r>
              <a:rPr lang="en-US" dirty="0" err="1"/>
              <a:t>դեպքում</a:t>
            </a:r>
            <a:r>
              <a:rPr lang="en-US" dirty="0"/>
              <a:t> </a:t>
            </a:r>
            <a:r>
              <a:rPr lang="en-US" dirty="0" err="1"/>
              <a:t>ընտրված</a:t>
            </a:r>
            <a:r>
              <a:rPr lang="en-US" dirty="0"/>
              <a:t> </a:t>
            </a:r>
            <a:r>
              <a:rPr lang="en-US" dirty="0" err="1"/>
              <a:t>անալիզները</a:t>
            </a:r>
            <a:r>
              <a:rPr lang="en-US" dirty="0"/>
              <a:t> </a:t>
            </a:r>
            <a:r>
              <a:rPr lang="en-US" dirty="0" err="1"/>
              <a:t>կսկսեն</a:t>
            </a:r>
            <a:r>
              <a:rPr lang="en-US" dirty="0"/>
              <a:t> </a:t>
            </a:r>
            <a:r>
              <a:rPr lang="en-US" dirty="0" err="1"/>
              <a:t>կատարվել</a:t>
            </a:r>
            <a:r>
              <a:rPr lang="en-US"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6042" t="33985" r="23958" b="16146"/>
          <a:stretch/>
        </p:blipFill>
        <p:spPr>
          <a:xfrm>
            <a:off x="6538343" y="4746672"/>
            <a:ext cx="706606" cy="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6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448013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Կան</a:t>
            </a:r>
            <a:r>
              <a:rPr lang="en-US" dirty="0"/>
              <a:t> </a:t>
            </a:r>
            <a:r>
              <a:rPr lang="en-US" dirty="0" err="1"/>
              <a:t>մի</a:t>
            </a:r>
            <a:r>
              <a:rPr lang="en-US" dirty="0"/>
              <a:t> </a:t>
            </a:r>
            <a:r>
              <a:rPr lang="en-US" dirty="0" err="1"/>
              <a:t>քանի</a:t>
            </a:r>
            <a:r>
              <a:rPr lang="en-US" dirty="0"/>
              <a:t> Analysis module –</a:t>
            </a:r>
            <a:r>
              <a:rPr lang="en-US" dirty="0" err="1"/>
              <a:t>ներ</a:t>
            </a:r>
            <a:r>
              <a:rPr lang="en-US" dirty="0"/>
              <a:t>, </a:t>
            </a:r>
            <a:r>
              <a:rPr lang="en-US" dirty="0" err="1"/>
              <a:t>որոնցից</a:t>
            </a:r>
            <a:r>
              <a:rPr lang="en-US" dirty="0"/>
              <a:t> </a:t>
            </a:r>
            <a:r>
              <a:rPr lang="en-US" dirty="0" err="1"/>
              <a:t>յուրաքանչյուրը</a:t>
            </a:r>
            <a:r>
              <a:rPr lang="en-US" dirty="0"/>
              <a:t>  </a:t>
            </a:r>
            <a:r>
              <a:rPr lang="en-US" dirty="0" err="1"/>
              <a:t>մուտքին</a:t>
            </a:r>
            <a:r>
              <a:rPr lang="en-US" dirty="0"/>
              <a:t> </a:t>
            </a:r>
            <a:r>
              <a:rPr lang="en-US" dirty="0" err="1"/>
              <a:t>ստանում</a:t>
            </a:r>
            <a:r>
              <a:rPr lang="en-US" dirty="0"/>
              <a:t> է </a:t>
            </a:r>
            <a:r>
              <a:rPr lang="en-US" dirty="0" err="1"/>
              <a:t>DataProvider</a:t>
            </a:r>
            <a:r>
              <a:rPr lang="en-US" dirty="0"/>
              <a:t> և Configuration: </a:t>
            </a:r>
            <a:r>
              <a:rPr lang="en-US" dirty="0" err="1"/>
              <a:t>Յուրաքանչյու</a:t>
            </a:r>
            <a:r>
              <a:rPr lang="hy-AM" dirty="0"/>
              <a:t>ր</a:t>
            </a:r>
            <a:r>
              <a:rPr lang="en-US" dirty="0"/>
              <a:t> Analysis module  </a:t>
            </a:r>
            <a:r>
              <a:rPr lang="en-US" dirty="0" err="1"/>
              <a:t>տրամադրում</a:t>
            </a:r>
            <a:r>
              <a:rPr lang="en-US" dirty="0"/>
              <a:t> է Run() </a:t>
            </a:r>
            <a:r>
              <a:rPr lang="en-US" dirty="0" err="1"/>
              <a:t>ֆունկցիա</a:t>
            </a:r>
            <a:r>
              <a:rPr lang="en-US" dirty="0"/>
              <a:t>,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կանչելիս</a:t>
            </a:r>
            <a:r>
              <a:rPr lang="en-US" dirty="0"/>
              <a:t> </a:t>
            </a:r>
            <a:r>
              <a:rPr lang="en-US" dirty="0" err="1"/>
              <a:t>համապատասխան</a:t>
            </a:r>
            <a:r>
              <a:rPr lang="en-US" dirty="0"/>
              <a:t> </a:t>
            </a:r>
            <a:r>
              <a:rPr lang="en-US" dirty="0" err="1"/>
              <a:t>անալիզը</a:t>
            </a:r>
            <a:r>
              <a:rPr lang="en-US" dirty="0"/>
              <a:t> </a:t>
            </a:r>
            <a:r>
              <a:rPr lang="en-US" dirty="0" err="1"/>
              <a:t>կսկսի</a:t>
            </a:r>
            <a:r>
              <a:rPr lang="en-US" dirty="0"/>
              <a:t> </a:t>
            </a:r>
            <a:r>
              <a:rPr lang="en-US" dirty="0" err="1"/>
              <a:t>աշխատել</a:t>
            </a:r>
            <a:r>
              <a:rPr lang="en-US" dirty="0"/>
              <a:t>, </a:t>
            </a:r>
            <a:r>
              <a:rPr lang="hy-AM" dirty="0"/>
              <a:t>որոշակի </a:t>
            </a:r>
            <a:r>
              <a:rPr lang="en-US" dirty="0" err="1"/>
              <a:t>գործողություններ</a:t>
            </a:r>
            <a:r>
              <a:rPr lang="en-US" dirty="0"/>
              <a:t> </a:t>
            </a:r>
            <a:r>
              <a:rPr lang="en-US" dirty="0" err="1"/>
              <a:t>կատարելով</a:t>
            </a:r>
            <a:r>
              <a:rPr lang="en-US" dirty="0"/>
              <a:t>:</a:t>
            </a:r>
          </a:p>
          <a:p>
            <a:r>
              <a:rPr lang="en-US" dirty="0"/>
              <a:t>Run </a:t>
            </a:r>
            <a:r>
              <a:rPr lang="en-US" dirty="0" err="1"/>
              <a:t>ֆունկցիան</a:t>
            </a:r>
            <a:r>
              <a:rPr lang="en-US" dirty="0"/>
              <a:t> </a:t>
            </a:r>
            <a:r>
              <a:rPr lang="en-US" dirty="0" err="1"/>
              <a:t>կանչում</a:t>
            </a:r>
            <a:r>
              <a:rPr lang="en-US" dirty="0"/>
              <a:t> է </a:t>
            </a:r>
            <a:r>
              <a:rPr lang="en-US" dirty="0" err="1"/>
              <a:t>GetData</a:t>
            </a:r>
            <a:r>
              <a:rPr lang="hy-AM" dirty="0"/>
              <a:t>՝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անուններ</a:t>
            </a:r>
            <a:r>
              <a:rPr lang="en-US" dirty="0"/>
              <a:t> </a:t>
            </a:r>
            <a:r>
              <a:rPr lang="en-US" dirty="0" err="1"/>
              <a:t>փոխանցելով</a:t>
            </a:r>
            <a:r>
              <a:rPr lang="en-US" dirty="0"/>
              <a:t>(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կախված</a:t>
            </a:r>
            <a:r>
              <a:rPr lang="en-US" dirty="0"/>
              <a:t> է </a:t>
            </a:r>
            <a:r>
              <a:rPr lang="en-US" dirty="0" err="1"/>
              <a:t>անալիզի</a:t>
            </a:r>
            <a:r>
              <a:rPr lang="en-US" dirty="0"/>
              <a:t> </a:t>
            </a:r>
            <a:r>
              <a:rPr lang="en-US" dirty="0" err="1"/>
              <a:t>տիպից</a:t>
            </a:r>
            <a:r>
              <a:rPr lang="en-US" dirty="0"/>
              <a:t>), </a:t>
            </a:r>
            <a:r>
              <a:rPr lang="en-US" dirty="0" err="1"/>
              <a:t>GetData</a:t>
            </a:r>
            <a:r>
              <a:rPr lang="hy-AM" dirty="0"/>
              <a:t>-ն վերադարձնում է </a:t>
            </a:r>
            <a:r>
              <a:rPr lang="en-US" dirty="0" err="1"/>
              <a:t>FieldCollection</a:t>
            </a:r>
            <a:r>
              <a:rPr lang="hy-AM" dirty="0"/>
              <a:t>։ Յուրաքանչյուր </a:t>
            </a:r>
            <a:r>
              <a:rPr lang="en-US" dirty="0"/>
              <a:t>field</a:t>
            </a:r>
            <a:r>
              <a:rPr lang="hy-AM" dirty="0"/>
              <a:t>-ի</a:t>
            </a:r>
            <a:r>
              <a:rPr lang="en-US" dirty="0"/>
              <a:t> </a:t>
            </a:r>
            <a:r>
              <a:rPr lang="hy-AM" dirty="0"/>
              <a:t>համար </a:t>
            </a:r>
            <a:r>
              <a:rPr lang="en-US" dirty="0" err="1"/>
              <a:t>FieldCollection</a:t>
            </a:r>
            <a:r>
              <a:rPr lang="en-US" dirty="0"/>
              <a:t> </a:t>
            </a:r>
            <a:r>
              <a:rPr lang="hy-AM" dirty="0"/>
              <a:t>–ից կանչվում է </a:t>
            </a:r>
            <a:r>
              <a:rPr lang="en-US" dirty="0" err="1"/>
              <a:t>GetFieldData</a:t>
            </a:r>
            <a:r>
              <a:rPr lang="hy-AM" dirty="0"/>
              <a:t> ֆունկցիան, որի արդյուքում ստացվում է</a:t>
            </a:r>
            <a:r>
              <a:rPr lang="en-US" dirty="0"/>
              <a:t> </a:t>
            </a:r>
            <a:r>
              <a:rPr lang="en-US" dirty="0" err="1"/>
              <a:t>FiledData</a:t>
            </a:r>
            <a:r>
              <a:rPr lang="en-US" dirty="0"/>
              <a:t>. </a:t>
            </a:r>
            <a:r>
              <a:rPr lang="hy-AM" dirty="0"/>
              <a:t>Պարզվում է վերադարձված արժեքների տիպը և ըստ այդ տիպի կանչվում է համապատասխան</a:t>
            </a:r>
            <a:r>
              <a:rPr lang="en-US" dirty="0"/>
              <a:t> Get </a:t>
            </a:r>
            <a:r>
              <a:rPr lang="hy-AM" dirty="0"/>
              <a:t>ֆունկցիան</a:t>
            </a:r>
            <a:r>
              <a:rPr lang="en-US" dirty="0"/>
              <a:t> (</a:t>
            </a:r>
            <a:r>
              <a:rPr lang="hy-AM" dirty="0"/>
              <a:t>օրինակ</a:t>
            </a:r>
            <a:r>
              <a:rPr lang="en-US" dirty="0"/>
              <a:t> </a:t>
            </a:r>
            <a:r>
              <a:rPr lang="en-US" dirty="0" err="1"/>
              <a:t>GetIntData</a:t>
            </a:r>
            <a:r>
              <a:rPr lang="en-US" dirty="0"/>
              <a:t>)</a:t>
            </a:r>
            <a:r>
              <a:rPr lang="hy-AM" dirty="0"/>
              <a:t> և ստացվում է </a:t>
            </a:r>
            <a:r>
              <a:rPr lang="en-US" dirty="0"/>
              <a:t>Vector (</a:t>
            </a:r>
            <a:r>
              <a:rPr lang="hy-AM" dirty="0"/>
              <a:t>օրնակ</a:t>
            </a:r>
            <a:r>
              <a:rPr lang="en-US" dirty="0"/>
              <a:t> </a:t>
            </a:r>
            <a:r>
              <a:rPr lang="en-US" dirty="0" err="1"/>
              <a:t>IntVec</a:t>
            </a:r>
            <a:r>
              <a:rPr lang="en-US" dirty="0"/>
              <a:t>)</a:t>
            </a:r>
            <a:r>
              <a:rPr lang="hy-AM" dirty="0"/>
              <a:t>։ Ցիկլով անցնելով </a:t>
            </a:r>
            <a:r>
              <a:rPr lang="en-US" dirty="0"/>
              <a:t>vector</a:t>
            </a:r>
            <a:r>
              <a:rPr lang="hy-AM" dirty="0"/>
              <a:t>-ի վրայով</a:t>
            </a:r>
            <a:r>
              <a:rPr lang="en-US" dirty="0"/>
              <a:t>  </a:t>
            </a:r>
            <a:r>
              <a:rPr lang="en-US" dirty="0" err="1"/>
              <a:t>GetAt</a:t>
            </a:r>
            <a:r>
              <a:rPr lang="en-US" dirty="0"/>
              <a:t> </a:t>
            </a:r>
            <a:r>
              <a:rPr lang="hy-AM" dirty="0"/>
              <a:t> ֆունկցիան ըստ ինդեքսի կանչելով կստացվեն բոլոր արժեքները։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37128" y="606717"/>
            <a:ext cx="11279267" cy="3609535"/>
            <a:chOff x="471455" y="495181"/>
            <a:chExt cx="11279267" cy="3609535"/>
          </a:xfrm>
        </p:grpSpPr>
        <p:sp>
          <p:nvSpPr>
            <p:cNvPr id="5" name="Oval 4"/>
            <p:cNvSpPr/>
            <p:nvPr/>
          </p:nvSpPr>
          <p:spPr>
            <a:xfrm rot="19930345">
              <a:off x="471455" y="970415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Provider</a:t>
              </a:r>
            </a:p>
          </p:txBody>
        </p:sp>
        <p:sp>
          <p:nvSpPr>
            <p:cNvPr id="6" name="Oval 5"/>
            <p:cNvSpPr/>
            <p:nvPr/>
          </p:nvSpPr>
          <p:spPr>
            <a:xfrm rot="153931">
              <a:off x="624282" y="2933095"/>
              <a:ext cx="2122464" cy="1171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Configuration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1075160">
              <a:off x="2256340" y="1579762"/>
              <a:ext cx="1654439" cy="3941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9632518">
              <a:off x="2728820" y="2845452"/>
              <a:ext cx="1349932" cy="3935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4382" y="495181"/>
              <a:ext cx="4326340" cy="2243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Run()</a:t>
              </a:r>
            </a:p>
            <a:p>
              <a:endParaRPr lang="en-US" dirty="0"/>
            </a:p>
            <a:p>
              <a:r>
                <a:rPr lang="en-US" dirty="0"/>
                <a:t>       </a:t>
              </a:r>
              <a:r>
                <a:rPr lang="en-US" dirty="0" err="1"/>
                <a:t>GetData</a:t>
              </a:r>
              <a:r>
                <a:rPr lang="en-US" dirty="0"/>
                <a:t>(</a:t>
              </a:r>
              <a:r>
                <a:rPr lang="en-US" dirty="0" err="1"/>
                <a:t>FieldList</a:t>
              </a:r>
              <a:r>
                <a:rPr lang="en-US" dirty="0"/>
                <a:t>(Wafer, Bin,  </a:t>
              </a:r>
              <a:r>
                <a:rPr lang="en-US" dirty="0" err="1"/>
                <a:t>BinType</a:t>
              </a:r>
              <a:r>
                <a:rPr lang="en-US" dirty="0"/>
                <a:t> ))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FieldCollection</a:t>
              </a:r>
              <a:r>
                <a:rPr lang="en-US" dirty="0"/>
                <a:t>-&gt;</a:t>
              </a:r>
              <a:r>
                <a:rPr lang="en-US" dirty="0" err="1"/>
                <a:t>GetFieldData</a:t>
              </a:r>
              <a:r>
                <a:rPr lang="en-US" dirty="0"/>
                <a:t>(Bin)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FieldData</a:t>
              </a:r>
              <a:r>
                <a:rPr lang="en-US" dirty="0"/>
                <a:t>-&gt;</a:t>
              </a:r>
              <a:r>
                <a:rPr lang="en-US" dirty="0" err="1"/>
                <a:t>GetIntData</a:t>
              </a:r>
              <a:r>
                <a:rPr lang="en-US" dirty="0"/>
                <a:t>()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IntVec</a:t>
              </a:r>
              <a:r>
                <a:rPr lang="en-US" dirty="0"/>
                <a:t>-&gt;</a:t>
              </a:r>
              <a:r>
                <a:rPr lang="en-US" dirty="0" err="1"/>
                <a:t>GetAt</a:t>
              </a:r>
              <a:r>
                <a:rPr lang="en-US" dirty="0"/>
                <a:t>(index)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026353" y="989496"/>
              <a:ext cx="3286836" cy="2494562"/>
              <a:chOff x="4026353" y="989496"/>
              <a:chExt cx="3286836" cy="249456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26353" y="98949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178753" y="125912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331153" y="152875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83553" y="179838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635953" y="206801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788353" y="233764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447692" y="983118"/>
              <a:ext cx="976691" cy="1755189"/>
              <a:chOff x="6447692" y="983118"/>
              <a:chExt cx="976691" cy="175518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H="1">
                <a:off x="6447692" y="983118"/>
                <a:ext cx="976690" cy="313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6680144" y="989496"/>
                <a:ext cx="744238" cy="6272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6855992" y="989496"/>
                <a:ext cx="568390" cy="9330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008390" y="989496"/>
                <a:ext cx="415992" cy="12496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7160792" y="989496"/>
                <a:ext cx="263590" cy="1507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7313189" y="989496"/>
                <a:ext cx="111194" cy="17488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175846" y="93784"/>
            <a:ext cx="11769969" cy="430479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Analysis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2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8954" y="5251150"/>
            <a:ext cx="11887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SetSelection</a:t>
            </a:r>
            <a:r>
              <a:rPr lang="en-US" dirty="0"/>
              <a:t>(Selection) </a:t>
            </a:r>
            <a:r>
              <a:rPr lang="en-US" dirty="0" err="1"/>
              <a:t>ֆունկցիայի</a:t>
            </a:r>
            <a:r>
              <a:rPr lang="en-US" dirty="0"/>
              <a:t> </a:t>
            </a:r>
            <a:r>
              <a:rPr lang="en-US" dirty="0" err="1"/>
              <a:t>միջոցով</a:t>
            </a:r>
            <a:r>
              <a:rPr lang="en-US" dirty="0"/>
              <a:t> Analysis Manager - ն Selection է </a:t>
            </a:r>
            <a:r>
              <a:rPr lang="en-US" dirty="0" err="1"/>
              <a:t>փոխանցում</a:t>
            </a:r>
            <a:r>
              <a:rPr lang="en-US" dirty="0"/>
              <a:t> Data Provider –</a:t>
            </a:r>
            <a:r>
              <a:rPr lang="en-US" dirty="0" err="1"/>
              <a:t>ին</a:t>
            </a:r>
            <a:r>
              <a:rPr lang="en-US" dirty="0"/>
              <a:t>:</a:t>
            </a:r>
          </a:p>
          <a:p>
            <a:r>
              <a:rPr lang="en-US" dirty="0" err="1"/>
              <a:t>DataProvider</a:t>
            </a:r>
            <a:r>
              <a:rPr lang="en-US" dirty="0"/>
              <a:t> –ը </a:t>
            </a:r>
            <a:r>
              <a:rPr lang="en-US" dirty="0" err="1"/>
              <a:t>ունի</a:t>
            </a:r>
            <a:r>
              <a:rPr lang="en-US" dirty="0"/>
              <a:t> </a:t>
            </a:r>
            <a:r>
              <a:rPr lang="en-US" dirty="0" err="1"/>
              <a:t>GetData</a:t>
            </a:r>
            <a:r>
              <a:rPr lang="en-US" dirty="0"/>
              <a:t> </a:t>
            </a:r>
            <a:r>
              <a:rPr lang="en-US" dirty="0" err="1"/>
              <a:t>ֆունկցիա</a:t>
            </a:r>
            <a:r>
              <a:rPr lang="en-US" dirty="0"/>
              <a:t>,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կարելի</a:t>
            </a:r>
            <a:r>
              <a:rPr lang="en-US" dirty="0"/>
              <a:t> է </a:t>
            </a:r>
            <a:r>
              <a:rPr lang="en-US" dirty="0" err="1"/>
              <a:t>օգտագործել</a:t>
            </a:r>
            <a:r>
              <a:rPr lang="en-US" dirty="0"/>
              <a:t> </a:t>
            </a:r>
            <a:r>
              <a:rPr lang="en-US" dirty="0" err="1"/>
              <a:t>պահանջվող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արժեքները</a:t>
            </a:r>
            <a:r>
              <a:rPr lang="en-US" dirty="0"/>
              <a:t> </a:t>
            </a:r>
            <a:r>
              <a:rPr lang="en-US" dirty="0" err="1"/>
              <a:t>ստանալու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 </a:t>
            </a:r>
            <a:r>
              <a:rPr lang="en-US" dirty="0" err="1"/>
              <a:t>օրինակ</a:t>
            </a:r>
            <a:r>
              <a:rPr lang="en-US" dirty="0"/>
              <a:t> wafer-ի, lot-ի, bin-ի և </a:t>
            </a:r>
            <a:r>
              <a:rPr lang="en-US" dirty="0" err="1"/>
              <a:t>այլն</a:t>
            </a:r>
            <a:r>
              <a:rPr lang="en-US" dirty="0"/>
              <a:t>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33" y="635001"/>
            <a:ext cx="10767188" cy="2780555"/>
            <a:chOff x="220933" y="622301"/>
            <a:chExt cx="10767188" cy="2780555"/>
          </a:xfrm>
        </p:grpSpPr>
        <p:grpSp>
          <p:nvGrpSpPr>
            <p:cNvPr id="65" name="Group 64"/>
            <p:cNvGrpSpPr/>
            <p:nvPr/>
          </p:nvGrpSpPr>
          <p:grpSpPr>
            <a:xfrm>
              <a:off x="5348514" y="622301"/>
              <a:ext cx="5639607" cy="2780555"/>
              <a:chOff x="5348514" y="622301"/>
              <a:chExt cx="5639607" cy="27805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348514" y="622301"/>
                <a:ext cx="3046185" cy="182296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Provider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845422" y="2345155"/>
                <a:ext cx="2142699" cy="1057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GetData</a:t>
                </a:r>
                <a:r>
                  <a:rPr lang="en-US" dirty="0"/>
                  <a:t>(</a:t>
                </a:r>
                <a:r>
                  <a:rPr lang="en-US" dirty="0" err="1"/>
                  <a:t>FieldList</a:t>
                </a:r>
                <a:r>
                  <a:rPr lang="en-US" dirty="0"/>
                  <a:t>)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220933" y="763088"/>
              <a:ext cx="2637977" cy="15413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 Manager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176411" y="832254"/>
              <a:ext cx="2080069" cy="50743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SetSelection</a:t>
              </a:r>
              <a:r>
                <a:rPr lang="en-US" sz="1400" dirty="0"/>
                <a:t>(Selection)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13" idx="0"/>
            <a:endCxn id="4" idx="6"/>
          </p:cNvCxnSpPr>
          <p:nvPr/>
        </p:nvCxnSpPr>
        <p:spPr>
          <a:xfrm flipH="1" flipV="1">
            <a:off x="8394699" y="1546484"/>
            <a:ext cx="1522073" cy="811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176410" y="1668204"/>
            <a:ext cx="2080069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SetDataDirectory</a:t>
            </a:r>
            <a:r>
              <a:rPr lang="en-US" sz="1400" dirty="0"/>
              <a:t>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6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3107" y="973564"/>
            <a:ext cx="1939786" cy="90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FieldList</a:t>
            </a:r>
            <a:r>
              <a:rPr lang="en-US" dirty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846" y="93784"/>
            <a:ext cx="11769969" cy="471267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Data Provider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876793" y="756215"/>
            <a:ext cx="3818649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40440" y="524173"/>
            <a:ext cx="1989992" cy="9715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Data Directory</a:t>
            </a:r>
          </a:p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8971789">
            <a:off x="5879603" y="1839218"/>
            <a:ext cx="1758057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07929" y="5029202"/>
            <a:ext cx="11637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Provider</a:t>
            </a:r>
            <a:r>
              <a:rPr lang="hy-AM" dirty="0"/>
              <a:t>-ի </a:t>
            </a:r>
            <a:r>
              <a:rPr lang="en-US" dirty="0" err="1"/>
              <a:t>GetData</a:t>
            </a:r>
            <a:r>
              <a:rPr lang="hy-AM" dirty="0"/>
              <a:t> ֆունկցիան ըստ </a:t>
            </a:r>
            <a:r>
              <a:rPr lang="en-US" dirty="0"/>
              <a:t>Selection</a:t>
            </a:r>
            <a:r>
              <a:rPr lang="hy-AM" dirty="0"/>
              <a:t>-ի դիմում է </a:t>
            </a:r>
            <a:r>
              <a:rPr lang="en-US" dirty="0"/>
              <a:t>Data Directory</a:t>
            </a:r>
            <a:r>
              <a:rPr lang="hy-AM" dirty="0"/>
              <a:t>-ին և ստանում </a:t>
            </a:r>
            <a:r>
              <a:rPr lang="en-US" dirty="0" err="1"/>
              <a:t>FileInfo</a:t>
            </a:r>
            <a:r>
              <a:rPr lang="hy-AM" dirty="0"/>
              <a:t>։ </a:t>
            </a:r>
            <a:r>
              <a:rPr lang="en-US" dirty="0" err="1"/>
              <a:t>FileInfo</a:t>
            </a:r>
            <a:r>
              <a:rPr lang="hy-AM" dirty="0"/>
              <a:t>-ն փոխանցվում է </a:t>
            </a:r>
            <a:r>
              <a:rPr lang="en-US" dirty="0" err="1"/>
              <a:t>DataStore</a:t>
            </a:r>
            <a:r>
              <a:rPr lang="hy-AM" dirty="0"/>
              <a:t>-ին, եթե տվյալ ինֆորմացիան արդեն բեռնավորվել է </a:t>
            </a:r>
            <a:r>
              <a:rPr lang="en-US" dirty="0" err="1"/>
              <a:t>DataStore</a:t>
            </a:r>
            <a:r>
              <a:rPr lang="hy-AM" dirty="0"/>
              <a:t>, ապա այն համապատասխան տեսքով վերադարձվում է։ Հակառակ դեպքում այդ տվյալները բեռնավորվում են </a:t>
            </a:r>
            <a:r>
              <a:rPr lang="en-US" dirty="0" err="1"/>
              <a:t>DataStore</a:t>
            </a:r>
            <a:r>
              <a:rPr lang="hy-AM" dirty="0"/>
              <a:t> </a:t>
            </a:r>
            <a:r>
              <a:rPr lang="ru-RU" dirty="0"/>
              <a:t>(</a:t>
            </a:r>
            <a:r>
              <a:rPr lang="en-US" dirty="0"/>
              <a:t>Parser-</a:t>
            </a:r>
            <a:r>
              <a:rPr lang="hy-AM" dirty="0"/>
              <a:t>ը վերլուծում է ֆայլի ինֆորմացիան , </a:t>
            </a:r>
            <a:r>
              <a:rPr lang="en-US" dirty="0"/>
              <a:t>Loader</a:t>
            </a:r>
            <a:r>
              <a:rPr lang="hy-AM" dirty="0"/>
              <a:t>-ը պահանջվող տվյալները ֆայլից ստանում և փոխանցում է </a:t>
            </a:r>
            <a:r>
              <a:rPr lang="en-US" dirty="0" err="1"/>
              <a:t>DataStore</a:t>
            </a:r>
            <a:r>
              <a:rPr lang="hy-AM" dirty="0"/>
              <a:t> –ին</a:t>
            </a:r>
            <a:r>
              <a:rPr lang="ru-RU" dirty="0"/>
              <a:t>)</a:t>
            </a:r>
            <a:r>
              <a:rPr lang="hy-AM" dirty="0"/>
              <a:t>։ </a:t>
            </a:r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 flipH="1">
            <a:off x="3257786" y="3440465"/>
            <a:ext cx="2001988" cy="1069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flipH="1">
            <a:off x="7051999" y="3787611"/>
            <a:ext cx="1670912" cy="7143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7" name="Oval 6"/>
          <p:cNvSpPr/>
          <p:nvPr/>
        </p:nvSpPr>
        <p:spPr>
          <a:xfrm flipH="1">
            <a:off x="10013087" y="2747778"/>
            <a:ext cx="1670912" cy="7143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30" name="Right Arrow 29"/>
          <p:cNvSpPr/>
          <p:nvPr/>
        </p:nvSpPr>
        <p:spPr>
          <a:xfrm rot="15408886" flipH="1">
            <a:off x="198219" y="2418442"/>
            <a:ext cx="1288162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9409033" flipH="1">
            <a:off x="8859141" y="3594953"/>
            <a:ext cx="1614738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 flipH="1">
            <a:off x="5551730" y="4143902"/>
            <a:ext cx="1227376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20237244" flipH="1">
            <a:off x="8406183" y="3204819"/>
            <a:ext cx="1614738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Snip Diagonal Corner Rectangle 1"/>
          <p:cNvSpPr/>
          <p:nvPr/>
        </p:nvSpPr>
        <p:spPr>
          <a:xfrm>
            <a:off x="4312465" y="2017273"/>
            <a:ext cx="1488360" cy="866716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FileInfo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2168695">
            <a:off x="2614448" y="1866662"/>
            <a:ext cx="158047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783201">
            <a:off x="6131688" y="1847002"/>
            <a:ext cx="167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According Selection</a:t>
            </a:r>
          </a:p>
          <a:p>
            <a:endParaRPr lang="en-US" dirty="0"/>
          </a:p>
        </p:txBody>
      </p:sp>
      <p:sp>
        <p:nvSpPr>
          <p:cNvPr id="22" name="Snip Diagonal Corner Rectangle 21"/>
          <p:cNvSpPr/>
          <p:nvPr/>
        </p:nvSpPr>
        <p:spPr>
          <a:xfrm>
            <a:off x="297228" y="3403776"/>
            <a:ext cx="1488360" cy="866716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FileInfo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2695">
            <a:off x="1956699" y="3611794"/>
            <a:ext cx="1184057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flipH="1">
            <a:off x="5462830" y="3648208"/>
            <a:ext cx="1227376" cy="484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2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488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Seda Matevosyan</dc:creator>
  <cp:lastModifiedBy>Seda Matevosyan</cp:lastModifiedBy>
  <cp:revision>124</cp:revision>
  <dcterms:created xsi:type="dcterms:W3CDTF">2016-11-29T12:21:17Z</dcterms:created>
  <dcterms:modified xsi:type="dcterms:W3CDTF">2016-12-20T13:44:42Z</dcterms:modified>
</cp:coreProperties>
</file>