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4680" r="52607" b="19551"/>
          <a:stretch/>
        </p:blipFill>
        <p:spPr bwMode="auto">
          <a:xfrm>
            <a:off x="1277816" y="808893"/>
            <a:ext cx="2274278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72100" y="1075619"/>
            <a:ext cx="2692400" cy="1358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76163" y="1562982"/>
            <a:ext cx="1473200" cy="399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816" y="4818185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Ծրագիրն</a:t>
            </a:r>
            <a:r>
              <a:rPr lang="en-US" dirty="0"/>
              <a:t> </a:t>
            </a:r>
            <a:r>
              <a:rPr lang="en-US" dirty="0" err="1" smtClean="0"/>
              <a:t>աշախատ</a:t>
            </a:r>
            <a:r>
              <a:rPr lang="hy-AM" dirty="0" smtClean="0"/>
              <a:t>ե</a:t>
            </a:r>
            <a:r>
              <a:rPr lang="en-US" dirty="0" err="1" smtClean="0"/>
              <a:t>ցնելիս</a:t>
            </a:r>
            <a:r>
              <a:rPr lang="en-US" dirty="0" smtClean="0"/>
              <a:t> </a:t>
            </a:r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տվյալները</a:t>
            </a:r>
            <a:r>
              <a:rPr lang="en-US" dirty="0"/>
              <a:t> </a:t>
            </a:r>
            <a:r>
              <a:rPr lang="en-US" dirty="0" err="1"/>
              <a:t>պարունակող</a:t>
            </a:r>
            <a:r>
              <a:rPr lang="en-US" dirty="0"/>
              <a:t> </a:t>
            </a:r>
            <a:r>
              <a:rPr lang="en-US" dirty="0" err="1"/>
              <a:t>թղթապանակի</a:t>
            </a:r>
            <a:r>
              <a:rPr lang="en-US" dirty="0"/>
              <a:t> </a:t>
            </a:r>
            <a:r>
              <a:rPr lang="en-US" dirty="0" err="1"/>
              <a:t>հասցեն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դիտարկում</a:t>
            </a:r>
            <a:r>
              <a:rPr lang="en-US" dirty="0"/>
              <a:t> է </a:t>
            </a:r>
            <a:r>
              <a:rPr lang="en-US" dirty="0" err="1"/>
              <a:t>բոլոր</a:t>
            </a:r>
            <a:r>
              <a:rPr lang="en-US" dirty="0"/>
              <a:t> </a:t>
            </a:r>
            <a:r>
              <a:rPr lang="en-US" dirty="0" err="1"/>
              <a:t>ֆայլերը</a:t>
            </a:r>
            <a:r>
              <a:rPr lang="en-US" dirty="0"/>
              <a:t> և </a:t>
            </a:r>
            <a:r>
              <a:rPr lang="en-US" dirty="0" err="1"/>
              <a:t>կառուցում</a:t>
            </a:r>
            <a:r>
              <a:rPr lang="en-US" dirty="0"/>
              <a:t> </a:t>
            </a:r>
            <a:r>
              <a:rPr lang="hy-AM" dirty="0" smtClean="0"/>
              <a:t>է </a:t>
            </a:r>
            <a:r>
              <a:rPr lang="en-US" dirty="0" err="1" smtClean="0"/>
              <a:t>արտապատկերում</a:t>
            </a:r>
            <a:r>
              <a:rPr lang="en-US" dirty="0" smtClean="0"/>
              <a:t> </a:t>
            </a:r>
            <a:r>
              <a:rPr lang="en-US" dirty="0" err="1"/>
              <a:t>ֆայլերի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և </a:t>
            </a:r>
            <a:r>
              <a:rPr lang="en-US" dirty="0" err="1"/>
              <a:t>դրանցում</a:t>
            </a:r>
            <a:r>
              <a:rPr lang="en-US" dirty="0"/>
              <a:t> </a:t>
            </a:r>
            <a:r>
              <a:rPr lang="en-US" dirty="0" err="1"/>
              <a:t>պարունակվող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</a:t>
            </a:r>
            <a:r>
              <a:rPr lang="en-US" dirty="0" err="1"/>
              <a:t>միջև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5275385"/>
            <a:ext cx="1147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փոխանցվում</a:t>
            </a:r>
            <a:r>
              <a:rPr lang="en-US" dirty="0"/>
              <a:t> է dialog-ի </a:t>
            </a:r>
            <a:r>
              <a:rPr lang="en-US" dirty="0" err="1"/>
              <a:t>մուտքին</a:t>
            </a:r>
            <a:r>
              <a:rPr lang="en-US" dirty="0"/>
              <a:t>, </a:t>
            </a:r>
            <a:r>
              <a:rPr lang="hy-AM" dirty="0" smtClean="0"/>
              <a:t> </a:t>
            </a:r>
            <a:r>
              <a:rPr lang="en-US" dirty="0" err="1" smtClean="0"/>
              <a:t>օգտագործվողին</a:t>
            </a:r>
            <a:r>
              <a:rPr lang="en-US" dirty="0" smtClean="0"/>
              <a:t> </a:t>
            </a:r>
            <a:r>
              <a:rPr lang="en-US" dirty="0" err="1"/>
              <a:t>առաջարկվող</a:t>
            </a:r>
            <a:r>
              <a:rPr lang="en-US" dirty="0"/>
              <a:t> </a:t>
            </a:r>
            <a:r>
              <a:rPr lang="hy-AM" dirty="0" smtClean="0"/>
              <a:t>բոլոր </a:t>
            </a:r>
            <a:r>
              <a:rPr lang="en-US" dirty="0" err="1" smtClean="0"/>
              <a:t>տարբերակները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դաշտերում</a:t>
            </a:r>
            <a:r>
              <a:rPr lang="en-US" dirty="0"/>
              <a:t> </a:t>
            </a:r>
            <a:r>
              <a:rPr lang="hy-AM" dirty="0" smtClean="0"/>
              <a:t> </a:t>
            </a:r>
            <a:r>
              <a:rPr lang="en-US" dirty="0" err="1" smtClean="0"/>
              <a:t>ցույց</a:t>
            </a:r>
            <a:r>
              <a:rPr lang="en-US" dirty="0" smtClean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ընտրում</a:t>
            </a:r>
            <a:r>
              <a:rPr lang="en-US" dirty="0"/>
              <a:t> է </a:t>
            </a:r>
            <a:r>
              <a:rPr lang="en-US" dirty="0" err="1"/>
              <a:t>ցանկալի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, </a:t>
            </a:r>
            <a:r>
              <a:rPr lang="en-US" dirty="0" err="1"/>
              <a:t>որի</a:t>
            </a:r>
            <a:r>
              <a:rPr lang="en-US" dirty="0"/>
              <a:t> </a:t>
            </a:r>
            <a:r>
              <a:rPr lang="en-US" dirty="0" err="1"/>
              <a:t>հիման</a:t>
            </a:r>
            <a:r>
              <a:rPr lang="en-US" dirty="0"/>
              <a:t> </a:t>
            </a:r>
            <a:r>
              <a:rPr lang="en-US" dirty="0" err="1"/>
              <a:t>վրա</a:t>
            </a:r>
            <a:r>
              <a:rPr lang="en-US" dirty="0"/>
              <a:t> </a:t>
            </a:r>
            <a:r>
              <a:rPr lang="en-US" dirty="0" err="1"/>
              <a:t>էլ</a:t>
            </a:r>
            <a:r>
              <a:rPr lang="en-US" dirty="0"/>
              <a:t> </a:t>
            </a:r>
            <a:r>
              <a:rPr lang="en-US" dirty="0" err="1"/>
              <a:t>ձևավորվում</a:t>
            </a:r>
            <a:r>
              <a:rPr lang="en-US" dirty="0"/>
              <a:t> է Selection </a:t>
            </a:r>
            <a:r>
              <a:rPr lang="en-US" dirty="0" err="1"/>
              <a:t>տիպի</a:t>
            </a:r>
            <a:r>
              <a:rPr lang="en-US" dirty="0"/>
              <a:t> </a:t>
            </a:r>
            <a:r>
              <a:rPr lang="en-US" dirty="0" err="1"/>
              <a:t>օբյեկտ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600" y="409312"/>
            <a:ext cx="11183249" cy="3340099"/>
            <a:chOff x="787400" y="409312"/>
            <a:chExt cx="11183249" cy="3340099"/>
          </a:xfrm>
        </p:grpSpPr>
        <p:grpSp>
          <p:nvGrpSpPr>
            <p:cNvPr id="42" name="Group 41"/>
            <p:cNvGrpSpPr/>
            <p:nvPr/>
          </p:nvGrpSpPr>
          <p:grpSpPr>
            <a:xfrm>
              <a:off x="787400" y="409312"/>
              <a:ext cx="11183249" cy="3340099"/>
              <a:chOff x="-1104900" y="215200"/>
              <a:chExt cx="11183249" cy="334009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-1104900" y="126196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Directory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74949" y="1265445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51" t="43490" r="64688" b="10157"/>
              <a:stretch/>
            </p:blipFill>
            <p:spPr>
              <a:xfrm>
                <a:off x="2548213" y="215200"/>
                <a:ext cx="3884272" cy="3340099"/>
              </a:xfrm>
              <a:prstGeom prst="rect">
                <a:avLst/>
              </a:prstGeom>
            </p:spPr>
          </p:pic>
        </p:grpSp>
        <p:sp>
          <p:nvSpPr>
            <p:cNvPr id="14" name="Right Arrow 13"/>
            <p:cNvSpPr/>
            <p:nvPr/>
          </p:nvSpPr>
          <p:spPr>
            <a:xfrm>
              <a:off x="27813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4582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832" y="4566330"/>
            <a:ext cx="1110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Manager – </a:t>
            </a:r>
            <a:r>
              <a:rPr lang="hy-AM" dirty="0" smtClean="0"/>
              <a:t>ը</a:t>
            </a:r>
            <a:r>
              <a:rPr lang="en-US" dirty="0" smtClean="0"/>
              <a:t> </a:t>
            </a:r>
            <a:r>
              <a:rPr lang="en-US" dirty="0" err="1"/>
              <a:t>տրվում</a:t>
            </a:r>
            <a:r>
              <a:rPr lang="en-US" dirty="0"/>
              <a:t> է </a:t>
            </a:r>
            <a:r>
              <a:rPr lang="en-US" dirty="0" err="1"/>
              <a:t>այս</a:t>
            </a:r>
            <a:r>
              <a:rPr lang="en-US" dirty="0"/>
              <a:t> dialog-ի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արդեն</a:t>
            </a:r>
            <a:r>
              <a:rPr lang="en-US" dirty="0"/>
              <a:t>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</a:t>
            </a:r>
            <a:r>
              <a:rPr lang="en-US" dirty="0" err="1"/>
              <a:t>ները</a:t>
            </a:r>
            <a:r>
              <a:rPr lang="en-US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կարող</a:t>
            </a:r>
            <a:r>
              <a:rPr lang="en-US" dirty="0"/>
              <a:t> է </a:t>
            </a:r>
            <a:r>
              <a:rPr lang="en-US" dirty="0" err="1"/>
              <a:t>ընտրել</a:t>
            </a:r>
            <a:r>
              <a:rPr lang="en-US" dirty="0"/>
              <a:t> </a:t>
            </a:r>
            <a:r>
              <a:rPr lang="en-US" dirty="0" err="1"/>
              <a:t>դրանցից</a:t>
            </a:r>
            <a:r>
              <a:rPr lang="en-US" dirty="0"/>
              <a:t> </a:t>
            </a:r>
            <a:r>
              <a:rPr lang="en-US" dirty="0" err="1"/>
              <a:t>որևէ</a:t>
            </a:r>
            <a:r>
              <a:rPr lang="en-US" dirty="0"/>
              <a:t> </a:t>
            </a:r>
            <a:r>
              <a:rPr lang="en-US" dirty="0" err="1"/>
              <a:t>մեկը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հնարավորություն</a:t>
            </a:r>
            <a:r>
              <a:rPr lang="en-US" dirty="0"/>
              <a:t>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նաև</a:t>
            </a:r>
            <a:r>
              <a:rPr lang="en-US" dirty="0"/>
              <a:t> </a:t>
            </a:r>
            <a:r>
              <a:rPr lang="en-US" dirty="0" err="1"/>
              <a:t>փոփոխել</a:t>
            </a:r>
            <a:r>
              <a:rPr lang="en-US" dirty="0"/>
              <a:t> 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Configuration-ը (</a:t>
            </a:r>
            <a:r>
              <a:rPr lang="en-US" dirty="0" err="1"/>
              <a:t>օգտագործելով</a:t>
            </a:r>
            <a:r>
              <a:rPr lang="en-US" dirty="0"/>
              <a:t> Edit) </a:t>
            </a:r>
            <a:r>
              <a:rPr lang="en-US" dirty="0" err="1"/>
              <a:t>կամ</a:t>
            </a:r>
            <a:r>
              <a:rPr lang="en-US" dirty="0"/>
              <a:t>  </a:t>
            </a:r>
            <a:r>
              <a:rPr lang="en-US" dirty="0" err="1"/>
              <a:t>ստեղծել</a:t>
            </a:r>
            <a:r>
              <a:rPr lang="en-US" dirty="0"/>
              <a:t> </a:t>
            </a:r>
            <a:r>
              <a:rPr lang="en-US" dirty="0" err="1"/>
              <a:t>նորը</a:t>
            </a:r>
            <a:r>
              <a:rPr lang="en-US" dirty="0"/>
              <a:t> (</a:t>
            </a:r>
            <a:r>
              <a:rPr lang="en-US" dirty="0" err="1"/>
              <a:t>օգտագործելով</a:t>
            </a:r>
            <a:r>
              <a:rPr lang="en-US" dirty="0"/>
              <a:t> New):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572" y="520010"/>
            <a:ext cx="11252199" cy="2908989"/>
            <a:chOff x="259572" y="520010"/>
            <a:chExt cx="11252199" cy="2908989"/>
          </a:xfrm>
        </p:grpSpPr>
        <p:grpSp>
          <p:nvGrpSpPr>
            <p:cNvPr id="6" name="Group 5"/>
            <p:cNvGrpSpPr/>
            <p:nvPr/>
          </p:nvGrpSpPr>
          <p:grpSpPr>
            <a:xfrm>
              <a:off x="259572" y="520010"/>
              <a:ext cx="7836572" cy="2908989"/>
              <a:chOff x="2786872" y="2205940"/>
              <a:chExt cx="7836572" cy="2908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86872" y="2700180"/>
                <a:ext cx="2112819" cy="11193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Manager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52" t="30609" r="23144" b="23077"/>
              <a:stretch/>
            </p:blipFill>
            <p:spPr bwMode="auto">
              <a:xfrm>
                <a:off x="6254927" y="2205940"/>
                <a:ext cx="4368517" cy="2908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Down Arrow 2"/>
              <p:cNvSpPr/>
              <p:nvPr/>
            </p:nvSpPr>
            <p:spPr>
              <a:xfrm rot="16200000">
                <a:off x="5467311" y="2780550"/>
                <a:ext cx="241622" cy="94346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Down Arrow 7"/>
            <p:cNvSpPr/>
            <p:nvPr/>
          </p:nvSpPr>
          <p:spPr>
            <a:xfrm rot="16200000">
              <a:off x="8604211" y="109462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398952" y="1019342"/>
              <a:ext cx="2112819" cy="11193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Configuration  List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170188"/>
            <a:chOff x="620950" y="423010"/>
            <a:chExt cx="7513116" cy="5170188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263613"/>
              <a:chOff x="620950" y="1329585"/>
              <a:chExt cx="7513116" cy="426361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Manager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0" idx="0"/>
                <a:endCxn id="5" idx="4"/>
              </p:cNvCxnSpPr>
              <p:nvPr/>
            </p:nvCxnSpPr>
            <p:spPr>
              <a:xfrm flipH="1" flipV="1">
                <a:off x="6353033" y="3275463"/>
                <a:ext cx="1057168" cy="1638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77694" y="4914389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7947004" y="2070198"/>
            <a:ext cx="410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Manager-ը </a:t>
            </a:r>
            <a:r>
              <a:rPr lang="en-US" dirty="0" err="1"/>
              <a:t>մուտքին</a:t>
            </a:r>
            <a:r>
              <a:rPr lang="en-US" dirty="0"/>
              <a:t>  </a:t>
            </a:r>
            <a:r>
              <a:rPr lang="en-US" dirty="0" err="1"/>
              <a:t>ստանում</a:t>
            </a:r>
            <a:r>
              <a:rPr lang="en-US" dirty="0"/>
              <a:t> է Data Directory, Selection և Configuration List : Analysis Manager-ը </a:t>
            </a:r>
            <a:r>
              <a:rPr lang="en-US" dirty="0" err="1"/>
              <a:t>ղեկավարում</a:t>
            </a:r>
            <a:r>
              <a:rPr lang="en-US" dirty="0"/>
              <a:t> է analyses dialog-ը, </a:t>
            </a:r>
            <a:r>
              <a:rPr lang="en-US" dirty="0" err="1" smtClean="0"/>
              <a:t>ըստ</a:t>
            </a:r>
            <a:r>
              <a:rPr lang="en-US" dirty="0" smtClean="0"/>
              <a:t> </a:t>
            </a:r>
            <a:r>
              <a:rPr lang="en-US" dirty="0" err="1"/>
              <a:t>օգտագործողի</a:t>
            </a:r>
            <a:r>
              <a:rPr lang="en-US" dirty="0"/>
              <a:t> </a:t>
            </a:r>
            <a:r>
              <a:rPr lang="hy-AM" dirty="0" smtClean="0"/>
              <a:t>ընտության </a:t>
            </a:r>
            <a:r>
              <a:rPr lang="en-US" dirty="0" err="1" smtClean="0"/>
              <a:t>կատարում</a:t>
            </a:r>
            <a:r>
              <a:rPr lang="en-US" dirty="0" smtClean="0"/>
              <a:t> </a:t>
            </a:r>
            <a:r>
              <a:rPr lang="en-US" dirty="0"/>
              <a:t>է </a:t>
            </a:r>
            <a:r>
              <a:rPr lang="en-US" dirty="0" err="1"/>
              <a:t>մեկ</a:t>
            </a:r>
            <a:r>
              <a:rPr lang="en-US" dirty="0"/>
              <a:t> </a:t>
            </a:r>
            <a:r>
              <a:rPr lang="en-US" dirty="0" err="1"/>
              <a:t>կամ</a:t>
            </a:r>
            <a:r>
              <a:rPr lang="en-US" dirty="0"/>
              <a:t> </a:t>
            </a:r>
            <a:r>
              <a:rPr lang="en-US" dirty="0" err="1"/>
              <a:t>ավելի</a:t>
            </a:r>
            <a:r>
              <a:rPr lang="en-US" dirty="0"/>
              <a:t> </a:t>
            </a:r>
            <a:r>
              <a:rPr lang="en-US" dirty="0" err="1"/>
              <a:t>անալիզներ</a:t>
            </a:r>
            <a:r>
              <a:rPr lang="en-US" dirty="0"/>
              <a:t>: Analysis Manager-ը </a:t>
            </a:r>
            <a:r>
              <a:rPr lang="en-US" dirty="0" err="1"/>
              <a:t>տրամադրում</a:t>
            </a:r>
            <a:r>
              <a:rPr lang="en-US" dirty="0"/>
              <a:t> է RUN </a:t>
            </a:r>
            <a:r>
              <a:rPr lang="en-US" dirty="0" err="1" smtClean="0"/>
              <a:t>ֆունկցիա</a:t>
            </a:r>
            <a:r>
              <a:rPr lang="hy-AM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կանչելու</a:t>
            </a:r>
            <a:r>
              <a:rPr lang="en-US" dirty="0"/>
              <a:t> </a:t>
            </a:r>
            <a:r>
              <a:rPr lang="en-US" dirty="0" err="1"/>
              <a:t>դեպքում</a:t>
            </a:r>
            <a:r>
              <a:rPr lang="en-US" dirty="0"/>
              <a:t> </a:t>
            </a:r>
            <a:r>
              <a:rPr lang="en-US" dirty="0" err="1"/>
              <a:t>ընտրված</a:t>
            </a:r>
            <a:r>
              <a:rPr lang="en-US" dirty="0"/>
              <a:t> </a:t>
            </a:r>
            <a:r>
              <a:rPr lang="en-US" dirty="0" err="1"/>
              <a:t>անալիզները</a:t>
            </a:r>
            <a:r>
              <a:rPr lang="en-US" dirty="0"/>
              <a:t> </a:t>
            </a:r>
            <a:r>
              <a:rPr lang="en-US" dirty="0" err="1"/>
              <a:t>կսկսեն</a:t>
            </a:r>
            <a:r>
              <a:rPr lang="en-US" dirty="0"/>
              <a:t> </a:t>
            </a:r>
            <a:r>
              <a:rPr lang="en-US" dirty="0" err="1"/>
              <a:t>կատարվել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8013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Կան</a:t>
            </a:r>
            <a:r>
              <a:rPr lang="en-US" dirty="0"/>
              <a:t> </a:t>
            </a:r>
            <a:r>
              <a:rPr lang="en-US" dirty="0" err="1"/>
              <a:t>մի</a:t>
            </a:r>
            <a:r>
              <a:rPr lang="en-US" dirty="0"/>
              <a:t> </a:t>
            </a:r>
            <a:r>
              <a:rPr lang="en-US" dirty="0" err="1"/>
              <a:t>քանի</a:t>
            </a:r>
            <a:r>
              <a:rPr lang="en-US" dirty="0"/>
              <a:t> Analysis module –</a:t>
            </a:r>
            <a:r>
              <a:rPr lang="en-US" dirty="0" err="1"/>
              <a:t>ներ</a:t>
            </a:r>
            <a:r>
              <a:rPr lang="en-US" dirty="0"/>
              <a:t>, </a:t>
            </a:r>
            <a:r>
              <a:rPr lang="en-US" dirty="0" err="1"/>
              <a:t>որոնցից</a:t>
            </a:r>
            <a:r>
              <a:rPr lang="en-US" dirty="0"/>
              <a:t> </a:t>
            </a:r>
            <a:r>
              <a:rPr lang="en-US" dirty="0" err="1"/>
              <a:t>յուրաքանչյուրը</a:t>
            </a:r>
            <a:r>
              <a:rPr lang="en-US" dirty="0"/>
              <a:t> 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DataProvider</a:t>
            </a:r>
            <a:r>
              <a:rPr lang="en-US" dirty="0"/>
              <a:t> և Configuration: </a:t>
            </a:r>
            <a:r>
              <a:rPr lang="en-US" dirty="0" err="1" smtClean="0"/>
              <a:t>Յուրաքանչյու</a:t>
            </a:r>
            <a:r>
              <a:rPr lang="hy-AM" dirty="0" smtClean="0"/>
              <a:t>ր</a:t>
            </a:r>
            <a:r>
              <a:rPr lang="en-US" dirty="0" smtClean="0"/>
              <a:t> </a:t>
            </a:r>
            <a:r>
              <a:rPr lang="en-US" dirty="0"/>
              <a:t>Analysis module  </a:t>
            </a:r>
            <a:r>
              <a:rPr lang="en-US" dirty="0" err="1"/>
              <a:t>տրամադրում</a:t>
            </a:r>
            <a:r>
              <a:rPr lang="en-US" dirty="0"/>
              <a:t> է Run()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կանչելիս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անալիզը</a:t>
            </a:r>
            <a:r>
              <a:rPr lang="en-US" dirty="0"/>
              <a:t> </a:t>
            </a:r>
            <a:r>
              <a:rPr lang="en-US" dirty="0" err="1" smtClean="0"/>
              <a:t>կսկսի</a:t>
            </a:r>
            <a:r>
              <a:rPr lang="en-US" dirty="0" smtClean="0"/>
              <a:t> </a:t>
            </a:r>
            <a:r>
              <a:rPr lang="en-US" dirty="0" err="1"/>
              <a:t>աշխատել</a:t>
            </a:r>
            <a:r>
              <a:rPr lang="en-US" dirty="0"/>
              <a:t>, </a:t>
            </a:r>
            <a:r>
              <a:rPr lang="hy-AM" dirty="0" smtClean="0"/>
              <a:t>որոշակի </a:t>
            </a:r>
            <a:r>
              <a:rPr lang="en-US" dirty="0" err="1" smtClean="0"/>
              <a:t>գործողություններ</a:t>
            </a:r>
            <a:r>
              <a:rPr lang="en-US" dirty="0" smtClean="0"/>
              <a:t> </a:t>
            </a:r>
            <a:r>
              <a:rPr lang="en-US" dirty="0" err="1"/>
              <a:t>կատարելով</a:t>
            </a:r>
            <a:r>
              <a:rPr lang="en-US" dirty="0"/>
              <a:t>:</a:t>
            </a:r>
          </a:p>
          <a:p>
            <a:r>
              <a:rPr lang="en-US" dirty="0"/>
              <a:t>Run </a:t>
            </a:r>
            <a:r>
              <a:rPr lang="en-US" dirty="0" err="1"/>
              <a:t>ֆունկցիան</a:t>
            </a:r>
            <a:r>
              <a:rPr lang="en-US" dirty="0"/>
              <a:t> </a:t>
            </a:r>
            <a:r>
              <a:rPr lang="en-US" dirty="0" err="1"/>
              <a:t>կանչում</a:t>
            </a:r>
            <a:r>
              <a:rPr lang="en-US" dirty="0"/>
              <a:t> է </a:t>
            </a:r>
            <a:r>
              <a:rPr lang="en-US" dirty="0" err="1" smtClean="0"/>
              <a:t>GetData</a:t>
            </a:r>
            <a:r>
              <a:rPr lang="hy-AM" dirty="0" smtClean="0"/>
              <a:t>՝</a:t>
            </a:r>
            <a:r>
              <a:rPr lang="en-US" dirty="0" smtClean="0"/>
              <a:t> </a:t>
            </a:r>
            <a:r>
              <a:rPr lang="en-US" dirty="0" err="1" smtClean="0"/>
              <a:t>դաշտերի</a:t>
            </a:r>
            <a:r>
              <a:rPr lang="en-US" dirty="0" smtClean="0"/>
              <a:t> </a:t>
            </a:r>
            <a:r>
              <a:rPr lang="en-US" dirty="0" err="1"/>
              <a:t>անուններ</a:t>
            </a:r>
            <a:r>
              <a:rPr lang="en-US" dirty="0"/>
              <a:t> </a:t>
            </a:r>
            <a:r>
              <a:rPr lang="en-US" dirty="0" err="1"/>
              <a:t>փոխանցելով</a:t>
            </a:r>
            <a:r>
              <a:rPr lang="en-US" dirty="0"/>
              <a:t>(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կախված</a:t>
            </a:r>
            <a:r>
              <a:rPr lang="en-US" dirty="0"/>
              <a:t> է </a:t>
            </a:r>
            <a:r>
              <a:rPr lang="en-US" dirty="0" err="1"/>
              <a:t>անալիզի</a:t>
            </a:r>
            <a:r>
              <a:rPr lang="en-US" dirty="0"/>
              <a:t> </a:t>
            </a:r>
            <a:r>
              <a:rPr lang="en-US" dirty="0" err="1"/>
              <a:t>տիպից</a:t>
            </a:r>
            <a:r>
              <a:rPr lang="en-US" dirty="0"/>
              <a:t>), </a:t>
            </a:r>
            <a:r>
              <a:rPr lang="en-US" dirty="0" err="1" smtClean="0"/>
              <a:t>GetData</a:t>
            </a:r>
            <a:r>
              <a:rPr lang="hy-AM" dirty="0" smtClean="0"/>
              <a:t>-ն վերադարձնում է </a:t>
            </a:r>
            <a:r>
              <a:rPr lang="en-US" dirty="0" err="1" smtClean="0"/>
              <a:t>FieldCollection</a:t>
            </a:r>
            <a:r>
              <a:rPr lang="hy-AM" dirty="0" smtClean="0"/>
              <a:t>։ Յուրաքանչյուր </a:t>
            </a:r>
            <a:r>
              <a:rPr lang="en-US" dirty="0" smtClean="0"/>
              <a:t>field</a:t>
            </a:r>
            <a:r>
              <a:rPr lang="hy-AM" dirty="0" smtClean="0"/>
              <a:t>-ի</a:t>
            </a:r>
            <a:r>
              <a:rPr lang="en-US" dirty="0" smtClean="0"/>
              <a:t> </a:t>
            </a:r>
            <a:r>
              <a:rPr lang="hy-AM" dirty="0" smtClean="0"/>
              <a:t>համար </a:t>
            </a:r>
            <a:r>
              <a:rPr lang="en-US" dirty="0" err="1"/>
              <a:t>FieldCollection</a:t>
            </a:r>
            <a:r>
              <a:rPr lang="en-US" dirty="0"/>
              <a:t> </a:t>
            </a:r>
            <a:r>
              <a:rPr lang="hy-AM" dirty="0" smtClean="0"/>
              <a:t>–ից կանչվում է </a:t>
            </a:r>
            <a:r>
              <a:rPr lang="en-US" dirty="0" err="1" smtClean="0"/>
              <a:t>GetFieldData</a:t>
            </a:r>
            <a:r>
              <a:rPr lang="hy-AM" dirty="0"/>
              <a:t> </a:t>
            </a:r>
            <a:r>
              <a:rPr lang="hy-AM" dirty="0" smtClean="0"/>
              <a:t>ֆունկցիան, որի արդյուքում ստացվում է</a:t>
            </a:r>
            <a:r>
              <a:rPr lang="en-US" dirty="0" smtClean="0"/>
              <a:t> </a:t>
            </a:r>
            <a:r>
              <a:rPr lang="en-US" dirty="0" err="1"/>
              <a:t>FiledData</a:t>
            </a:r>
            <a:r>
              <a:rPr lang="en-US" dirty="0"/>
              <a:t>. </a:t>
            </a:r>
            <a:r>
              <a:rPr lang="hy-AM" dirty="0" smtClean="0"/>
              <a:t>Պարզվում է </a:t>
            </a:r>
            <a:r>
              <a:rPr lang="hy-AM" dirty="0" smtClean="0"/>
              <a:t>վերադարձված </a:t>
            </a:r>
            <a:r>
              <a:rPr lang="hy-AM" dirty="0" smtClean="0"/>
              <a:t>արժեքների տիպը և ըստ այդ տիպի կանչվում է համապատասխան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hy-AM" dirty="0" smtClean="0"/>
              <a:t>ֆունկցիան</a:t>
            </a:r>
            <a:r>
              <a:rPr lang="en-US" dirty="0" smtClean="0"/>
              <a:t> (</a:t>
            </a:r>
            <a:r>
              <a:rPr lang="hy-AM" dirty="0" smtClean="0"/>
              <a:t>օրինակ</a:t>
            </a:r>
            <a:r>
              <a:rPr lang="en-US" dirty="0" smtClean="0"/>
              <a:t> </a:t>
            </a:r>
            <a:r>
              <a:rPr lang="en-US" dirty="0" err="1" smtClean="0"/>
              <a:t>GetIntData</a:t>
            </a:r>
            <a:r>
              <a:rPr lang="en-US" dirty="0" smtClean="0"/>
              <a:t>)</a:t>
            </a:r>
            <a:r>
              <a:rPr lang="hy-AM" dirty="0"/>
              <a:t> </a:t>
            </a:r>
            <a:r>
              <a:rPr lang="hy-AM" dirty="0" smtClean="0"/>
              <a:t>և ստացվում է </a:t>
            </a:r>
            <a:r>
              <a:rPr lang="en-US" dirty="0" smtClean="0"/>
              <a:t>Vector (</a:t>
            </a:r>
            <a:r>
              <a:rPr lang="hy-AM" dirty="0" smtClean="0"/>
              <a:t>օրնակ</a:t>
            </a:r>
            <a:r>
              <a:rPr lang="en-US" dirty="0" smtClean="0"/>
              <a:t> </a:t>
            </a:r>
            <a:r>
              <a:rPr lang="en-US" dirty="0" err="1"/>
              <a:t>IntVec</a:t>
            </a:r>
            <a:r>
              <a:rPr lang="en-US" dirty="0" smtClean="0"/>
              <a:t>)</a:t>
            </a:r>
            <a:r>
              <a:rPr lang="hy-AM" dirty="0" smtClean="0"/>
              <a:t>։ Ցիկլով անցնելով </a:t>
            </a:r>
            <a:r>
              <a:rPr lang="en-US" dirty="0" smtClean="0"/>
              <a:t>vector</a:t>
            </a:r>
            <a:r>
              <a:rPr lang="hy-AM" dirty="0" smtClean="0"/>
              <a:t>-ի վրայով</a:t>
            </a:r>
            <a:r>
              <a:rPr lang="en-US" dirty="0" smtClean="0"/>
              <a:t>  </a:t>
            </a:r>
            <a:r>
              <a:rPr lang="en-US" dirty="0" err="1"/>
              <a:t>GetAt</a:t>
            </a:r>
            <a:r>
              <a:rPr lang="en-US" dirty="0"/>
              <a:t> </a:t>
            </a:r>
            <a:r>
              <a:rPr lang="hy-AM" dirty="0" smtClean="0"/>
              <a:t> ֆունկցիան ըստ ինդեքսի կանչելով կստացվեն բոլոր արժեքները։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7128" y="606717"/>
            <a:ext cx="11279267" cy="3609535"/>
            <a:chOff x="471455" y="495181"/>
            <a:chExt cx="11279267" cy="3609535"/>
          </a:xfrm>
        </p:grpSpPr>
        <p:sp>
          <p:nvSpPr>
            <p:cNvPr id="5" name="Oval 4"/>
            <p:cNvSpPr/>
            <p:nvPr/>
          </p:nvSpPr>
          <p:spPr>
            <a:xfrm rot="19930345">
              <a:off x="471455" y="97041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Provider</a:t>
              </a:r>
            </a:p>
          </p:txBody>
        </p:sp>
        <p:sp>
          <p:nvSpPr>
            <p:cNvPr id="6" name="Oval 5"/>
            <p:cNvSpPr/>
            <p:nvPr/>
          </p:nvSpPr>
          <p:spPr>
            <a:xfrm rot="153931">
              <a:off x="624282" y="2933095"/>
              <a:ext cx="2122464" cy="1171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075160">
              <a:off x="2256340" y="1579762"/>
              <a:ext cx="1654439" cy="3941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632518">
              <a:off x="2728820" y="2845452"/>
              <a:ext cx="1349932" cy="3935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4382" y="495181"/>
              <a:ext cx="4326340" cy="2243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Run()</a:t>
              </a:r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GetData</a:t>
              </a:r>
              <a:r>
                <a:rPr lang="en-US" dirty="0"/>
                <a:t>(</a:t>
              </a:r>
              <a:r>
                <a:rPr lang="en-US" dirty="0" err="1"/>
                <a:t>FieldList</a:t>
              </a:r>
              <a:r>
                <a:rPr lang="en-US" dirty="0"/>
                <a:t>(Wafer, Bin,  </a:t>
              </a:r>
              <a:r>
                <a:rPr lang="en-US" dirty="0" err="1"/>
                <a:t>BinType</a:t>
              </a:r>
              <a:r>
                <a:rPr lang="en-US" dirty="0"/>
                <a:t> ))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FieldCollection</a:t>
              </a:r>
              <a:r>
                <a:rPr lang="en-US" dirty="0"/>
                <a:t>-&gt;</a:t>
              </a:r>
              <a:r>
                <a:rPr lang="en-US" dirty="0" err="1"/>
                <a:t>GetFieldData</a:t>
              </a:r>
              <a:r>
                <a:rPr lang="en-US" dirty="0"/>
                <a:t>(Bin)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FieldData</a:t>
              </a:r>
              <a:r>
                <a:rPr lang="en-US" dirty="0"/>
                <a:t>-&gt;</a:t>
              </a:r>
              <a:r>
                <a:rPr lang="en-US" dirty="0" err="1"/>
                <a:t>GetIntData</a:t>
              </a:r>
              <a:r>
                <a:rPr lang="en-US" dirty="0"/>
                <a:t>()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IntVec</a:t>
              </a:r>
              <a:r>
                <a:rPr lang="en-US" dirty="0"/>
                <a:t>-&gt;</a:t>
              </a:r>
              <a:r>
                <a:rPr lang="en-US" dirty="0" err="1"/>
                <a:t>GetAt</a:t>
              </a:r>
              <a:r>
                <a:rPr lang="en-US" dirty="0"/>
                <a:t>(index)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26353" y="989496"/>
              <a:ext cx="3286836" cy="2494562"/>
              <a:chOff x="4026353" y="989496"/>
              <a:chExt cx="3286836" cy="24945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26353" y="98949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78753" y="125912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31153" y="152875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553" y="179838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35953" y="206801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8353" y="233764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7692" y="983118"/>
              <a:ext cx="976691" cy="1755189"/>
              <a:chOff x="6447692" y="983118"/>
              <a:chExt cx="976691" cy="17551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6447692" y="983118"/>
                <a:ext cx="976690" cy="313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680144" y="989496"/>
                <a:ext cx="744238" cy="627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855992" y="989496"/>
                <a:ext cx="568390" cy="933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008390" y="989496"/>
                <a:ext cx="415992" cy="1249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7160792" y="989496"/>
                <a:ext cx="263590" cy="1507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7313189" y="989496"/>
                <a:ext cx="111194" cy="1748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175846" y="93784"/>
            <a:ext cx="11769969" cy="43047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Analysis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8954" y="5251150"/>
            <a:ext cx="1188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SetSelection</a:t>
            </a:r>
            <a:r>
              <a:rPr lang="en-US" dirty="0"/>
              <a:t>(Selection) </a:t>
            </a:r>
            <a:r>
              <a:rPr lang="en-US" dirty="0" err="1"/>
              <a:t>ֆունկցիայի</a:t>
            </a:r>
            <a:r>
              <a:rPr lang="en-US" dirty="0"/>
              <a:t> </a:t>
            </a:r>
            <a:r>
              <a:rPr lang="en-US" dirty="0" err="1"/>
              <a:t>միջոցով</a:t>
            </a:r>
            <a:r>
              <a:rPr lang="en-US" dirty="0"/>
              <a:t> Analysis Manager - ն Selection է </a:t>
            </a:r>
            <a:r>
              <a:rPr lang="en-US" dirty="0" err="1"/>
              <a:t>փոխանցում</a:t>
            </a:r>
            <a:r>
              <a:rPr lang="en-US" dirty="0"/>
              <a:t> Data Provider –</a:t>
            </a:r>
            <a:r>
              <a:rPr lang="en-US" dirty="0" err="1"/>
              <a:t>ին</a:t>
            </a:r>
            <a:r>
              <a:rPr lang="en-US" dirty="0"/>
              <a:t>:</a:t>
            </a:r>
          </a:p>
          <a:p>
            <a:r>
              <a:rPr lang="en-US" dirty="0" err="1"/>
              <a:t>DataProvider</a:t>
            </a:r>
            <a:r>
              <a:rPr lang="en-US" dirty="0"/>
              <a:t> –ը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կարելի</a:t>
            </a:r>
            <a:r>
              <a:rPr lang="en-US" dirty="0"/>
              <a:t> է </a:t>
            </a:r>
            <a:r>
              <a:rPr lang="en-US" dirty="0" err="1"/>
              <a:t>օգտագործել</a:t>
            </a:r>
            <a:r>
              <a:rPr lang="en-US" dirty="0"/>
              <a:t> </a:t>
            </a:r>
            <a:r>
              <a:rPr lang="en-US" dirty="0" err="1"/>
              <a:t>պահանջվող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 </a:t>
            </a:r>
            <a:r>
              <a:rPr lang="en-US" dirty="0" err="1" smtClean="0"/>
              <a:t>ստանալու</a:t>
            </a:r>
            <a:r>
              <a:rPr lang="en-US" dirty="0" smtClean="0"/>
              <a:t> </a:t>
            </a:r>
            <a:r>
              <a:rPr lang="en-US" dirty="0" err="1"/>
              <a:t>համար</a:t>
            </a:r>
            <a:r>
              <a:rPr lang="en-US" dirty="0"/>
              <a:t> </a:t>
            </a:r>
            <a:r>
              <a:rPr lang="en-US" dirty="0" err="1"/>
              <a:t>օրինակ</a:t>
            </a:r>
            <a:r>
              <a:rPr lang="en-US" dirty="0"/>
              <a:t> wafer-ի, lot-ի, bin-ի և </a:t>
            </a:r>
            <a:r>
              <a:rPr lang="en-US" dirty="0" err="1"/>
              <a:t>այլն</a:t>
            </a:r>
            <a:r>
              <a:rPr lang="en-US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433" y="395637"/>
            <a:ext cx="10449688" cy="3007219"/>
            <a:chOff x="538433" y="395637"/>
            <a:chExt cx="10449688" cy="3007219"/>
          </a:xfrm>
        </p:grpSpPr>
        <p:grpSp>
          <p:nvGrpSpPr>
            <p:cNvPr id="65" name="Group 64"/>
            <p:cNvGrpSpPr/>
            <p:nvPr/>
          </p:nvGrpSpPr>
          <p:grpSpPr>
            <a:xfrm>
              <a:off x="5348515" y="395637"/>
              <a:ext cx="5639606" cy="3007219"/>
              <a:chOff x="5348515" y="395637"/>
              <a:chExt cx="5639606" cy="300721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48515" y="395637"/>
                <a:ext cx="2511188" cy="135112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Provider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845422" y="2345155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GetData</a:t>
                </a:r>
                <a:r>
                  <a:rPr lang="en-US" dirty="0"/>
                  <a:t>(</a:t>
                </a:r>
                <a:r>
                  <a:rPr lang="en-US" dirty="0" err="1"/>
                  <a:t>FieldList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38433" y="611776"/>
              <a:ext cx="2258005" cy="11701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Manager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176411" y="908454"/>
              <a:ext cx="2080069" cy="50743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SetSelection</a:t>
              </a:r>
              <a:r>
                <a:rPr lang="en-US" sz="1400" dirty="0"/>
                <a:t>(Selection)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3" idx="0"/>
            <a:endCxn id="4" idx="6"/>
          </p:cNvCxnSpPr>
          <p:nvPr/>
        </p:nvCxnSpPr>
        <p:spPr>
          <a:xfrm flipH="1" flipV="1">
            <a:off x="7859703" y="1071202"/>
            <a:ext cx="2057069" cy="127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99844" y="2684761"/>
            <a:ext cx="1959507" cy="11207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0194" y="3753593"/>
            <a:ext cx="1635456" cy="74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7" name="Oval 6"/>
          <p:cNvSpPr/>
          <p:nvPr/>
        </p:nvSpPr>
        <p:spPr>
          <a:xfrm>
            <a:off x="1211939" y="2664241"/>
            <a:ext cx="1635456" cy="74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107" y="973564"/>
            <a:ext cx="1939786" cy="90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846" y="93784"/>
            <a:ext cx="11769969" cy="4712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Provider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601984" y="1131191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Selection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908425" y="900398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</a:t>
            </a:r>
            <a:r>
              <a:rPr lang="en-US" dirty="0"/>
              <a:t>Directory</a:t>
            </a:r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647153" y="899149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206769" y="1120716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8586339">
            <a:off x="9302403" y="2261442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20003628">
            <a:off x="5832509" y="3449027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2190967">
            <a:off x="2396381" y="3551760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29" y="5029202"/>
            <a:ext cx="11637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Provider</a:t>
            </a:r>
            <a:r>
              <a:rPr lang="hy-AM" dirty="0" smtClean="0"/>
              <a:t>-ի </a:t>
            </a:r>
            <a:r>
              <a:rPr lang="en-US" dirty="0" err="1" smtClean="0"/>
              <a:t>GetData</a:t>
            </a:r>
            <a:r>
              <a:rPr lang="hy-AM" dirty="0" smtClean="0"/>
              <a:t> ֆունկցիան ըստ </a:t>
            </a:r>
            <a:r>
              <a:rPr lang="en-US" dirty="0" smtClean="0"/>
              <a:t>Selection</a:t>
            </a:r>
            <a:r>
              <a:rPr lang="hy-AM" dirty="0" smtClean="0"/>
              <a:t>-ի դիմում է </a:t>
            </a:r>
            <a:r>
              <a:rPr lang="en-US" dirty="0"/>
              <a:t>Data </a:t>
            </a:r>
            <a:r>
              <a:rPr lang="en-US" dirty="0" smtClean="0"/>
              <a:t>Directory</a:t>
            </a:r>
            <a:r>
              <a:rPr lang="hy-AM" dirty="0" smtClean="0"/>
              <a:t>-ին և ստանում </a:t>
            </a:r>
            <a:r>
              <a:rPr lang="en-US" dirty="0" err="1" smtClean="0"/>
              <a:t>FileInfo</a:t>
            </a:r>
            <a:r>
              <a:rPr lang="hy-AM" dirty="0" smtClean="0"/>
              <a:t>։ </a:t>
            </a:r>
            <a:r>
              <a:rPr lang="en-US" dirty="0" err="1" smtClean="0"/>
              <a:t>FileInfo</a:t>
            </a:r>
            <a:r>
              <a:rPr lang="hy-AM" dirty="0" smtClean="0"/>
              <a:t>-ն փոխանցվում է </a:t>
            </a:r>
            <a:r>
              <a:rPr lang="en-US" dirty="0" err="1" smtClean="0"/>
              <a:t>DataStore</a:t>
            </a:r>
            <a:r>
              <a:rPr lang="hy-AM" dirty="0" smtClean="0"/>
              <a:t>-ին, եթե տվյալ ինֆորմացիան արդեն բեռնավորվել է </a:t>
            </a:r>
            <a:r>
              <a:rPr lang="en-US" dirty="0" err="1" smtClean="0"/>
              <a:t>DataStore</a:t>
            </a:r>
            <a:r>
              <a:rPr lang="hy-AM" dirty="0" smtClean="0"/>
              <a:t>, ապա այն համապատասխան տեսքով վերադարձվում է։ Հակառակ դեպքում այդ տվյալները բեռնավորվում են </a:t>
            </a:r>
            <a:r>
              <a:rPr lang="en-US" dirty="0" err="1" smtClean="0"/>
              <a:t>DataStore</a:t>
            </a:r>
            <a:r>
              <a:rPr lang="hy-AM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Parser-</a:t>
            </a:r>
            <a:r>
              <a:rPr lang="hy-AM" dirty="0" smtClean="0"/>
              <a:t>ը վերլուծում է ֆայլի ինֆորմացիան , </a:t>
            </a:r>
            <a:r>
              <a:rPr lang="en-US" dirty="0" smtClean="0"/>
              <a:t>Loader</a:t>
            </a:r>
            <a:r>
              <a:rPr lang="hy-AM" dirty="0" smtClean="0"/>
              <a:t>-ը պահանջվող տվյալները ֆայլից ստանում և փոխանցում է </a:t>
            </a:r>
            <a:r>
              <a:rPr lang="en-US" dirty="0" err="1"/>
              <a:t>DataStore</a:t>
            </a:r>
            <a:r>
              <a:rPr lang="hy-AM" dirty="0"/>
              <a:t> </a:t>
            </a:r>
            <a:r>
              <a:rPr lang="hy-AM" dirty="0" smtClean="0"/>
              <a:t>–ին</a:t>
            </a:r>
            <a:r>
              <a:rPr lang="ru-RU" dirty="0" smtClean="0"/>
              <a:t>)</a:t>
            </a:r>
            <a:r>
              <a:rPr lang="hy-AM" dirty="0" smtClean="0"/>
              <a:t>։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484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Hasmik Sargsyan</cp:lastModifiedBy>
  <cp:revision>115</cp:revision>
  <dcterms:created xsi:type="dcterms:W3CDTF">2016-11-29T12:21:17Z</dcterms:created>
  <dcterms:modified xsi:type="dcterms:W3CDTF">2016-12-07T18:20:37Z</dcterms:modified>
</cp:coreProperties>
</file>