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82" r:id="rId4"/>
    <p:sldId id="301" r:id="rId5"/>
    <p:sldId id="283" r:id="rId6"/>
    <p:sldId id="284" r:id="rId7"/>
    <p:sldId id="285" r:id="rId8"/>
    <p:sldId id="286" r:id="rId9"/>
    <p:sldId id="287" r:id="rId10"/>
    <p:sldId id="289" r:id="rId11"/>
    <p:sldId id="290" r:id="rId12"/>
    <p:sldId id="269" r:id="rId13"/>
    <p:sldId id="293" r:id="rId14"/>
    <p:sldId id="291" r:id="rId15"/>
    <p:sldId id="294" r:id="rId16"/>
    <p:sldId id="295" r:id="rId17"/>
    <p:sldId id="265" r:id="rId18"/>
    <p:sldId id="267" r:id="rId19"/>
    <p:sldId id="296" r:id="rId20"/>
    <p:sldId id="298" r:id="rId21"/>
    <p:sldId id="299" r:id="rId22"/>
    <p:sldId id="297" r:id="rId23"/>
    <p:sldId id="300" r:id="rId24"/>
    <p:sldId id="263"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58"/>
    <p:restoredTop sz="94665"/>
  </p:normalViewPr>
  <p:slideViewPr>
    <p:cSldViewPr snapToGrid="0" showGuides="1">
      <p:cViewPr varScale="1">
        <p:scale>
          <a:sx n="69" d="100"/>
          <a:sy n="69" d="100"/>
        </p:scale>
        <p:origin x="224" y="10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extLst>
      <p:ext uri="{BB962C8B-B14F-4D97-AF65-F5344CB8AC3E}">
        <p14:creationId xmlns:p14="http://schemas.microsoft.com/office/powerpoint/2010/main" val="31704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81961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21972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73845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136687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18</a:t>
            </a:fld>
            <a:endParaRPr lang="zh-CN" altLang="en-US"/>
          </a:p>
        </p:txBody>
      </p:sp>
    </p:spTree>
    <p:extLst>
      <p:ext uri="{BB962C8B-B14F-4D97-AF65-F5344CB8AC3E}">
        <p14:creationId xmlns:p14="http://schemas.microsoft.com/office/powerpoint/2010/main" val="2631518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19</a:t>
            </a:fld>
            <a:endParaRPr lang="zh-CN" altLang="en-US"/>
          </a:p>
        </p:txBody>
      </p:sp>
    </p:spTree>
    <p:extLst>
      <p:ext uri="{BB962C8B-B14F-4D97-AF65-F5344CB8AC3E}">
        <p14:creationId xmlns:p14="http://schemas.microsoft.com/office/powerpoint/2010/main" val="516784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20</a:t>
            </a:fld>
            <a:endParaRPr lang="zh-CN" altLang="en-US"/>
          </a:p>
        </p:txBody>
      </p:sp>
    </p:spTree>
    <p:extLst>
      <p:ext uri="{BB962C8B-B14F-4D97-AF65-F5344CB8AC3E}">
        <p14:creationId xmlns:p14="http://schemas.microsoft.com/office/powerpoint/2010/main" val="26915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21</a:t>
            </a:fld>
            <a:endParaRPr lang="zh-CN" altLang="en-US"/>
          </a:p>
        </p:txBody>
      </p:sp>
    </p:spTree>
    <p:extLst>
      <p:ext uri="{BB962C8B-B14F-4D97-AF65-F5344CB8AC3E}">
        <p14:creationId xmlns:p14="http://schemas.microsoft.com/office/powerpoint/2010/main" val="1369707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22</a:t>
            </a:fld>
            <a:endParaRPr lang="zh-CN" altLang="en-US"/>
          </a:p>
        </p:txBody>
      </p:sp>
    </p:spTree>
    <p:extLst>
      <p:ext uri="{BB962C8B-B14F-4D97-AF65-F5344CB8AC3E}">
        <p14:creationId xmlns:p14="http://schemas.microsoft.com/office/powerpoint/2010/main" val="1153149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23</a:t>
            </a:fld>
            <a:endParaRPr lang="zh-CN" altLang="en-US"/>
          </a:p>
        </p:txBody>
      </p:sp>
    </p:spTree>
    <p:extLst>
      <p:ext uri="{BB962C8B-B14F-4D97-AF65-F5344CB8AC3E}">
        <p14:creationId xmlns:p14="http://schemas.microsoft.com/office/powerpoint/2010/main" val="20393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24</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932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31903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145127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165134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16390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126240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extLst>
      <p:ext uri="{BB962C8B-B14F-4D97-AF65-F5344CB8AC3E}">
        <p14:creationId xmlns:p14="http://schemas.microsoft.com/office/powerpoint/2010/main" val="52684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statisticssolutions.com/academic-solutions/membership-resources/member-profile/data-analysis-plan-templates/data-analysis-plan-logistic-regress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1.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矩形 2"/>
          <p:cNvSpPr/>
          <p:nvPr/>
        </p:nvSpPr>
        <p:spPr>
          <a:xfrm>
            <a:off x="1939728" y="2239506"/>
            <a:ext cx="8581128" cy="3347055"/>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
          <p:cNvSpPr txBox="1"/>
          <p:nvPr/>
        </p:nvSpPr>
        <p:spPr>
          <a:xfrm>
            <a:off x="2850383" y="2909180"/>
            <a:ext cx="6945192" cy="707886"/>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4000" b="1" smtClean="0">
                <a:latin typeface="Geometr415 Blk BT" panose="020B0802020204020303" pitchFamily="34" charset="0"/>
              </a:rPr>
              <a:t>Employee Attrition Analytics</a:t>
            </a:r>
            <a:endParaRPr lang="en-US" altLang="zh-CN" sz="4000" b="1" dirty="0" smtClean="0">
              <a:latin typeface="Geometr415 Blk BT" panose="020B0802020204020303" pitchFamily="34" charset="0"/>
            </a:endParaRPr>
          </a:p>
        </p:txBody>
      </p:sp>
      <p:sp>
        <p:nvSpPr>
          <p:cNvPr id="11" name="TextBox 10"/>
          <p:cNvSpPr txBox="1"/>
          <p:nvPr/>
        </p:nvSpPr>
        <p:spPr>
          <a:xfrm>
            <a:off x="3238500" y="3956420"/>
            <a:ext cx="5715000" cy="1200329"/>
          </a:xfrm>
          <a:prstGeom prst="rect">
            <a:avLst/>
          </a:prstGeom>
          <a:noFill/>
        </p:spPr>
        <p:txBody>
          <a:bodyPr wrap="square" rtlCol="0">
            <a:spAutoFit/>
          </a:bodyPr>
          <a:lstStyle/>
          <a:p>
            <a:pPr algn="ctr"/>
            <a:r>
              <a:rPr lang="en-US" dirty="0" smtClean="0">
                <a:latin typeface="Times New Roman" charset="0"/>
                <a:ea typeface="Times New Roman" charset="0"/>
                <a:cs typeface="Times New Roman" charset="0"/>
              </a:rPr>
              <a:t>By: Xinlian Huang</a:t>
            </a:r>
          </a:p>
          <a:p>
            <a:pPr algn="ctr"/>
            <a:r>
              <a:rPr lang="en-US" dirty="0" smtClean="0">
                <a:latin typeface="Times New Roman" charset="0"/>
                <a:ea typeface="Times New Roman" charset="0"/>
                <a:cs typeface="Times New Roman" charset="0"/>
              </a:rPr>
              <a:t>Student ID: 10431624</a:t>
            </a:r>
          </a:p>
          <a:p>
            <a:pPr algn="ctr"/>
            <a:r>
              <a:rPr lang="en-US" dirty="0" smtClean="0">
                <a:latin typeface="Times New Roman" charset="0"/>
                <a:ea typeface="Times New Roman" charset="0"/>
                <a:cs typeface="Times New Roman" charset="0"/>
              </a:rPr>
              <a:t>Instructor: Prof. Mahmoud </a:t>
            </a:r>
            <a:r>
              <a:rPr lang="en-US" dirty="0" err="1" smtClean="0">
                <a:latin typeface="Times New Roman" charset="0"/>
                <a:ea typeface="Times New Roman" charset="0"/>
                <a:cs typeface="Times New Roman" charset="0"/>
              </a:rPr>
              <a:t>Daneshmand</a:t>
            </a:r>
            <a:endParaRPr lang="en-US" dirty="0" smtClean="0">
              <a:latin typeface="Times New Roman" charset="0"/>
              <a:ea typeface="Times New Roman" charset="0"/>
              <a:cs typeface="Times New Roman" charset="0"/>
            </a:endParaRPr>
          </a:p>
          <a:p>
            <a:pPr algn="ctr"/>
            <a:r>
              <a:rPr lang="en-US" dirty="0" smtClean="0">
                <a:latin typeface="Times New Roman" charset="0"/>
                <a:ea typeface="Times New Roman" charset="0"/>
                <a:cs typeface="Times New Roman" charset="0"/>
              </a:rPr>
              <a:t>Course: MIS637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Knowledge Discovery Database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par>
                          <p:cTn id="18" fill="hold">
                            <p:stCondLst>
                              <p:cond delay="1500"/>
                            </p:stCondLst>
                            <p:childTnLst>
                              <p:par>
                                <p:cTn id="19" presetID="37"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900" decel="100000" fill="hold"/>
                                        <p:tgtEl>
                                          <p:spTgt spid="1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a:ea typeface="微软雅黑"/>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algn="ctr"/>
              <a:r>
                <a:rPr lang="en-US" altLang="zh-CN" sz="3600" dirty="0" smtClean="0"/>
                <a:t>2.4</a:t>
              </a:r>
              <a:endParaRPr lang="zh-CN" altLang="en-US" sz="3600" dirty="0"/>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dirty="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algn="ctr">
              <a:lnSpc>
                <a:spcPct val="120000"/>
              </a:lnSpc>
            </a:pPr>
            <a:endParaRPr lang="en-US" dirty="0" smtClean="0">
              <a:solidFill>
                <a:schemeClr val="tx1"/>
              </a:solidFill>
              <a:latin typeface="Times New Roman" charset="0"/>
              <a:ea typeface="Times New Roman" charset="0"/>
              <a:cs typeface="Times New Roman" charset="0"/>
              <a:hlinkClick r:id="rId3" tooltip="Logistic Regression"/>
            </a:endParaRPr>
          </a:p>
          <a:p>
            <a:pPr algn="ctr">
              <a:lnSpc>
                <a:spcPct val="120000"/>
              </a:lnSpc>
            </a:pPr>
            <a:endParaRPr lang="en-US" dirty="0">
              <a:solidFill>
                <a:schemeClr val="tx1"/>
              </a:solidFill>
              <a:latin typeface="Times New Roman" charset="0"/>
              <a:ea typeface="Times New Roman" charset="0"/>
              <a:cs typeface="Times New Roman" charset="0"/>
              <a:hlinkClick r:id="rId3" tooltip="Logistic Regression"/>
            </a:endParaRPr>
          </a:p>
          <a:p>
            <a:pPr algn="ctr">
              <a:lnSpc>
                <a:spcPct val="120000"/>
              </a:lnSpc>
            </a:pPr>
            <a:endParaRPr lang="en-US" dirty="0" smtClean="0">
              <a:solidFill>
                <a:schemeClr val="tx1"/>
              </a:solidFill>
              <a:latin typeface="Times New Roman" charset="0"/>
              <a:ea typeface="Times New Roman" charset="0"/>
              <a:cs typeface="Times New Roman" charset="0"/>
              <a:hlinkClick r:id="rId3" tooltip="Logistic Regression"/>
            </a:endParaRPr>
          </a:p>
          <a:p>
            <a:pPr algn="ctr">
              <a:lnSpc>
                <a:spcPct val="120000"/>
              </a:lnSpc>
            </a:pPr>
            <a:endParaRPr lang="en-US" dirty="0">
              <a:solidFill>
                <a:schemeClr val="tx1"/>
              </a:solidFill>
              <a:latin typeface="Times New Roman" charset="0"/>
              <a:ea typeface="Times New Roman" charset="0"/>
              <a:cs typeface="Times New Roman" charset="0"/>
              <a:hlinkClick r:id="rId3" tooltip="Logistic Regression"/>
            </a:endParaRPr>
          </a:p>
          <a:p>
            <a:pPr algn="ctr">
              <a:lnSpc>
                <a:spcPct val="120000"/>
              </a:lnSpc>
            </a:pPr>
            <a:endParaRPr lang="en-US" dirty="0" smtClean="0">
              <a:solidFill>
                <a:schemeClr val="tx1"/>
              </a:solidFill>
              <a:latin typeface="Times New Roman" charset="0"/>
              <a:ea typeface="Times New Roman" charset="0"/>
              <a:cs typeface="Times New Roman" charset="0"/>
              <a:hlinkClick r:id="rId3" tooltip="Logistic Regression"/>
            </a:endParaRPr>
          </a:p>
          <a:p>
            <a:pPr algn="ctr">
              <a:lnSpc>
                <a:spcPct val="120000"/>
              </a:lnSpc>
            </a:pPr>
            <a:endParaRPr lang="en-US" dirty="0">
              <a:solidFill>
                <a:schemeClr val="tx1"/>
              </a:solidFill>
              <a:latin typeface="Times New Roman" charset="0"/>
              <a:ea typeface="Times New Roman" charset="0"/>
              <a:cs typeface="Times New Roman" charset="0"/>
              <a:hlinkClick r:id="rId3" tooltip="Logistic Regression"/>
            </a:endParaRPr>
          </a:p>
        </p:txBody>
      </p:sp>
      <p:sp>
        <p:nvSpPr>
          <p:cNvPr id="17" name="矩形 16"/>
          <p:cNvSpPr/>
          <p:nvPr/>
        </p:nvSpPr>
        <p:spPr>
          <a:xfrm>
            <a:off x="836511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grpSp>
        <p:nvGrpSpPr>
          <p:cNvPr id="21" name="组合 20"/>
          <p:cNvGrpSpPr/>
          <p:nvPr/>
        </p:nvGrpSpPr>
        <p:grpSpPr>
          <a:xfrm>
            <a:off x="1254720" y="2386655"/>
            <a:ext cx="2454998" cy="3342840"/>
            <a:chOff x="6585160" y="227153"/>
            <a:chExt cx="2454998" cy="3342840"/>
          </a:xfrm>
        </p:grpSpPr>
        <p:sp>
          <p:nvSpPr>
            <p:cNvPr id="22" name="矩形 21"/>
            <p:cNvSpPr/>
            <p:nvPr/>
          </p:nvSpPr>
          <p:spPr>
            <a:xfrm>
              <a:off x="6585160" y="227153"/>
              <a:ext cx="2454998" cy="241912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smtClean="0">
                  <a:latin typeface="Times New Roman" charset="0"/>
                  <a:ea typeface="Times New Roman" charset="0"/>
                  <a:cs typeface="Times New Roman" charset="0"/>
                </a:rPr>
                <a:t>The target variable is binary: whether the employee left the company or not. Here I used Decision Tree and Logistic Regression to do the prediction.</a:t>
              </a:r>
              <a:endParaRPr lang="zh-CN" altLang="en-US" dirty="0">
                <a:latin typeface="Times New Roman" charset="0"/>
                <a:ea typeface="Times New Roman" charset="0"/>
                <a:cs typeface="Times New Roman" charset="0"/>
              </a:endParaRPr>
            </a:p>
          </p:txBody>
        </p:sp>
        <p:sp>
          <p:nvSpPr>
            <p:cNvPr id="23" name="矩形 22"/>
            <p:cNvSpPr/>
            <p:nvPr/>
          </p:nvSpPr>
          <p:spPr>
            <a:xfrm>
              <a:off x="6691672" y="3173859"/>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ML Algorithms</a:t>
              </a:r>
              <a:endParaRPr lang="zh-CN" altLang="en-US" b="1" dirty="0">
                <a:solidFill>
                  <a:schemeClr val="bg1"/>
                </a:solidFill>
              </a:endParaRPr>
            </a:p>
          </p:txBody>
        </p:sp>
      </p:grpSp>
      <p:sp>
        <p:nvSpPr>
          <p:cNvPr id="26" name="矩形 25"/>
          <p:cNvSpPr/>
          <p:nvPr/>
        </p:nvSpPr>
        <p:spPr>
          <a:xfrm>
            <a:off x="4623083" y="5333361"/>
            <a:ext cx="2941449"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bg1"/>
                </a:solidFill>
              </a:rPr>
              <a:t>Decision </a:t>
            </a:r>
            <a:r>
              <a:rPr lang="en-US" altLang="zh-CN" b="1" dirty="0" smtClean="0">
                <a:solidFill>
                  <a:schemeClr val="bg1"/>
                </a:solidFill>
              </a:rPr>
              <a:t>Tree @ CART</a:t>
            </a:r>
            <a:endParaRPr lang="zh-CN" altLang="en-US" b="1" dirty="0">
              <a:solidFill>
                <a:schemeClr val="bg1"/>
              </a:solidFill>
            </a:endParaRPr>
          </a:p>
        </p:txBody>
      </p:sp>
      <p:sp>
        <p:nvSpPr>
          <p:cNvPr id="29" name="矩形 28"/>
          <p:cNvSpPr/>
          <p:nvPr/>
        </p:nvSpPr>
        <p:spPr>
          <a:xfrm>
            <a:off x="8308347" y="5333361"/>
            <a:ext cx="2800766"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chemeClr val="bg1"/>
                </a:solidFill>
              </a:rPr>
              <a:t>Logistic </a:t>
            </a:r>
            <a:r>
              <a:rPr lang="en-US" altLang="zh-CN" b="1" dirty="0">
                <a:solidFill>
                  <a:schemeClr val="bg1"/>
                </a:solidFill>
              </a:rPr>
              <a:t>Regression</a:t>
            </a:r>
            <a:endParaRPr lang="zh-CN" altLang="en-US" b="1" dirty="0">
              <a:solidFill>
                <a:schemeClr val="bg1"/>
              </a:solidFill>
            </a:endParaRPr>
          </a:p>
        </p:txBody>
      </p:sp>
      <p:sp>
        <p:nvSpPr>
          <p:cNvPr id="31" name="矩形 21"/>
          <p:cNvSpPr/>
          <p:nvPr/>
        </p:nvSpPr>
        <p:spPr>
          <a:xfrm>
            <a:off x="4866308" y="2437961"/>
            <a:ext cx="2454998" cy="241912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latin typeface="Times New Roman" charset="0"/>
                <a:ea typeface="Times New Roman" charset="0"/>
                <a:cs typeface="Times New Roman" charset="0"/>
              </a:rPr>
              <a:t>CART (Classification and Regression Trees) constructs binary trees using the feature and threshold that yield the largest information gain at each node</a:t>
            </a:r>
            <a:endParaRPr lang="zh-CN" altLang="en-US" dirty="0">
              <a:latin typeface="Times New Roman" charset="0"/>
              <a:ea typeface="Times New Roman" charset="0"/>
              <a:cs typeface="Times New Roman" charset="0"/>
            </a:endParaRPr>
          </a:p>
        </p:txBody>
      </p:sp>
      <p:sp>
        <p:nvSpPr>
          <p:cNvPr id="33" name="矩形 21"/>
          <p:cNvSpPr/>
          <p:nvPr/>
        </p:nvSpPr>
        <p:spPr>
          <a:xfrm>
            <a:off x="8481231" y="2437961"/>
            <a:ext cx="2454998" cy="1754326"/>
          </a:xfrm>
          <a:prstGeom prst="rect">
            <a:avLst/>
          </a:prstGeom>
        </p:spPr>
        <p:txBody>
          <a:bodyPr wrap="square">
            <a:spAutoFit/>
            <a:scene3d>
              <a:camera prst="orthographicFront"/>
              <a:lightRig rig="threePt" dir="t"/>
            </a:scene3d>
            <a:sp3d contourW="12700"/>
          </a:bodyPr>
          <a:lstStyle/>
          <a:p>
            <a:pPr algn="ctr">
              <a:lnSpc>
                <a:spcPct val="120000"/>
              </a:lnSpc>
            </a:pP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Logistic Regression is an appropriate predictive </a:t>
            </a:r>
            <a:r>
              <a:rPr lang="en-US" dirty="0" err="1" smtClean="0">
                <a:latin typeface="Times New Roman" charset="0"/>
                <a:ea typeface="Times New Roman" charset="0"/>
                <a:cs typeface="Times New Roman" charset="0"/>
              </a:rPr>
              <a:t>mathod</a:t>
            </a:r>
            <a:r>
              <a:rPr lang="en-US" dirty="0" smtClean="0">
                <a:latin typeface="Times New Roman" charset="0"/>
                <a:ea typeface="Times New Roman" charset="0"/>
                <a:cs typeface="Times New Roman" charset="0"/>
              </a:rPr>
              <a:t> to </a:t>
            </a:r>
            <a:r>
              <a:rPr lang="en-US" dirty="0">
                <a:latin typeface="Times New Roman" charset="0"/>
                <a:ea typeface="Times New Roman" charset="0"/>
                <a:cs typeface="Times New Roman" charset="0"/>
              </a:rPr>
              <a:t>conduct when the </a:t>
            </a:r>
            <a:r>
              <a:rPr lang="en-US" dirty="0" smtClean="0">
                <a:latin typeface="Times New Roman" charset="0"/>
                <a:ea typeface="Times New Roman" charset="0"/>
                <a:cs typeface="Times New Roman" charset="0"/>
              </a:rPr>
              <a:t>target variable </a:t>
            </a:r>
            <a:r>
              <a:rPr lang="en-US" dirty="0">
                <a:latin typeface="Times New Roman" charset="0"/>
                <a:ea typeface="Times New Roman" charset="0"/>
                <a:cs typeface="Times New Roman" charset="0"/>
              </a:rPr>
              <a:t>is </a:t>
            </a:r>
            <a:r>
              <a:rPr lang="en-US" dirty="0" smtClean="0">
                <a:latin typeface="Times New Roman" charset="0"/>
                <a:ea typeface="Times New Roman" charset="0"/>
                <a:cs typeface="Times New Roman" charset="0"/>
              </a:rPr>
              <a:t>binary. </a:t>
            </a:r>
            <a:endParaRPr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5742430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10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rPr>
                <a:t>2.</a:t>
              </a:r>
              <a:r>
                <a:rPr kumimoji="0" lang="en-US" altLang="zh-CN" sz="3600" b="0" i="0" u="none" strike="noStrike" kern="1200" cap="none" spc="0" normalizeH="0" baseline="0" noProof="0" dirty="0" smtClean="0">
                  <a:ln>
                    <a:noFill/>
                  </a:ln>
                  <a:solidFill>
                    <a:schemeClr val="tx1"/>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schemeClr val="tx1"/>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Geometr415 Blk BT" panose="020B0802020204020303" pitchFamily="34" charset="0"/>
                  <a:ea typeface="微软雅黑"/>
                </a:rPr>
                <a:t>Modeling</a:t>
              </a:r>
              <a:endParaRPr kumimoji="0" lang="zh-CN" altLang="en-US" sz="2800" b="1" i="0" u="none" strike="noStrike" kern="1200" cap="none" spc="0" normalizeH="0" baseline="0" noProof="0" dirty="0">
                <a:ln>
                  <a:noFill/>
                </a:ln>
                <a:effectLst/>
                <a:uLnTx/>
                <a:uFillTx/>
                <a:latin typeface="Geometr415 Blk BT" panose="020B0802020204020303" pitchFamily="34" charset="0"/>
                <a:ea typeface="微软雅黑"/>
              </a:endParaRPr>
            </a:p>
          </p:txBody>
        </p:sp>
      </p:grpSp>
      <p:grpSp>
        <p:nvGrpSpPr>
          <p:cNvPr id="9" name="组合 8"/>
          <p:cNvGrpSpPr/>
          <p:nvPr/>
        </p:nvGrpSpPr>
        <p:grpSpPr>
          <a:xfrm>
            <a:off x="412569" y="1689917"/>
            <a:ext cx="4501269" cy="3799917"/>
            <a:chOff x="5550076" y="1621937"/>
            <a:chExt cx="9337246" cy="2477755"/>
          </a:xfrm>
        </p:grpSpPr>
        <p:sp>
          <p:nvSpPr>
            <p:cNvPr id="10" name="矩形 9"/>
            <p:cNvSpPr/>
            <p:nvPr/>
          </p:nvSpPr>
          <p:spPr>
            <a:xfrm>
              <a:off x="5550076" y="2088806"/>
              <a:ext cx="5718073" cy="2010886"/>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Input Variables:</a:t>
              </a:r>
            </a:p>
            <a:p>
              <a:pPr>
                <a:lnSpc>
                  <a:spcPct val="120000"/>
                </a:lnSpc>
              </a:pPr>
              <a:r>
                <a:rPr lang="en-US" altLang="zh-CN" b="1" dirty="0" err="1" smtClean="0">
                  <a:solidFill>
                    <a:srgbClr val="0070C0"/>
                  </a:solidFill>
                  <a:latin typeface="Times New Roman" charset="0"/>
                  <a:ea typeface="Times New Roman" charset="0"/>
                  <a:cs typeface="Times New Roman" charset="0"/>
                </a:rPr>
                <a:t>Satisfication_level</a:t>
              </a:r>
              <a:endParaRPr lang="en-US" altLang="zh-CN" b="1" dirty="0" smtClean="0">
                <a:solidFill>
                  <a:srgbClr val="0070C0"/>
                </a:solidFill>
                <a:latin typeface="Times New Roman" charset="0"/>
                <a:ea typeface="Times New Roman" charset="0"/>
                <a:cs typeface="Times New Roman" charset="0"/>
              </a:endParaRPr>
            </a:p>
            <a:p>
              <a:pPr>
                <a:lnSpc>
                  <a:spcPct val="120000"/>
                </a:lnSpc>
              </a:pPr>
              <a:r>
                <a:rPr lang="en-US" altLang="zh-CN" b="1" dirty="0" err="1" smtClean="0">
                  <a:solidFill>
                    <a:srgbClr val="0070C0"/>
                  </a:solidFill>
                  <a:latin typeface="Times New Roman" charset="0"/>
                  <a:ea typeface="Times New Roman" charset="0"/>
                  <a:cs typeface="Times New Roman" charset="0"/>
                </a:rPr>
                <a:t>Last_evaluation</a:t>
              </a:r>
              <a:endParaRPr lang="en-US" altLang="zh-CN" b="1" dirty="0" smtClean="0">
                <a:solidFill>
                  <a:srgbClr val="0070C0"/>
                </a:solidFill>
                <a:latin typeface="Times New Roman" charset="0"/>
                <a:ea typeface="Times New Roman" charset="0"/>
                <a:cs typeface="Times New Roman" charset="0"/>
              </a:endParaRPr>
            </a:p>
            <a:p>
              <a:pPr>
                <a:lnSpc>
                  <a:spcPct val="120000"/>
                </a:lnSpc>
              </a:pPr>
              <a:r>
                <a:rPr lang="en-US" altLang="zh-CN" b="1" dirty="0" err="1" smtClean="0">
                  <a:solidFill>
                    <a:srgbClr val="0070C0"/>
                  </a:solidFill>
                  <a:latin typeface="Times New Roman" charset="0"/>
                  <a:ea typeface="Times New Roman" charset="0"/>
                  <a:cs typeface="Times New Roman" charset="0"/>
                </a:rPr>
                <a:t>Number_project</a:t>
              </a:r>
              <a:endParaRPr lang="en-US" altLang="zh-CN" dirty="0" smtClean="0">
                <a:latin typeface="Times New Roman" charset="0"/>
                <a:ea typeface="Times New Roman" charset="0"/>
                <a:cs typeface="Times New Roman" charset="0"/>
              </a:endParaRPr>
            </a:p>
            <a:p>
              <a:pPr>
                <a:lnSpc>
                  <a:spcPct val="120000"/>
                </a:lnSpc>
              </a:pPr>
              <a:r>
                <a:rPr lang="en-US" altLang="zh-CN" b="1" dirty="0" err="1" smtClean="0">
                  <a:solidFill>
                    <a:srgbClr val="0070C0"/>
                  </a:solidFill>
                  <a:latin typeface="Times New Roman" charset="0"/>
                  <a:ea typeface="Times New Roman" charset="0"/>
                  <a:cs typeface="Times New Roman" charset="0"/>
                </a:rPr>
                <a:t>Average_montly_hours</a:t>
              </a:r>
              <a:endParaRPr lang="en-US" altLang="zh-CN" b="1" dirty="0" smtClean="0">
                <a:solidFill>
                  <a:srgbClr val="0070C0"/>
                </a:solidFill>
                <a:latin typeface="Times New Roman" charset="0"/>
                <a:ea typeface="Times New Roman" charset="0"/>
                <a:cs typeface="Times New Roman" charset="0"/>
              </a:endParaRPr>
            </a:p>
            <a:p>
              <a:pPr>
                <a:lnSpc>
                  <a:spcPct val="120000"/>
                </a:lnSpc>
              </a:pPr>
              <a:r>
                <a:rPr lang="en-US" altLang="zh-CN" b="1" dirty="0" err="1" smtClean="0">
                  <a:solidFill>
                    <a:srgbClr val="0070C0"/>
                  </a:solidFill>
                  <a:latin typeface="Times New Roman" charset="0"/>
                  <a:ea typeface="Times New Roman" charset="0"/>
                  <a:cs typeface="Times New Roman" charset="0"/>
                </a:rPr>
                <a:t>Time_spend_company</a:t>
              </a:r>
              <a:endParaRPr lang="en-US" altLang="zh-CN" b="1" dirty="0" smtClean="0">
                <a:solidFill>
                  <a:srgbClr val="0070C0"/>
                </a:solidFill>
                <a:latin typeface="Times New Roman" charset="0"/>
                <a:ea typeface="Times New Roman" charset="0"/>
                <a:cs typeface="Times New Roman" charset="0"/>
              </a:endParaRPr>
            </a:p>
            <a:p>
              <a:pPr>
                <a:lnSpc>
                  <a:spcPct val="120000"/>
                </a:lnSpc>
              </a:pPr>
              <a:r>
                <a:rPr lang="en-US" altLang="zh-CN" b="1" dirty="0" err="1" smtClean="0">
                  <a:solidFill>
                    <a:srgbClr val="0070C0"/>
                  </a:solidFill>
                  <a:latin typeface="Times New Roman" charset="0"/>
                  <a:ea typeface="Times New Roman" charset="0"/>
                  <a:cs typeface="Times New Roman" charset="0"/>
                </a:rPr>
                <a:t>Work_accident</a:t>
              </a:r>
              <a:endParaRPr lang="en-US" altLang="zh-CN" b="1" dirty="0" smtClean="0">
                <a:solidFill>
                  <a:srgbClr val="0070C0"/>
                </a:solidFill>
                <a:latin typeface="Times New Roman" charset="0"/>
                <a:ea typeface="Times New Roman" charset="0"/>
                <a:cs typeface="Times New Roman" charset="0"/>
              </a:endParaRPr>
            </a:p>
            <a:p>
              <a:pPr>
                <a:lnSpc>
                  <a:spcPct val="120000"/>
                </a:lnSpc>
              </a:pPr>
              <a:r>
                <a:rPr lang="en-US" altLang="zh-CN" b="1" dirty="0" smtClean="0">
                  <a:solidFill>
                    <a:srgbClr val="0070C0"/>
                  </a:solidFill>
                  <a:latin typeface="Times New Roman" charset="0"/>
                  <a:ea typeface="Times New Roman" charset="0"/>
                  <a:cs typeface="Times New Roman" charset="0"/>
                </a:rPr>
                <a:t>Promotion_last_5years</a:t>
              </a:r>
            </a:p>
            <a:p>
              <a:pPr>
                <a:lnSpc>
                  <a:spcPct val="120000"/>
                </a:lnSpc>
              </a:pPr>
              <a:r>
                <a:rPr lang="en-US" altLang="zh-CN" b="1" dirty="0">
                  <a:solidFill>
                    <a:srgbClr val="0070C0"/>
                  </a:solidFill>
                  <a:latin typeface="Times New Roman" charset="0"/>
                  <a:ea typeface="Times New Roman" charset="0"/>
                  <a:cs typeface="Times New Roman" charset="0"/>
                </a:rPr>
                <a:t>Salary</a:t>
              </a:r>
              <a:endParaRPr lang="zh-CN" altLang="en-US" dirty="0">
                <a:latin typeface="Times New Roman" charset="0"/>
                <a:ea typeface="Times New Roman" charset="0"/>
                <a:cs typeface="Times New Roman" charset="0"/>
              </a:endParaRPr>
            </a:p>
          </p:txBody>
        </p:sp>
        <p:sp>
          <p:nvSpPr>
            <p:cNvPr id="11" name="矩形 10"/>
            <p:cNvSpPr/>
            <p:nvPr/>
          </p:nvSpPr>
          <p:spPr>
            <a:xfrm>
              <a:off x="6051527" y="1621937"/>
              <a:ext cx="8835795" cy="323985"/>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Input &amp; Output Variables</a:t>
              </a:r>
              <a:endParaRPr lang="zh-CN" altLang="en-US" sz="2400" b="1" dirty="0">
                <a:latin typeface="Times New Roman" charset="0"/>
                <a:ea typeface="Times New Roman" charset="0"/>
                <a:cs typeface="Times New Roman" charset="0"/>
              </a:endParaRPr>
            </a:p>
          </p:txBody>
        </p:sp>
      </p:grpSp>
      <p:sp>
        <p:nvSpPr>
          <p:cNvPr id="12" name="矩形 9"/>
          <p:cNvSpPr/>
          <p:nvPr/>
        </p:nvSpPr>
        <p:spPr>
          <a:xfrm>
            <a:off x="3016470" y="2405913"/>
            <a:ext cx="2104910" cy="728148"/>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Output Variables:</a:t>
            </a:r>
          </a:p>
          <a:p>
            <a:pPr>
              <a:lnSpc>
                <a:spcPct val="120000"/>
              </a:lnSpc>
            </a:pPr>
            <a:r>
              <a:rPr lang="en-US" altLang="zh-CN" b="1" dirty="0" smtClean="0">
                <a:solidFill>
                  <a:srgbClr val="0070C0"/>
                </a:solidFill>
                <a:latin typeface="Times New Roman" charset="0"/>
                <a:ea typeface="Times New Roman" charset="0"/>
                <a:cs typeface="Times New Roman" charset="0"/>
              </a:rPr>
              <a:t>Left</a:t>
            </a:r>
            <a:endParaRPr lang="zh-CN" altLang="en-US" dirty="0">
              <a:latin typeface="Times New Roman" charset="0"/>
              <a:ea typeface="Times New Roman" charset="0"/>
              <a:cs typeface="Times New Roman" charset="0"/>
            </a:endParaRPr>
          </a:p>
        </p:txBody>
      </p:sp>
      <p:grpSp>
        <p:nvGrpSpPr>
          <p:cNvPr id="13" name="组合 8"/>
          <p:cNvGrpSpPr/>
          <p:nvPr/>
        </p:nvGrpSpPr>
        <p:grpSpPr>
          <a:xfrm>
            <a:off x="6739544" y="1689915"/>
            <a:ext cx="4259531" cy="1174404"/>
            <a:chOff x="6585158" y="1621937"/>
            <a:chExt cx="8835795" cy="765776"/>
          </a:xfrm>
        </p:grpSpPr>
        <p:sp>
          <p:nvSpPr>
            <p:cNvPr id="14" name="矩形 9"/>
            <p:cNvSpPr/>
            <p:nvPr/>
          </p:nvSpPr>
          <p:spPr>
            <a:xfrm>
              <a:off x="6933997" y="2129663"/>
              <a:ext cx="6622867" cy="258050"/>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Python - </a:t>
              </a:r>
              <a:r>
                <a:rPr lang="en-US" altLang="zh-CN" b="1" dirty="0" err="1" smtClean="0">
                  <a:latin typeface="Times New Roman" charset="0"/>
                  <a:ea typeface="Times New Roman" charset="0"/>
                  <a:cs typeface="Times New Roman" charset="0"/>
                </a:rPr>
                <a:t>Jupyter</a:t>
              </a:r>
              <a:r>
                <a:rPr lang="en-US" altLang="zh-CN" b="1" dirty="0" smtClean="0">
                  <a:latin typeface="Times New Roman" charset="0"/>
                  <a:ea typeface="Times New Roman" charset="0"/>
                  <a:cs typeface="Times New Roman" charset="0"/>
                </a:rPr>
                <a:t> Notebook</a:t>
              </a:r>
              <a:endParaRPr lang="zh-CN" altLang="en-US" b="1" dirty="0">
                <a:latin typeface="Times New Roman" charset="0"/>
                <a:ea typeface="Times New Roman" charset="0"/>
                <a:cs typeface="Times New Roman" charset="0"/>
              </a:endParaRPr>
            </a:p>
          </p:txBody>
        </p:sp>
        <p:sp>
          <p:nvSpPr>
            <p:cNvPr id="16" name="矩形 10"/>
            <p:cNvSpPr/>
            <p:nvPr/>
          </p:nvSpPr>
          <p:spPr>
            <a:xfrm>
              <a:off x="6585158" y="1621937"/>
              <a:ext cx="8835795" cy="323985"/>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Programming Tool:</a:t>
              </a:r>
            </a:p>
          </p:txBody>
        </p:sp>
      </p:grpSp>
      <p:pic>
        <p:nvPicPr>
          <p:cNvPr id="18" name="Picture 17"/>
          <p:cNvPicPr>
            <a:picLocks noChangeAspect="1"/>
          </p:cNvPicPr>
          <p:nvPr/>
        </p:nvPicPr>
        <p:blipFill>
          <a:blip r:embed="rId3"/>
          <a:stretch>
            <a:fillRect/>
          </a:stretch>
        </p:blipFill>
        <p:spPr>
          <a:xfrm>
            <a:off x="2480442" y="5302864"/>
            <a:ext cx="9357904" cy="812195"/>
          </a:xfrm>
          <a:prstGeom prst="rect">
            <a:avLst/>
          </a:prstGeom>
        </p:spPr>
      </p:pic>
      <p:pic>
        <p:nvPicPr>
          <p:cNvPr id="21" name="Picture 20"/>
          <p:cNvPicPr>
            <a:picLocks noChangeAspect="1"/>
          </p:cNvPicPr>
          <p:nvPr/>
        </p:nvPicPr>
        <p:blipFill>
          <a:blip r:embed="rId4"/>
          <a:stretch>
            <a:fillRect/>
          </a:stretch>
        </p:blipFill>
        <p:spPr>
          <a:xfrm>
            <a:off x="2924290" y="3596536"/>
            <a:ext cx="8691222" cy="1081103"/>
          </a:xfrm>
          <a:prstGeom prst="rect">
            <a:avLst/>
          </a:prstGeom>
        </p:spPr>
      </p:pic>
      <p:cxnSp>
        <p:nvCxnSpPr>
          <p:cNvPr id="23" name="Straight Arrow Connector 22"/>
          <p:cNvCxnSpPr/>
          <p:nvPr/>
        </p:nvCxnSpPr>
        <p:spPr>
          <a:xfrm>
            <a:off x="2207172" y="2750317"/>
            <a:ext cx="1566042" cy="967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9263" y="3134061"/>
            <a:ext cx="451909" cy="112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500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14:bounceEnd="60000">
                                          <p:cBhvr additive="base">
                                            <p:cTn id="11" dur="1000" fill="hold"/>
                                            <p:tgtEl>
                                              <p:spTgt spid="13"/>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pic>
        <p:nvPicPr>
          <p:cNvPr id="11" name="Picture 10"/>
          <p:cNvPicPr>
            <a:picLocks noChangeAspect="1"/>
          </p:cNvPicPr>
          <p:nvPr/>
        </p:nvPicPr>
        <p:blipFill>
          <a:blip r:embed="rId3"/>
          <a:stretch>
            <a:fillRect/>
          </a:stretch>
        </p:blipFill>
        <p:spPr>
          <a:xfrm>
            <a:off x="2404765" y="3584028"/>
            <a:ext cx="9650602" cy="3125956"/>
          </a:xfrm>
          <a:prstGeom prst="rect">
            <a:avLst/>
          </a:prstGeom>
        </p:spPr>
      </p:pic>
      <p:pic>
        <p:nvPicPr>
          <p:cNvPr id="13" name="Picture 12"/>
          <p:cNvPicPr>
            <a:picLocks noChangeAspect="1"/>
          </p:cNvPicPr>
          <p:nvPr/>
        </p:nvPicPr>
        <p:blipFill>
          <a:blip r:embed="rId4"/>
          <a:stretch>
            <a:fillRect/>
          </a:stretch>
        </p:blipFill>
        <p:spPr>
          <a:xfrm>
            <a:off x="0" y="1471449"/>
            <a:ext cx="6680880" cy="2758609"/>
          </a:xfrm>
          <a:prstGeom prst="rect">
            <a:avLst/>
          </a:prstGeom>
        </p:spPr>
      </p:pic>
      <p:sp>
        <p:nvSpPr>
          <p:cNvPr id="41" name="矩形 21"/>
          <p:cNvSpPr/>
          <p:nvPr/>
        </p:nvSpPr>
        <p:spPr>
          <a:xfrm>
            <a:off x="7803204" y="1890641"/>
            <a:ext cx="4122685" cy="728148"/>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Model 1: </a:t>
            </a:r>
          </a:p>
          <a:p>
            <a:pPr>
              <a:lnSpc>
                <a:spcPct val="120000"/>
              </a:lnSpc>
            </a:pPr>
            <a:r>
              <a:rPr lang="en-US" altLang="zh-CN" b="1" dirty="0" smtClean="0">
                <a:latin typeface="Times New Roman" charset="0"/>
                <a:ea typeface="Times New Roman" charset="0"/>
                <a:cs typeface="Times New Roman" charset="0"/>
              </a:rPr>
              <a:t>Decision Tree using CART</a:t>
            </a:r>
            <a:endParaRPr lang="zh-CN" altLang="en-US" b="1" dirty="0">
              <a:latin typeface="Times New Roman" charset="0"/>
              <a:ea typeface="Times New Roman" charset="0"/>
              <a:cs typeface="Times New Roman" charset="0"/>
            </a:endParaRPr>
          </a:p>
        </p:txBody>
      </p:sp>
      <p:sp>
        <p:nvSpPr>
          <p:cNvPr id="42" name="椭圆 12"/>
          <p:cNvSpPr/>
          <p:nvPr/>
        </p:nvSpPr>
        <p:spPr>
          <a:xfrm>
            <a:off x="9306485" y="1549770"/>
            <a:ext cx="347190" cy="471161"/>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52758907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0" name="组合 42"/>
          <p:cNvGrpSpPr/>
          <p:nvPr/>
        </p:nvGrpSpPr>
        <p:grpSpPr>
          <a:xfrm>
            <a:off x="604611" y="1450611"/>
            <a:ext cx="540115" cy="552297"/>
            <a:chOff x="899887" y="2133600"/>
            <a:chExt cx="1233714" cy="1219201"/>
          </a:xfrm>
        </p:grpSpPr>
        <p:sp>
          <p:nvSpPr>
            <p:cNvPr id="12" name="矩形 43"/>
            <p:cNvSpPr/>
            <p:nvPr/>
          </p:nvSpPr>
          <p:spPr>
            <a:xfrm>
              <a:off x="899887" y="2133600"/>
              <a:ext cx="1030514" cy="103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44"/>
            <p:cNvSpPr/>
            <p:nvPr/>
          </p:nvSpPr>
          <p:spPr>
            <a:xfrm>
              <a:off x="1103087" y="2322287"/>
              <a:ext cx="1030514" cy="1030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5" name="矩形 27"/>
          <p:cNvSpPr/>
          <p:nvPr/>
        </p:nvSpPr>
        <p:spPr>
          <a:xfrm>
            <a:off x="1385274" y="1513301"/>
            <a:ext cx="4031853" cy="49686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Model 1 : Cross-Validation</a:t>
            </a:r>
            <a:endParaRPr lang="zh-CN" altLang="en-US" sz="2400" b="1" dirty="0">
              <a:latin typeface="Times New Roman" charset="0"/>
              <a:ea typeface="Times New Roman" charset="0"/>
              <a:cs typeface="Times New Roman" charset="0"/>
            </a:endParaRPr>
          </a:p>
        </p:txBody>
      </p:sp>
      <p:sp>
        <p:nvSpPr>
          <p:cNvPr id="9" name="TextBox 8"/>
          <p:cNvSpPr txBox="1"/>
          <p:nvPr/>
        </p:nvSpPr>
        <p:spPr>
          <a:xfrm>
            <a:off x="8008883" y="1868680"/>
            <a:ext cx="2396359" cy="1631216"/>
          </a:xfrm>
          <a:prstGeom prst="rect">
            <a:avLst/>
          </a:prstGeom>
          <a:noFill/>
        </p:spPr>
        <p:txBody>
          <a:bodyPr wrap="square" rtlCol="0">
            <a:spAutoFit/>
          </a:bodyPr>
          <a:lstStyle/>
          <a:p>
            <a:pPr algn="ctr"/>
            <a:r>
              <a:rPr lang="en-US" sz="2000" dirty="0" smtClean="0">
                <a:latin typeface="Times New Roman" charset="0"/>
                <a:ea typeface="Times New Roman" charset="0"/>
                <a:cs typeface="Times New Roman" charset="0"/>
              </a:rPr>
              <a:t>Average accuracy is 96.8%, means that 96.8% of the employees are classified correctly.</a:t>
            </a:r>
            <a:endParaRPr lang="en-US" sz="2000" dirty="0">
              <a:latin typeface="Times New Roman" charset="0"/>
              <a:ea typeface="Times New Roman" charset="0"/>
              <a:cs typeface="Times New Roman" charset="0"/>
            </a:endParaRPr>
          </a:p>
        </p:txBody>
      </p:sp>
      <p:pic>
        <p:nvPicPr>
          <p:cNvPr id="32" name="Picture 31"/>
          <p:cNvPicPr>
            <a:picLocks noChangeAspect="1"/>
          </p:cNvPicPr>
          <p:nvPr/>
        </p:nvPicPr>
        <p:blipFill>
          <a:blip r:embed="rId3"/>
          <a:stretch>
            <a:fillRect/>
          </a:stretch>
        </p:blipFill>
        <p:spPr>
          <a:xfrm>
            <a:off x="1293441" y="2062135"/>
            <a:ext cx="6190705" cy="1679847"/>
          </a:xfrm>
          <a:prstGeom prst="rect">
            <a:avLst/>
          </a:prstGeom>
        </p:spPr>
      </p:pic>
      <p:grpSp>
        <p:nvGrpSpPr>
          <p:cNvPr id="16" name="组合 42"/>
          <p:cNvGrpSpPr/>
          <p:nvPr/>
        </p:nvGrpSpPr>
        <p:grpSpPr>
          <a:xfrm>
            <a:off x="604611" y="3871014"/>
            <a:ext cx="540115" cy="552297"/>
            <a:chOff x="899887" y="2133600"/>
            <a:chExt cx="1233714" cy="1219201"/>
          </a:xfrm>
        </p:grpSpPr>
        <p:sp>
          <p:nvSpPr>
            <p:cNvPr id="17" name="矩形 43"/>
            <p:cNvSpPr/>
            <p:nvPr/>
          </p:nvSpPr>
          <p:spPr>
            <a:xfrm>
              <a:off x="899887" y="2133600"/>
              <a:ext cx="1030514" cy="103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矩形 44"/>
            <p:cNvSpPr/>
            <p:nvPr/>
          </p:nvSpPr>
          <p:spPr>
            <a:xfrm>
              <a:off x="1103087" y="2322287"/>
              <a:ext cx="1030514" cy="1030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矩形 27"/>
          <p:cNvSpPr/>
          <p:nvPr/>
        </p:nvSpPr>
        <p:spPr>
          <a:xfrm>
            <a:off x="1385274" y="3933704"/>
            <a:ext cx="4031853" cy="49686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Testing our model</a:t>
            </a:r>
            <a:endParaRPr lang="zh-CN" altLang="en-US" sz="2400" b="1" dirty="0">
              <a:latin typeface="Times New Roman" charset="0"/>
              <a:ea typeface="Times New Roman" charset="0"/>
              <a:cs typeface="Times New Roman" charset="0"/>
            </a:endParaRPr>
          </a:p>
        </p:txBody>
      </p:sp>
      <p:pic>
        <p:nvPicPr>
          <p:cNvPr id="22" name="Picture 21"/>
          <p:cNvPicPr>
            <a:picLocks noChangeAspect="1"/>
          </p:cNvPicPr>
          <p:nvPr/>
        </p:nvPicPr>
        <p:blipFill>
          <a:blip r:embed="rId4"/>
          <a:stretch>
            <a:fillRect/>
          </a:stretch>
        </p:blipFill>
        <p:spPr>
          <a:xfrm>
            <a:off x="1385274" y="4525244"/>
            <a:ext cx="5698046" cy="1226437"/>
          </a:xfrm>
          <a:prstGeom prst="rect">
            <a:avLst/>
          </a:prstGeom>
        </p:spPr>
      </p:pic>
      <p:sp>
        <p:nvSpPr>
          <p:cNvPr id="23" name="矩形 27"/>
          <p:cNvSpPr/>
          <p:nvPr/>
        </p:nvSpPr>
        <p:spPr>
          <a:xfrm>
            <a:off x="7882760" y="4619757"/>
            <a:ext cx="3005958" cy="1323439"/>
          </a:xfrm>
          <a:prstGeom prst="rect">
            <a:avLst/>
          </a:prstGeom>
          <a:noFill/>
        </p:spPr>
        <p:txBody>
          <a:bodyPr wrap="square" rtlCol="0">
            <a:spAutoFit/>
          </a:bodyPr>
          <a:lstStyle/>
          <a:p>
            <a:r>
              <a:rPr lang="en-US" altLang="zh-CN" sz="2000" dirty="0">
                <a:latin typeface="Times New Roman" charset="0"/>
                <a:ea typeface="Times New Roman" charset="0"/>
                <a:cs typeface="Times New Roman" charset="0"/>
              </a:rPr>
              <a:t>True Positive = 2250 </a:t>
            </a:r>
          </a:p>
          <a:p>
            <a:r>
              <a:rPr lang="en-US" altLang="zh-CN" sz="2000" dirty="0">
                <a:latin typeface="Times New Roman" charset="0"/>
                <a:ea typeface="Times New Roman" charset="0"/>
                <a:cs typeface="Times New Roman" charset="0"/>
              </a:rPr>
              <a:t>True Negative = 654</a:t>
            </a:r>
          </a:p>
          <a:p>
            <a:r>
              <a:rPr lang="en-US" altLang="zh-CN" sz="2000" dirty="0">
                <a:latin typeface="Times New Roman" charset="0"/>
                <a:ea typeface="Times New Roman" charset="0"/>
                <a:cs typeface="Times New Roman" charset="0"/>
              </a:rPr>
              <a:t>False Positive = 55</a:t>
            </a:r>
          </a:p>
          <a:p>
            <a:r>
              <a:rPr lang="en-US" altLang="zh-CN" sz="2000" dirty="0">
                <a:latin typeface="Times New Roman" charset="0"/>
                <a:ea typeface="Times New Roman" charset="0"/>
                <a:cs typeface="Times New Roman" charset="0"/>
              </a:rPr>
              <a:t>False Negative = 41</a:t>
            </a:r>
            <a:endParaRPr lang="zh-CN" altLang="en-US" sz="2000" dirty="0">
              <a:latin typeface="Times New Roman" charset="0"/>
              <a:ea typeface="Times New Roman" charset="0"/>
              <a:cs typeface="Times New Roman" charset="0"/>
            </a:endParaRPr>
          </a:p>
        </p:txBody>
      </p:sp>
      <p:pic>
        <p:nvPicPr>
          <p:cNvPr id="21" name="Picture 20"/>
          <p:cNvPicPr>
            <a:picLocks noChangeAspect="1"/>
          </p:cNvPicPr>
          <p:nvPr/>
        </p:nvPicPr>
        <p:blipFill>
          <a:blip r:embed="rId5"/>
          <a:stretch>
            <a:fillRect/>
          </a:stretch>
        </p:blipFill>
        <p:spPr>
          <a:xfrm>
            <a:off x="4323046" y="5213833"/>
            <a:ext cx="2855640" cy="1237913"/>
          </a:xfrm>
          <a:prstGeom prst="rect">
            <a:avLst/>
          </a:prstGeom>
        </p:spPr>
      </p:pic>
    </p:spTree>
    <p:extLst>
      <p:ext uri="{BB962C8B-B14F-4D97-AF65-F5344CB8AC3E}">
        <p14:creationId xmlns:p14="http://schemas.microsoft.com/office/powerpoint/2010/main" val="205885783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0" name="组合 42"/>
          <p:cNvGrpSpPr/>
          <p:nvPr/>
        </p:nvGrpSpPr>
        <p:grpSpPr>
          <a:xfrm>
            <a:off x="604611" y="1450611"/>
            <a:ext cx="540115" cy="552297"/>
            <a:chOff x="899887" y="2133600"/>
            <a:chExt cx="1233714" cy="1219201"/>
          </a:xfrm>
        </p:grpSpPr>
        <p:sp>
          <p:nvSpPr>
            <p:cNvPr id="12" name="矩形 43"/>
            <p:cNvSpPr/>
            <p:nvPr/>
          </p:nvSpPr>
          <p:spPr>
            <a:xfrm>
              <a:off x="899887" y="2133600"/>
              <a:ext cx="1030514" cy="103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44"/>
            <p:cNvSpPr/>
            <p:nvPr/>
          </p:nvSpPr>
          <p:spPr>
            <a:xfrm>
              <a:off x="1103087" y="2322287"/>
              <a:ext cx="1030514" cy="1030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5" name="矩形 27"/>
          <p:cNvSpPr/>
          <p:nvPr/>
        </p:nvSpPr>
        <p:spPr>
          <a:xfrm>
            <a:off x="1385274" y="1513301"/>
            <a:ext cx="4031853"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K-fold Cross-Validation</a:t>
            </a:r>
            <a:endParaRPr lang="zh-CN" altLang="en-US" sz="2400" b="1" dirty="0">
              <a:latin typeface="Times New Roman" charset="0"/>
              <a:ea typeface="Times New Roman" charset="0"/>
              <a:cs typeface="Times New Roman" charset="0"/>
            </a:endParaRPr>
          </a:p>
        </p:txBody>
      </p:sp>
      <p:pic>
        <p:nvPicPr>
          <p:cNvPr id="8" name="Picture 7"/>
          <p:cNvPicPr>
            <a:picLocks noChangeAspect="1"/>
          </p:cNvPicPr>
          <p:nvPr/>
        </p:nvPicPr>
        <p:blipFill>
          <a:blip r:embed="rId3"/>
          <a:stretch>
            <a:fillRect/>
          </a:stretch>
        </p:blipFill>
        <p:spPr>
          <a:xfrm>
            <a:off x="99635" y="2137136"/>
            <a:ext cx="8284472" cy="4402209"/>
          </a:xfrm>
          <a:prstGeom prst="rect">
            <a:avLst/>
          </a:prstGeom>
        </p:spPr>
      </p:pic>
      <p:sp>
        <p:nvSpPr>
          <p:cNvPr id="9" name="TextBox 8"/>
          <p:cNvSpPr txBox="1"/>
          <p:nvPr/>
        </p:nvSpPr>
        <p:spPr>
          <a:xfrm>
            <a:off x="8691874" y="2460216"/>
            <a:ext cx="2687782" cy="3416320"/>
          </a:xfrm>
          <a:prstGeom prst="rect">
            <a:avLst/>
          </a:prstGeom>
          <a:noFill/>
        </p:spPr>
        <p:txBody>
          <a:bodyPr wrap="square" rtlCol="0">
            <a:spAutoFit/>
          </a:bodyPr>
          <a:lstStyle/>
          <a:p>
            <a:pPr algn="ctr"/>
            <a:r>
              <a:rPr lang="en-US" sz="2400" dirty="0" smtClean="0">
                <a:latin typeface="Times New Roman" charset="0"/>
                <a:ea typeface="Times New Roman" charset="0"/>
                <a:cs typeface="Times New Roman" charset="0"/>
              </a:rPr>
              <a:t>When K = 10, put the training dataset into cross-validation, the average accuracy is 96.8%, means that 96.8% of the employees are classified correctly.</a:t>
            </a:r>
            <a:endParaRPr lang="en-US" sz="2400" dirty="0">
              <a:latin typeface="Times New Roman" charset="0"/>
              <a:ea typeface="Times New Roman" charset="0"/>
              <a:cs typeface="Times New Roman" charset="0"/>
            </a:endParaRPr>
          </a:p>
        </p:txBody>
      </p:sp>
      <p:sp>
        <p:nvSpPr>
          <p:cNvPr id="28" name="Freeform 27"/>
          <p:cNvSpPr/>
          <p:nvPr/>
        </p:nvSpPr>
        <p:spPr>
          <a:xfrm>
            <a:off x="5070764" y="1712405"/>
            <a:ext cx="4932218" cy="961522"/>
          </a:xfrm>
          <a:custGeom>
            <a:avLst/>
            <a:gdLst>
              <a:gd name="connsiteX0" fmla="*/ 0 w 5320146"/>
              <a:gd name="connsiteY0" fmla="*/ 831937 h 831937"/>
              <a:gd name="connsiteX1" fmla="*/ 2951019 w 5320146"/>
              <a:gd name="connsiteY1" fmla="*/ 665 h 831937"/>
              <a:gd name="connsiteX2" fmla="*/ 5320146 w 5320146"/>
              <a:gd name="connsiteY2" fmla="*/ 693392 h 831937"/>
            </a:gdLst>
            <a:ahLst/>
            <a:cxnLst>
              <a:cxn ang="0">
                <a:pos x="connsiteX0" y="connsiteY0"/>
              </a:cxn>
              <a:cxn ang="0">
                <a:pos x="connsiteX1" y="connsiteY1"/>
              </a:cxn>
              <a:cxn ang="0">
                <a:pos x="connsiteX2" y="connsiteY2"/>
              </a:cxn>
            </a:cxnLst>
            <a:rect l="l" t="t" r="r" b="b"/>
            <a:pathLst>
              <a:path w="5320146" h="831937">
                <a:moveTo>
                  <a:pt x="0" y="831937"/>
                </a:moveTo>
                <a:cubicBezTo>
                  <a:pt x="1032164" y="427846"/>
                  <a:pt x="2064328" y="23756"/>
                  <a:pt x="2951019" y="665"/>
                </a:cubicBezTo>
                <a:cubicBezTo>
                  <a:pt x="3837710" y="-22426"/>
                  <a:pt x="4879110" y="561774"/>
                  <a:pt x="5320146" y="693392"/>
                </a:cubicBezTo>
              </a:path>
            </a:pathLst>
          </a:custGeom>
          <a:noFill/>
          <a:ln>
            <a:head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p:cNvCxnSpPr/>
          <p:nvPr/>
        </p:nvCxnSpPr>
        <p:spPr>
          <a:xfrm rot="10800000" flipV="1">
            <a:off x="3671455" y="5001490"/>
            <a:ext cx="5334000" cy="13993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365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41" name="矩形 21"/>
          <p:cNvSpPr/>
          <p:nvPr/>
        </p:nvSpPr>
        <p:spPr>
          <a:xfrm>
            <a:off x="1192196" y="1542999"/>
            <a:ext cx="4122685" cy="757130"/>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Model 2: </a:t>
            </a:r>
          </a:p>
          <a:p>
            <a:pPr>
              <a:lnSpc>
                <a:spcPct val="120000"/>
              </a:lnSpc>
            </a:pPr>
            <a:r>
              <a:rPr lang="en-US" altLang="zh-CN" b="1" dirty="0" smtClean="0">
                <a:latin typeface="Times New Roman" charset="0"/>
                <a:ea typeface="Times New Roman" charset="0"/>
                <a:cs typeface="Times New Roman" charset="0"/>
              </a:rPr>
              <a:t>Logistic Regression</a:t>
            </a:r>
            <a:endParaRPr lang="zh-CN" altLang="en-US" b="1" dirty="0">
              <a:latin typeface="Times New Roman" charset="0"/>
              <a:ea typeface="Times New Roman" charset="0"/>
              <a:cs typeface="Times New Roman" charset="0"/>
            </a:endParaRPr>
          </a:p>
        </p:txBody>
      </p:sp>
      <p:sp>
        <p:nvSpPr>
          <p:cNvPr id="42" name="椭圆 12"/>
          <p:cNvSpPr/>
          <p:nvPr/>
        </p:nvSpPr>
        <p:spPr>
          <a:xfrm>
            <a:off x="9306485" y="1549770"/>
            <a:ext cx="347190" cy="471161"/>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2" name="Picture 1"/>
          <p:cNvPicPr>
            <a:picLocks noChangeAspect="1"/>
          </p:cNvPicPr>
          <p:nvPr/>
        </p:nvPicPr>
        <p:blipFill>
          <a:blip r:embed="rId3"/>
          <a:stretch>
            <a:fillRect/>
          </a:stretch>
        </p:blipFill>
        <p:spPr>
          <a:xfrm>
            <a:off x="1549848" y="2300129"/>
            <a:ext cx="7930232" cy="4014749"/>
          </a:xfrm>
          <a:prstGeom prst="rect">
            <a:avLst/>
          </a:prstGeom>
        </p:spPr>
      </p:pic>
      <p:sp>
        <p:nvSpPr>
          <p:cNvPr id="12" name="矩形 21"/>
          <p:cNvSpPr/>
          <p:nvPr/>
        </p:nvSpPr>
        <p:spPr>
          <a:xfrm>
            <a:off x="6095999" y="6117003"/>
            <a:ext cx="4122685" cy="395749"/>
          </a:xfrm>
          <a:prstGeom prst="rect">
            <a:avLst/>
          </a:prstGeom>
        </p:spPr>
        <p:txBody>
          <a:bodyPr wrap="square">
            <a:spAutoFit/>
            <a:scene3d>
              <a:camera prst="orthographicFront"/>
              <a:lightRig rig="threePt" dir="t"/>
            </a:scene3d>
            <a:sp3d contourW="12700"/>
          </a:bodyPr>
          <a:lstStyle/>
          <a:p>
            <a:pPr>
              <a:lnSpc>
                <a:spcPct val="120000"/>
              </a:lnSpc>
            </a:pPr>
            <a:r>
              <a:rPr lang="en-US" altLang="zh-CN" b="1" smtClean="0">
                <a:latin typeface="Times New Roman" charset="0"/>
                <a:ea typeface="Times New Roman" charset="0"/>
                <a:cs typeface="Times New Roman" charset="0"/>
              </a:rPr>
              <a:t>Accuracy: 79.56%</a:t>
            </a:r>
            <a:endParaRPr lang="zh-CN" altLang="en-US" b="1" dirty="0">
              <a:latin typeface="Times New Roman" charset="0"/>
              <a:ea typeface="Times New Roman" charset="0"/>
              <a:cs typeface="Times New Roman" charset="0"/>
            </a:endParaRPr>
          </a:p>
        </p:txBody>
      </p:sp>
      <p:cxnSp>
        <p:nvCxnSpPr>
          <p:cNvPr id="10" name="Straight Arrow Connector 9"/>
          <p:cNvCxnSpPr/>
          <p:nvPr/>
        </p:nvCxnSpPr>
        <p:spPr>
          <a:xfrm>
            <a:off x="4507151" y="6117003"/>
            <a:ext cx="1473235" cy="19787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8295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Modeling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10" name="组合 42"/>
          <p:cNvGrpSpPr/>
          <p:nvPr/>
        </p:nvGrpSpPr>
        <p:grpSpPr>
          <a:xfrm>
            <a:off x="604611" y="1450611"/>
            <a:ext cx="540115" cy="552297"/>
            <a:chOff x="899887" y="2133600"/>
            <a:chExt cx="1233714" cy="1219201"/>
          </a:xfrm>
        </p:grpSpPr>
        <p:sp>
          <p:nvSpPr>
            <p:cNvPr id="12" name="矩形 43"/>
            <p:cNvSpPr/>
            <p:nvPr/>
          </p:nvSpPr>
          <p:spPr>
            <a:xfrm>
              <a:off x="899887" y="2133600"/>
              <a:ext cx="1030514" cy="103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44"/>
            <p:cNvSpPr/>
            <p:nvPr/>
          </p:nvSpPr>
          <p:spPr>
            <a:xfrm>
              <a:off x="1103087" y="2322287"/>
              <a:ext cx="1030514" cy="1030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5" name="矩形 27"/>
          <p:cNvSpPr/>
          <p:nvPr/>
        </p:nvSpPr>
        <p:spPr>
          <a:xfrm>
            <a:off x="1385274" y="1513301"/>
            <a:ext cx="4031853" cy="49686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Model 2: Cross-Validation</a:t>
            </a:r>
            <a:endParaRPr lang="zh-CN" altLang="en-US" sz="2400" b="1" dirty="0">
              <a:latin typeface="Times New Roman" charset="0"/>
              <a:ea typeface="Times New Roman" charset="0"/>
              <a:cs typeface="Times New Roman" charset="0"/>
            </a:endParaRPr>
          </a:p>
        </p:txBody>
      </p:sp>
      <p:sp>
        <p:nvSpPr>
          <p:cNvPr id="9" name="TextBox 8"/>
          <p:cNvSpPr txBox="1"/>
          <p:nvPr/>
        </p:nvSpPr>
        <p:spPr>
          <a:xfrm>
            <a:off x="8008883" y="1868680"/>
            <a:ext cx="2396359" cy="1015663"/>
          </a:xfrm>
          <a:prstGeom prst="rect">
            <a:avLst/>
          </a:prstGeom>
          <a:noFill/>
        </p:spPr>
        <p:txBody>
          <a:bodyPr wrap="square" rtlCol="0">
            <a:spAutoFit/>
          </a:bodyPr>
          <a:lstStyle/>
          <a:p>
            <a:pPr algn="ctr"/>
            <a:r>
              <a:rPr lang="en-US" sz="2000" dirty="0" smtClean="0">
                <a:latin typeface="Times New Roman" charset="0"/>
                <a:ea typeface="Times New Roman" charset="0"/>
                <a:cs typeface="Times New Roman" charset="0"/>
              </a:rPr>
              <a:t>Accuracy is 78.33%, lower than accuracy of Decision Tree.</a:t>
            </a:r>
            <a:endParaRPr lang="en-US" sz="2000" dirty="0">
              <a:latin typeface="Times New Roman" charset="0"/>
              <a:ea typeface="Times New Roman" charset="0"/>
              <a:cs typeface="Times New Roman" charset="0"/>
            </a:endParaRPr>
          </a:p>
        </p:txBody>
      </p:sp>
      <p:grpSp>
        <p:nvGrpSpPr>
          <p:cNvPr id="16" name="组合 42"/>
          <p:cNvGrpSpPr/>
          <p:nvPr/>
        </p:nvGrpSpPr>
        <p:grpSpPr>
          <a:xfrm>
            <a:off x="604611" y="3871014"/>
            <a:ext cx="540115" cy="552297"/>
            <a:chOff x="899887" y="2133600"/>
            <a:chExt cx="1233714" cy="1219201"/>
          </a:xfrm>
        </p:grpSpPr>
        <p:sp>
          <p:nvSpPr>
            <p:cNvPr id="17" name="矩形 43"/>
            <p:cNvSpPr/>
            <p:nvPr/>
          </p:nvSpPr>
          <p:spPr>
            <a:xfrm>
              <a:off x="899887" y="2133600"/>
              <a:ext cx="1030514" cy="103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矩形 44"/>
            <p:cNvSpPr/>
            <p:nvPr/>
          </p:nvSpPr>
          <p:spPr>
            <a:xfrm>
              <a:off x="1103087" y="2322287"/>
              <a:ext cx="1030514" cy="1030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矩形 27"/>
          <p:cNvSpPr/>
          <p:nvPr/>
        </p:nvSpPr>
        <p:spPr>
          <a:xfrm>
            <a:off x="1385274" y="3933704"/>
            <a:ext cx="4031853" cy="49686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Testing our model</a:t>
            </a:r>
            <a:endParaRPr lang="zh-CN" altLang="en-US" sz="2400" b="1" dirty="0">
              <a:latin typeface="Times New Roman" charset="0"/>
              <a:ea typeface="Times New Roman" charset="0"/>
              <a:cs typeface="Times New Roman" charset="0"/>
            </a:endParaRPr>
          </a:p>
        </p:txBody>
      </p:sp>
      <p:sp>
        <p:nvSpPr>
          <p:cNvPr id="23" name="矩形 27"/>
          <p:cNvSpPr/>
          <p:nvPr/>
        </p:nvSpPr>
        <p:spPr>
          <a:xfrm>
            <a:off x="7882760" y="4619757"/>
            <a:ext cx="3005958" cy="1323439"/>
          </a:xfrm>
          <a:prstGeom prst="rect">
            <a:avLst/>
          </a:prstGeom>
          <a:noFill/>
        </p:spPr>
        <p:txBody>
          <a:bodyPr wrap="square" rtlCol="0">
            <a:spAutoFit/>
          </a:bodyPr>
          <a:lstStyle/>
          <a:p>
            <a:r>
              <a:rPr lang="en-US" altLang="zh-CN" sz="2000" dirty="0">
                <a:latin typeface="Times New Roman" charset="0"/>
                <a:ea typeface="Times New Roman" charset="0"/>
                <a:cs typeface="Times New Roman" charset="0"/>
              </a:rPr>
              <a:t>True Positive = </a:t>
            </a:r>
            <a:r>
              <a:rPr lang="en-US" altLang="zh-CN" sz="2000" dirty="0" smtClean="0">
                <a:latin typeface="Times New Roman" charset="0"/>
                <a:ea typeface="Times New Roman" charset="0"/>
                <a:cs typeface="Times New Roman" charset="0"/>
              </a:rPr>
              <a:t>2129 </a:t>
            </a:r>
            <a:endParaRPr lang="en-US" altLang="zh-CN" sz="2000" dirty="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True Negative = </a:t>
            </a:r>
            <a:r>
              <a:rPr lang="en-US" altLang="zh-CN" sz="2000" dirty="0" smtClean="0">
                <a:latin typeface="Times New Roman" charset="0"/>
                <a:ea typeface="Times New Roman" charset="0"/>
                <a:cs typeface="Times New Roman" charset="0"/>
              </a:rPr>
              <a:t>236</a:t>
            </a:r>
            <a:endParaRPr lang="en-US" altLang="zh-CN" sz="2000" dirty="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False Positive = </a:t>
            </a:r>
            <a:r>
              <a:rPr lang="en-US" altLang="zh-CN" sz="2000" dirty="0" smtClean="0">
                <a:latin typeface="Times New Roman" charset="0"/>
                <a:ea typeface="Times New Roman" charset="0"/>
                <a:cs typeface="Times New Roman" charset="0"/>
              </a:rPr>
              <a:t>162</a:t>
            </a:r>
            <a:endParaRPr lang="en-US" altLang="zh-CN" sz="2000" dirty="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False Negative = </a:t>
            </a:r>
            <a:r>
              <a:rPr lang="en-US" altLang="zh-CN" sz="2000" dirty="0" smtClean="0">
                <a:latin typeface="Times New Roman" charset="0"/>
                <a:ea typeface="Times New Roman" charset="0"/>
                <a:cs typeface="Times New Roman" charset="0"/>
              </a:rPr>
              <a:t>473</a:t>
            </a:r>
            <a:endParaRPr lang="zh-CN" altLang="en-US" sz="2000" dirty="0">
              <a:latin typeface="Times New Roman" charset="0"/>
              <a:ea typeface="Times New Roman" charset="0"/>
              <a:cs typeface="Times New Roman" charset="0"/>
            </a:endParaRPr>
          </a:p>
        </p:txBody>
      </p:sp>
      <p:pic>
        <p:nvPicPr>
          <p:cNvPr id="8" name="Picture 7"/>
          <p:cNvPicPr>
            <a:picLocks noChangeAspect="1"/>
          </p:cNvPicPr>
          <p:nvPr/>
        </p:nvPicPr>
        <p:blipFill>
          <a:blip r:embed="rId3"/>
          <a:stretch>
            <a:fillRect/>
          </a:stretch>
        </p:blipFill>
        <p:spPr>
          <a:xfrm>
            <a:off x="1936934" y="4423311"/>
            <a:ext cx="2654300" cy="1371600"/>
          </a:xfrm>
          <a:prstGeom prst="rect">
            <a:avLst/>
          </a:prstGeom>
        </p:spPr>
      </p:pic>
      <p:pic>
        <p:nvPicPr>
          <p:cNvPr id="11" name="Picture 10"/>
          <p:cNvPicPr>
            <a:picLocks noChangeAspect="1"/>
          </p:cNvPicPr>
          <p:nvPr/>
        </p:nvPicPr>
        <p:blipFill rotWithShape="1">
          <a:blip r:embed="rId4"/>
          <a:srcRect b="3315"/>
          <a:stretch/>
        </p:blipFill>
        <p:spPr>
          <a:xfrm>
            <a:off x="1260135" y="2084591"/>
            <a:ext cx="4774774" cy="1786423"/>
          </a:xfrm>
          <a:prstGeom prst="rect">
            <a:avLst/>
          </a:prstGeom>
        </p:spPr>
      </p:pic>
    </p:spTree>
    <p:extLst>
      <p:ext uri="{BB962C8B-B14F-4D97-AF65-F5344CB8AC3E}">
        <p14:creationId xmlns:p14="http://schemas.microsoft.com/office/powerpoint/2010/main" val="13149950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5</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Evaluation</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3" name="组合 6"/>
          <p:cNvGrpSpPr/>
          <p:nvPr/>
        </p:nvGrpSpPr>
        <p:grpSpPr>
          <a:xfrm>
            <a:off x="6332120" y="2683426"/>
            <a:ext cx="5101457" cy="2948040"/>
            <a:chOff x="6682319" y="2822231"/>
            <a:chExt cx="5101457" cy="2948040"/>
          </a:xfrm>
        </p:grpSpPr>
        <p:grpSp>
          <p:nvGrpSpPr>
            <p:cNvPr id="25" name="组合 15"/>
            <p:cNvGrpSpPr/>
            <p:nvPr/>
          </p:nvGrpSpPr>
          <p:grpSpPr>
            <a:xfrm rot="16200000">
              <a:off x="6682319" y="2822231"/>
              <a:ext cx="453958" cy="453958"/>
              <a:chOff x="5563532" y="5706454"/>
              <a:chExt cx="453958" cy="453958"/>
            </a:xfrm>
          </p:grpSpPr>
          <p:sp>
            <p:nvSpPr>
              <p:cNvPr id="39" name="矩形 20"/>
              <p:cNvSpPr/>
              <p:nvPr/>
            </p:nvSpPr>
            <p:spPr>
              <a:xfrm>
                <a:off x="5563532" y="5706454"/>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40" name="箭头: V 形 21"/>
              <p:cNvSpPr/>
              <p:nvPr/>
            </p:nvSpPr>
            <p:spPr>
              <a:xfrm rot="5400000">
                <a:off x="5703545" y="5806974"/>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grpSp>
        <p:sp>
          <p:nvSpPr>
            <p:cNvPr id="37" name="矩形 23"/>
            <p:cNvSpPr/>
            <p:nvPr/>
          </p:nvSpPr>
          <p:spPr>
            <a:xfrm>
              <a:off x="7481445" y="4680742"/>
              <a:ext cx="4302331" cy="1089529"/>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smtClean="0">
                  <a:latin typeface="Times New Roman" charset="0"/>
                  <a:ea typeface="Times New Roman" charset="0"/>
                  <a:cs typeface="Times New Roman" charset="0"/>
                </a:rPr>
                <a:t>Decision Tree has a relative higher prediction accuracy (96.8%) than Logistic Regression (78.3%) </a:t>
              </a:r>
              <a:endParaRPr lang="zh-CN" altLang="en-US" dirty="0">
                <a:latin typeface="Times New Roman" charset="0"/>
                <a:ea typeface="Times New Roman" charset="0"/>
                <a:cs typeface="Times New Roman" charset="0"/>
              </a:endParaRPr>
            </a:p>
          </p:txBody>
        </p:sp>
      </p:grpSp>
      <p:grpSp>
        <p:nvGrpSpPr>
          <p:cNvPr id="41" name="组合 25"/>
          <p:cNvGrpSpPr/>
          <p:nvPr/>
        </p:nvGrpSpPr>
        <p:grpSpPr>
          <a:xfrm>
            <a:off x="6438647" y="2358333"/>
            <a:ext cx="4770300" cy="2923968"/>
            <a:chOff x="6877972" y="1125388"/>
            <a:chExt cx="4770300" cy="2923968"/>
          </a:xfrm>
        </p:grpSpPr>
        <p:sp>
          <p:nvSpPr>
            <p:cNvPr id="47" name="箭头: V 形 31"/>
            <p:cNvSpPr/>
            <p:nvPr/>
          </p:nvSpPr>
          <p:spPr>
            <a:xfrm>
              <a:off x="6877972" y="3796436"/>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45" name="矩形 29"/>
            <p:cNvSpPr/>
            <p:nvPr/>
          </p:nvSpPr>
          <p:spPr>
            <a:xfrm>
              <a:off x="7577136" y="1125388"/>
              <a:ext cx="4071136" cy="1421928"/>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smtClean="0">
                  <a:latin typeface="Times New Roman" charset="0"/>
                  <a:ea typeface="Times New Roman" charset="0"/>
                  <a:cs typeface="Times New Roman" charset="0"/>
                </a:rPr>
                <a:t>Both of the models have a high prediction accuracy</a:t>
              </a:r>
              <a:r>
                <a:rPr lang="en-US" altLang="zh-CN" dirty="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we </a:t>
              </a:r>
              <a:r>
                <a:rPr lang="en-US" altLang="zh-CN" dirty="0">
                  <a:latin typeface="Times New Roman" charset="0"/>
                  <a:ea typeface="Times New Roman" charset="0"/>
                  <a:cs typeface="Times New Roman" charset="0"/>
                </a:rPr>
                <a:t>were able to make good </a:t>
              </a:r>
            </a:p>
            <a:p>
              <a:pPr>
                <a:lnSpc>
                  <a:spcPct val="120000"/>
                </a:lnSpc>
              </a:pPr>
              <a:r>
                <a:rPr lang="en-US" altLang="zh-CN" dirty="0">
                  <a:latin typeface="Times New Roman" charset="0"/>
                  <a:ea typeface="Times New Roman" charset="0"/>
                  <a:cs typeface="Times New Roman" charset="0"/>
                </a:rPr>
                <a:t>predictions on the basis of the key </a:t>
              </a:r>
              <a:r>
                <a:rPr lang="en-US" altLang="zh-CN" dirty="0" smtClean="0">
                  <a:latin typeface="Times New Roman" charset="0"/>
                  <a:ea typeface="Times New Roman" charset="0"/>
                  <a:cs typeface="Times New Roman" charset="0"/>
                </a:rPr>
                <a:t>attributes</a:t>
              </a:r>
              <a:r>
                <a:rPr lang="en-US" altLang="zh-CN" dirty="0">
                  <a:latin typeface="Times New Roman" charset="0"/>
                  <a:ea typeface="Times New Roman" charset="0"/>
                  <a:cs typeface="Times New Roman" charset="0"/>
                </a:rPr>
                <a:t>.</a:t>
              </a:r>
            </a:p>
          </p:txBody>
        </p:sp>
      </p:grpSp>
      <p:pic>
        <p:nvPicPr>
          <p:cNvPr id="55" name="图片占位符 42"/>
          <p:cNvPicPr>
            <a:picLocks noChangeAspect="1"/>
          </p:cNvPicPr>
          <p:nvPr/>
        </p:nvPicPr>
        <p:blipFill>
          <a:blip r:embed="rId3" cstate="print">
            <a:grayscl/>
            <a:extLst>
              <a:ext uri="{28A0092B-C50C-407E-A947-70E740481C1C}">
                <a14:useLocalDpi xmlns:a14="http://schemas.microsoft.com/office/drawing/2010/main" val="0"/>
              </a:ext>
            </a:extLst>
          </a:blip>
          <a:srcRect l="68" r="68"/>
          <a:stretch>
            <a:fillRect/>
          </a:stretch>
        </p:blipFill>
        <p:spPr>
          <a:xfrm>
            <a:off x="705837" y="2235281"/>
            <a:ext cx="5274550" cy="3496441"/>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pic>
      <p:sp>
        <p:nvSpPr>
          <p:cNvPr id="56" name="矩形 20"/>
          <p:cNvSpPr/>
          <p:nvPr/>
        </p:nvSpPr>
        <p:spPr>
          <a:xfrm rot="16200000">
            <a:off x="6332120" y="4859722"/>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57" name="箭头: V 形 21"/>
          <p:cNvSpPr/>
          <p:nvPr/>
        </p:nvSpPr>
        <p:spPr>
          <a:xfrm>
            <a:off x="6438647" y="4960240"/>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Tree>
    <p:extLst>
      <p:ext uri="{BB962C8B-B14F-4D97-AF65-F5344CB8AC3E}">
        <p14:creationId xmlns:p14="http://schemas.microsoft.com/office/powerpoint/2010/main" val="248222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latin typeface="Times New Roman" charset="0"/>
                  <a:ea typeface="Times New Roman" charset="0"/>
                  <a:cs typeface="Times New Roman" charset="0"/>
                </a:rPr>
                <a:t>2.</a:t>
              </a:r>
              <a:r>
                <a:rPr kumimoji="0" lang="en-US" altLang="zh-CN" sz="3600" b="0" i="0" u="none" strike="noStrike" kern="1200" cap="none" spc="0" normalizeH="0" baseline="0" noProof="0" dirty="0" smtClean="0">
                  <a:ln>
                    <a:noFill/>
                  </a:ln>
                  <a:solidFill>
                    <a:schemeClr val="tx1"/>
                  </a:solidFill>
                  <a:effectLst/>
                  <a:uLnTx/>
                  <a:uFillTx/>
                  <a:latin typeface="Times New Roman" charset="0"/>
                  <a:ea typeface="Times New Roman" charset="0"/>
                  <a:cs typeface="Times New Roman" charset="0"/>
                </a:rPr>
                <a:t>6</a:t>
              </a:r>
              <a:endParaRPr kumimoji="0" lang="zh-CN" altLang="en-US" sz="3600" b="0" i="0" u="none" strike="noStrike" kern="1200" cap="none" spc="0" normalizeH="0" baseline="0" noProof="0" dirty="0">
                <a:ln>
                  <a:noFill/>
                </a:ln>
                <a:solidFill>
                  <a:schemeClr val="tx1"/>
                </a:solidFill>
                <a:effectLst/>
                <a:uLnTx/>
                <a:uFillTx/>
                <a:latin typeface="Times New Roman" charset="0"/>
                <a:ea typeface="Times New Roman" charset="0"/>
                <a:cs typeface="Times New Roman" charset="0"/>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effectLst/>
                  <a:uLnTx/>
                  <a:uFillTx/>
                  <a:latin typeface="Times New Roman" charset="0"/>
                  <a:ea typeface="Times New Roman" charset="0"/>
                  <a:cs typeface="Times New Roman" charset="0"/>
                </a:rPr>
                <a:t>Deployment</a:t>
              </a:r>
              <a:endParaRPr kumimoji="0" lang="zh-CN" altLang="en-US" sz="2800" b="1" i="0" u="none" strike="noStrike" kern="1200" cap="none" spc="0" normalizeH="0" baseline="0" noProof="0" dirty="0">
                <a:ln>
                  <a:noFill/>
                </a:ln>
                <a:effectLst/>
                <a:uLnTx/>
                <a:uFillTx/>
                <a:latin typeface="Times New Roman" charset="0"/>
                <a:ea typeface="Times New Roman" charset="0"/>
                <a:cs typeface="Times New Roman" charset="0"/>
              </a:endParaRPr>
            </a:p>
          </p:txBody>
        </p:sp>
      </p:grpSp>
      <p:grpSp>
        <p:nvGrpSpPr>
          <p:cNvPr id="18" name="组合 17"/>
          <p:cNvGrpSpPr/>
          <p:nvPr/>
        </p:nvGrpSpPr>
        <p:grpSpPr>
          <a:xfrm>
            <a:off x="2692399" y="2337959"/>
            <a:ext cx="6226629" cy="2408213"/>
            <a:chOff x="2438399" y="2337959"/>
            <a:chExt cx="6226629" cy="2408213"/>
          </a:xfrm>
        </p:grpSpPr>
        <p:cxnSp>
          <p:nvCxnSpPr>
            <p:cNvPr id="12" name="直接连接符 11"/>
            <p:cNvCxnSpPr>
              <a:cxnSpLocks/>
              <a:endCxn id="8" idx="1"/>
            </p:cNvCxnSpPr>
            <p:nvPr/>
          </p:nvCxnSpPr>
          <p:spPr>
            <a:xfrm flipV="1">
              <a:off x="2931885" y="3055258"/>
              <a:ext cx="1328523" cy="7910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464408" y="3104699"/>
              <a:ext cx="2033670" cy="131490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V="1">
              <a:off x="6786369" y="2766587"/>
              <a:ext cx="1424181" cy="16530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438399" y="3846286"/>
              <a:ext cx="493486" cy="493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charset="0"/>
                <a:ea typeface="Times New Roman" charset="0"/>
                <a:cs typeface="Times New Roman" charset="0"/>
              </a:endParaRPr>
            </a:p>
          </p:txBody>
        </p:sp>
        <p:sp>
          <p:nvSpPr>
            <p:cNvPr id="8" name="矩形 7"/>
            <p:cNvSpPr/>
            <p:nvPr/>
          </p:nvSpPr>
          <p:spPr>
            <a:xfrm>
              <a:off x="4260408" y="2931886"/>
              <a:ext cx="246744" cy="2467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charset="0"/>
                <a:ea typeface="Times New Roman" charset="0"/>
                <a:cs typeface="Times New Roman" charset="0"/>
              </a:endParaRPr>
            </a:p>
          </p:txBody>
        </p:sp>
        <p:sp>
          <p:nvSpPr>
            <p:cNvPr id="9" name="矩形 8"/>
            <p:cNvSpPr/>
            <p:nvPr/>
          </p:nvSpPr>
          <p:spPr>
            <a:xfrm>
              <a:off x="6445502" y="4339772"/>
              <a:ext cx="406400"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charset="0"/>
                <a:ea typeface="Times New Roman" charset="0"/>
                <a:cs typeface="Times New Roman" charset="0"/>
              </a:endParaRPr>
            </a:p>
          </p:txBody>
        </p:sp>
        <p:sp>
          <p:nvSpPr>
            <p:cNvPr id="10" name="矩形 9"/>
            <p:cNvSpPr/>
            <p:nvPr/>
          </p:nvSpPr>
          <p:spPr>
            <a:xfrm>
              <a:off x="8071101" y="2337959"/>
              <a:ext cx="593927" cy="5939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Times New Roman" charset="0"/>
                <a:ea typeface="Times New Roman" charset="0"/>
                <a:cs typeface="Times New Roman" charset="0"/>
              </a:endParaRPr>
            </a:p>
          </p:txBody>
        </p:sp>
      </p:grpSp>
      <p:sp>
        <p:nvSpPr>
          <p:cNvPr id="20" name="矩形 19"/>
          <p:cNvSpPr/>
          <p:nvPr/>
        </p:nvSpPr>
        <p:spPr>
          <a:xfrm>
            <a:off x="9242316" y="2407938"/>
            <a:ext cx="2454998" cy="1274195"/>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dirty="0" smtClean="0">
                <a:latin typeface="Times New Roman" charset="0"/>
                <a:ea typeface="Times New Roman" charset="0"/>
                <a:cs typeface="Times New Roman" charset="0"/>
              </a:rPr>
              <a:t>Company could utilize this model to minimize the attrition of employee and also make improvement.</a:t>
            </a:r>
            <a:endParaRPr lang="zh-CN" altLang="en-US" sz="1600" dirty="0">
              <a:latin typeface="Times New Roman" charset="0"/>
              <a:ea typeface="Times New Roman" charset="0"/>
              <a:cs typeface="Times New Roman" charset="0"/>
            </a:endParaRPr>
          </a:p>
        </p:txBody>
      </p:sp>
      <p:sp>
        <p:nvSpPr>
          <p:cNvPr id="23" name="矩形 22"/>
          <p:cNvSpPr/>
          <p:nvPr/>
        </p:nvSpPr>
        <p:spPr>
          <a:xfrm>
            <a:off x="850057" y="4542012"/>
            <a:ext cx="2454998" cy="1274195"/>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dirty="0" smtClean="0">
                <a:latin typeface="Times New Roman" charset="0"/>
                <a:ea typeface="Times New Roman" charset="0"/>
                <a:cs typeface="Times New Roman" charset="0"/>
              </a:rPr>
              <a:t>Final phase of CRISP-DM process. We can make use of the model and perform deployment.</a:t>
            </a:r>
            <a:endParaRPr lang="zh-CN" altLang="en-US" sz="1600" dirty="0">
              <a:latin typeface="Times New Roman" charset="0"/>
              <a:ea typeface="Times New Roman" charset="0"/>
              <a:cs typeface="Times New Roman" charset="0"/>
            </a:endParaRPr>
          </a:p>
        </p:txBody>
      </p:sp>
      <p:sp>
        <p:nvSpPr>
          <p:cNvPr id="26" name="矩形 25"/>
          <p:cNvSpPr/>
          <p:nvPr/>
        </p:nvSpPr>
        <p:spPr>
          <a:xfrm>
            <a:off x="2889287" y="1990122"/>
            <a:ext cx="2804635" cy="978729"/>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dirty="0" smtClean="0">
                <a:latin typeface="Times New Roman" charset="0"/>
                <a:ea typeface="Times New Roman" charset="0"/>
                <a:cs typeface="Times New Roman" charset="0"/>
              </a:rPr>
              <a:t>Model could </a:t>
            </a:r>
            <a:r>
              <a:rPr lang="en-US" altLang="zh-CN" sz="1600" smtClean="0">
                <a:latin typeface="Times New Roman" charset="0"/>
                <a:ea typeface="Times New Roman" charset="0"/>
                <a:cs typeface="Times New Roman" charset="0"/>
              </a:rPr>
              <a:t>be executed </a:t>
            </a:r>
            <a:r>
              <a:rPr lang="en-US" altLang="zh-CN" sz="1600" dirty="0" smtClean="0">
                <a:latin typeface="Times New Roman" charset="0"/>
                <a:ea typeface="Times New Roman" charset="0"/>
                <a:cs typeface="Times New Roman" charset="0"/>
              </a:rPr>
              <a:t>in </a:t>
            </a:r>
            <a:r>
              <a:rPr lang="en-US" altLang="zh-CN" sz="1600" smtClean="0">
                <a:latin typeface="Times New Roman" charset="0"/>
                <a:ea typeface="Times New Roman" charset="0"/>
                <a:cs typeface="Times New Roman" charset="0"/>
              </a:rPr>
              <a:t>small dataset at first to ensure the success of model.</a:t>
            </a:r>
            <a:endParaRPr lang="zh-CN" altLang="en-US" sz="1600" dirty="0">
              <a:latin typeface="Times New Roman" charset="0"/>
              <a:ea typeface="Times New Roman" charset="0"/>
              <a:cs typeface="Times New Roman" charset="0"/>
            </a:endParaRPr>
          </a:p>
        </p:txBody>
      </p:sp>
      <p:sp>
        <p:nvSpPr>
          <p:cNvPr id="29" name="矩形 28"/>
          <p:cNvSpPr/>
          <p:nvPr/>
        </p:nvSpPr>
        <p:spPr>
          <a:xfrm>
            <a:off x="5597181" y="5018384"/>
            <a:ext cx="2979260" cy="1274195"/>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dirty="0" smtClean="0">
                <a:latin typeface="Times New Roman" charset="0"/>
                <a:ea typeface="Times New Roman" charset="0"/>
                <a:cs typeface="Times New Roman" charset="0"/>
              </a:rPr>
              <a:t>Predicted results should be compared with the real results in order to verify the accuracy of model.</a:t>
            </a:r>
            <a:endParaRPr lang="zh-CN" altLang="en-US"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5763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818670" y="3441690"/>
            <a:ext cx="5839795" cy="92333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5400" b="1" dirty="0" smtClean="0">
                <a:latin typeface="Geometr415 Blk BT" panose="020B0802020204020303" pitchFamily="34" charset="0"/>
              </a:rPr>
              <a:t>Conclusion</a:t>
            </a:r>
            <a:endParaRPr lang="zh-CN" altLang="en-US" sz="5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smtClean="0">
                <a:latin typeface="Geometr415 Blk BT" panose="020B0802020204020303" pitchFamily="34" charset="0"/>
              </a:rPr>
              <a:t>PART 03</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98503410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p:pic>
      <p:sp>
        <p:nvSpPr>
          <p:cNvPr id="28"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smtClean="0">
                <a:latin typeface="Geometr415 Blk BT" panose="020B0802020204020303" pitchFamily="34" charset="0"/>
              </a:rPr>
              <a:t>OUTLINE</a:t>
            </a:r>
            <a:endParaRPr lang="zh-CN" altLang="en-US" sz="4800" dirty="0">
              <a:latin typeface="Geometr415 Blk BT" panose="020B0802020204020303" pitchFamily="34" charset="0"/>
            </a:endParaRPr>
          </a:p>
        </p:txBody>
      </p:sp>
      <p:grpSp>
        <p:nvGrpSpPr>
          <p:cNvPr id="31" name="组合 11"/>
          <p:cNvGrpSpPr/>
          <p:nvPr/>
        </p:nvGrpSpPr>
        <p:grpSpPr>
          <a:xfrm>
            <a:off x="4929035" y="2185445"/>
            <a:ext cx="5703051" cy="646331"/>
            <a:chOff x="5010151" y="2610534"/>
            <a:chExt cx="5703051" cy="646331"/>
          </a:xfrm>
        </p:grpSpPr>
        <p:grpSp>
          <p:nvGrpSpPr>
            <p:cNvPr id="32" name="组合 9"/>
            <p:cNvGrpSpPr/>
            <p:nvPr/>
          </p:nvGrpSpPr>
          <p:grpSpPr>
            <a:xfrm>
              <a:off x="5010151" y="2610534"/>
              <a:ext cx="723899" cy="646331"/>
              <a:chOff x="5010151" y="2610534"/>
              <a:chExt cx="723899" cy="646331"/>
            </a:xfrm>
          </p:grpSpPr>
          <p:sp>
            <p:nvSpPr>
              <p:cNvPr id="34"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33"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Geometr415 Blk BT" panose="020B0802020204020303" pitchFamily="34" charset="0"/>
                </a:rPr>
                <a:t>Introduction</a:t>
              </a:r>
              <a:endParaRPr lang="zh-CN" altLang="en-US" sz="2800" dirty="0">
                <a:latin typeface="Geometr415 Blk BT" panose="020B0802020204020303" pitchFamily="34" charset="0"/>
              </a:endParaRPr>
            </a:p>
          </p:txBody>
        </p:sp>
      </p:grpSp>
      <p:grpSp>
        <p:nvGrpSpPr>
          <p:cNvPr id="36" name="组合 12"/>
          <p:cNvGrpSpPr/>
          <p:nvPr/>
        </p:nvGrpSpPr>
        <p:grpSpPr>
          <a:xfrm>
            <a:off x="4929035" y="3058468"/>
            <a:ext cx="6753224" cy="984885"/>
            <a:chOff x="5010151" y="2610534"/>
            <a:chExt cx="6753224" cy="984885"/>
          </a:xfrm>
        </p:grpSpPr>
        <p:grpSp>
          <p:nvGrpSpPr>
            <p:cNvPr id="37" name="组合 13"/>
            <p:cNvGrpSpPr/>
            <p:nvPr/>
          </p:nvGrpSpPr>
          <p:grpSpPr>
            <a:xfrm>
              <a:off x="5010151" y="2610534"/>
              <a:ext cx="723899" cy="646331"/>
              <a:chOff x="5010151" y="2610534"/>
              <a:chExt cx="723899" cy="646331"/>
            </a:xfrm>
          </p:grpSpPr>
          <p:sp>
            <p:nvSpPr>
              <p:cNvPr id="39"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38" name="文本框 14"/>
            <p:cNvSpPr txBox="1"/>
            <p:nvPr/>
          </p:nvSpPr>
          <p:spPr>
            <a:xfrm>
              <a:off x="5829299" y="2641312"/>
              <a:ext cx="5934076" cy="954107"/>
            </a:xfrm>
            <a:prstGeom prst="rect">
              <a:avLst/>
            </a:prstGeom>
            <a:noFill/>
          </p:spPr>
          <p:txBody>
            <a:bodyPr wrap="square" rtlCol="0">
              <a:spAutoFit/>
              <a:scene3d>
                <a:camera prst="orthographicFront"/>
                <a:lightRig rig="threePt" dir="t">
                  <a:rot lat="0" lon="0" rev="0"/>
                </a:lightRig>
              </a:scene3d>
              <a:sp3d contourW="12700"/>
            </a:bodyPr>
            <a:lstStyle/>
            <a:p>
              <a:r>
                <a:rPr lang="en-US" sz="2800" dirty="0" smtClean="0">
                  <a:latin typeface="Times New Roman" charset="0"/>
                  <a:ea typeface="Times New Roman" charset="0"/>
                  <a:cs typeface="Times New Roman" charset="0"/>
                </a:rPr>
                <a:t>Standard Process: CRISP-DM</a:t>
              </a:r>
              <a:endParaRPr lang="en-US" sz="2800" dirty="0">
                <a:latin typeface="Times New Roman" charset="0"/>
                <a:ea typeface="Times New Roman" charset="0"/>
                <a:cs typeface="Times New Roman" charset="0"/>
              </a:endParaRPr>
            </a:p>
            <a:p>
              <a:endParaRPr lang="en-US" sz="2800" dirty="0">
                <a:latin typeface="Times New Roman" charset="0"/>
                <a:ea typeface="Times New Roman" charset="0"/>
                <a:cs typeface="Times New Roman" charset="0"/>
              </a:endParaRPr>
            </a:p>
          </p:txBody>
        </p:sp>
      </p:grpSp>
      <p:grpSp>
        <p:nvGrpSpPr>
          <p:cNvPr id="41" name="组合 17"/>
          <p:cNvGrpSpPr/>
          <p:nvPr/>
        </p:nvGrpSpPr>
        <p:grpSpPr>
          <a:xfrm>
            <a:off x="4929035" y="3931491"/>
            <a:ext cx="5703051" cy="646331"/>
            <a:chOff x="5010151" y="2610534"/>
            <a:chExt cx="5703051" cy="646331"/>
          </a:xfrm>
        </p:grpSpPr>
        <p:grpSp>
          <p:nvGrpSpPr>
            <p:cNvPr id="42" name="组合 18"/>
            <p:cNvGrpSpPr/>
            <p:nvPr/>
          </p:nvGrpSpPr>
          <p:grpSpPr>
            <a:xfrm>
              <a:off x="5010151" y="2610534"/>
              <a:ext cx="723899" cy="646331"/>
              <a:chOff x="5010151" y="2610534"/>
              <a:chExt cx="723899" cy="646331"/>
            </a:xfrm>
          </p:grpSpPr>
          <p:sp>
            <p:nvSpPr>
              <p:cNvPr id="44"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43"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a:latin typeface="Geometr415 Blk BT" panose="020B0802020204020303" pitchFamily="34" charset="0"/>
                </a:rPr>
                <a:t>Conclusion</a:t>
              </a:r>
              <a:endParaRPr lang="zh-CN" altLang="en-US" sz="2800" dirty="0">
                <a:latin typeface="Geometr415 Blk BT" panose="020B0802020204020303" pitchFamily="34" charset="0"/>
              </a:endParaRPr>
            </a:p>
          </p:txBody>
        </p:sp>
      </p:grpSp>
      <p:grpSp>
        <p:nvGrpSpPr>
          <p:cNvPr id="46" name="组合 22"/>
          <p:cNvGrpSpPr/>
          <p:nvPr/>
        </p:nvGrpSpPr>
        <p:grpSpPr>
          <a:xfrm>
            <a:off x="4929035" y="4804513"/>
            <a:ext cx="5703051" cy="646331"/>
            <a:chOff x="5010151" y="2610534"/>
            <a:chExt cx="5703051" cy="646331"/>
          </a:xfrm>
        </p:grpSpPr>
        <p:grpSp>
          <p:nvGrpSpPr>
            <p:cNvPr id="47" name="组合 23"/>
            <p:cNvGrpSpPr/>
            <p:nvPr/>
          </p:nvGrpSpPr>
          <p:grpSpPr>
            <a:xfrm>
              <a:off x="5010151" y="2610534"/>
              <a:ext cx="723899" cy="646331"/>
              <a:chOff x="5010151" y="2610534"/>
              <a:chExt cx="723899" cy="646331"/>
            </a:xfrm>
          </p:grpSpPr>
          <p:sp>
            <p:nvSpPr>
              <p:cNvPr id="49" name="矩形 2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文本框 2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4</a:t>
                </a:r>
                <a:endParaRPr lang="zh-CN" altLang="en-US" sz="3600" dirty="0">
                  <a:solidFill>
                    <a:schemeClr val="bg1"/>
                  </a:solidFill>
                  <a:latin typeface="Geometr415 Blk BT" panose="020B0802020204020303" pitchFamily="34" charset="0"/>
                </a:endParaRPr>
              </a:p>
            </p:txBody>
          </p:sp>
        </p:grpSp>
        <p:sp>
          <p:nvSpPr>
            <p:cNvPr id="48" name="文本框 2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Geometr415 Blk BT" panose="020B0802020204020303" pitchFamily="34" charset="0"/>
                </a:rPr>
                <a:t>Reference</a:t>
              </a:r>
              <a:endParaRPr lang="zh-CN" altLang="en-US" sz="2800" dirty="0">
                <a:latin typeface="Geometr415 Blk BT" panose="020B0802020204020303" pitchFamily="34" charset="0"/>
              </a:endParaRPr>
            </a:p>
          </p:txBody>
        </p:sp>
      </p:grpSp>
    </p:spTree>
    <p:extLst>
      <p:ext uri="{BB962C8B-B14F-4D97-AF65-F5344CB8AC3E}">
        <p14:creationId xmlns:p14="http://schemas.microsoft.com/office/powerpoint/2010/main" val="11917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par>
                          <p:cTn id="14" fill="hold">
                            <p:stCondLst>
                              <p:cond delay="1500"/>
                            </p:stCondLst>
                            <p:childTnLst>
                              <p:par>
                                <p:cTn id="15" presetID="12" presetClass="entr" presetSubtype="2"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ppt_x</p:attrName>
                                        </p:attrNameLst>
                                      </p:cBhvr>
                                      <p:tavLst>
                                        <p:tav tm="0">
                                          <p:val>
                                            <p:strVal val="#ppt_x+#ppt_w*1.125000"/>
                                          </p:val>
                                        </p:tav>
                                        <p:tav tm="100000">
                                          <p:val>
                                            <p:strVal val="#ppt_x"/>
                                          </p:val>
                                        </p:tav>
                                      </p:tavLst>
                                    </p:anim>
                                    <p:animEffect transition="in" filter="wipe(left)">
                                      <p:cBhvr>
                                        <p:cTn id="18" dur="500"/>
                                        <p:tgtEl>
                                          <p:spTgt spid="29"/>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3.1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Conclusion</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9" name="组合 8"/>
          <p:cNvGrpSpPr/>
          <p:nvPr/>
        </p:nvGrpSpPr>
        <p:grpSpPr>
          <a:xfrm>
            <a:off x="1117600" y="1789945"/>
            <a:ext cx="5181600" cy="2220095"/>
            <a:chOff x="6585160" y="1678126"/>
            <a:chExt cx="5181600" cy="2220095"/>
          </a:xfrm>
        </p:grpSpPr>
        <p:sp>
          <p:nvSpPr>
            <p:cNvPr id="10" name="矩形 9"/>
            <p:cNvSpPr/>
            <p:nvPr/>
          </p:nvSpPr>
          <p:spPr>
            <a:xfrm>
              <a:off x="6585160" y="2143895"/>
              <a:ext cx="5181600" cy="1754326"/>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smtClean="0">
                  <a:latin typeface="Times New Roman" charset="0"/>
                  <a:ea typeface="Times New Roman" charset="0"/>
                  <a:cs typeface="Times New Roman" charset="0"/>
                </a:rPr>
                <a:t>According to the </a:t>
              </a:r>
              <a:r>
                <a:rPr lang="en-US" altLang="zh-CN" dirty="0" err="1" smtClean="0">
                  <a:latin typeface="Times New Roman" charset="0"/>
                  <a:ea typeface="Times New Roman" charset="0"/>
                  <a:cs typeface="Times New Roman" charset="0"/>
                </a:rPr>
                <a:t>heatmap</a:t>
              </a:r>
              <a:r>
                <a:rPr lang="en-US" altLang="zh-CN" dirty="0" smtClean="0">
                  <a:latin typeface="Times New Roman" charset="0"/>
                  <a:ea typeface="Times New Roman" charset="0"/>
                  <a:cs typeface="Times New Roman" charset="0"/>
                </a:rPr>
                <a:t>, employees who have a low satisfaction level are more likely to leave the company. Company need to think about why those employees are not satisfied with the job and make corresponding improvements in order to reduce attrition.</a:t>
              </a:r>
              <a:endParaRPr lang="zh-CN" altLang="en-US" dirty="0">
                <a:latin typeface="Times New Roman" charset="0"/>
                <a:ea typeface="Times New Roman" charset="0"/>
                <a:cs typeface="Times New Roman" charset="0"/>
              </a:endParaRPr>
            </a:p>
          </p:txBody>
        </p:sp>
        <p:sp>
          <p:nvSpPr>
            <p:cNvPr id="11" name="矩形 10"/>
            <p:cNvSpPr/>
            <p:nvPr/>
          </p:nvSpPr>
          <p:spPr>
            <a:xfrm>
              <a:off x="6585160" y="1678126"/>
              <a:ext cx="3012966"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Why employee left?</a:t>
              </a:r>
              <a:endParaRPr lang="zh-CN" altLang="en-US" sz="2400" b="1" dirty="0">
                <a:latin typeface="Times New Roman" charset="0"/>
                <a:ea typeface="Times New Roman" charset="0"/>
                <a:cs typeface="Times New Roman" charset="0"/>
              </a:endParaRPr>
            </a:p>
          </p:txBody>
        </p:sp>
      </p:grpSp>
      <p:pic>
        <p:nvPicPr>
          <p:cNvPr id="15" name="图片占位符 1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358" b="20358"/>
          <a:stretch>
            <a:fillRect/>
          </a:stretch>
        </p:blipFill>
        <p:spPr/>
      </p:pic>
      <p:pic>
        <p:nvPicPr>
          <p:cNvPr id="12" name="Picture 11"/>
          <p:cNvPicPr>
            <a:picLocks noChangeAspect="1"/>
          </p:cNvPicPr>
          <p:nvPr/>
        </p:nvPicPr>
        <p:blipFill>
          <a:blip r:embed="rId4"/>
          <a:stretch>
            <a:fillRect/>
          </a:stretch>
        </p:blipFill>
        <p:spPr>
          <a:xfrm>
            <a:off x="6379779" y="1383750"/>
            <a:ext cx="5546869" cy="4949003"/>
          </a:xfrm>
          <a:prstGeom prst="rect">
            <a:avLst/>
          </a:prstGeom>
        </p:spPr>
      </p:pic>
    </p:spTree>
    <p:extLst>
      <p:ext uri="{BB962C8B-B14F-4D97-AF65-F5344CB8AC3E}">
        <p14:creationId xmlns:p14="http://schemas.microsoft.com/office/powerpoint/2010/main" val="177542419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3.2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Conclusion</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9" name="组合 8"/>
          <p:cNvGrpSpPr/>
          <p:nvPr/>
        </p:nvGrpSpPr>
        <p:grpSpPr>
          <a:xfrm>
            <a:off x="1117600" y="2927782"/>
            <a:ext cx="4364776" cy="2084280"/>
            <a:chOff x="6585160" y="2342998"/>
            <a:chExt cx="4364776" cy="2084280"/>
          </a:xfrm>
        </p:grpSpPr>
        <p:sp>
          <p:nvSpPr>
            <p:cNvPr id="10" name="矩形 9"/>
            <p:cNvSpPr/>
            <p:nvPr/>
          </p:nvSpPr>
          <p:spPr>
            <a:xfrm>
              <a:off x="6585160" y="3005350"/>
              <a:ext cx="4364776" cy="1421928"/>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smtClean="0">
                  <a:latin typeface="Times New Roman" charset="0"/>
                  <a:ea typeface="Times New Roman" charset="0"/>
                  <a:cs typeface="Times New Roman" charset="0"/>
                </a:rPr>
                <a:t>According to the histogram, sales are more likely to leave than other departments in each salary level. That is may because the special commission of sales.</a:t>
              </a:r>
              <a:endParaRPr lang="zh-CN" altLang="en-US" dirty="0">
                <a:latin typeface="Times New Roman" charset="0"/>
                <a:ea typeface="Times New Roman" charset="0"/>
                <a:cs typeface="Times New Roman" charset="0"/>
              </a:endParaRPr>
            </a:p>
          </p:txBody>
        </p:sp>
        <p:sp>
          <p:nvSpPr>
            <p:cNvPr id="11" name="矩形 10"/>
            <p:cNvSpPr/>
            <p:nvPr/>
          </p:nvSpPr>
          <p:spPr>
            <a:xfrm>
              <a:off x="6585160" y="2342998"/>
              <a:ext cx="3012966" cy="49686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smtClean="0">
                  <a:latin typeface="Times New Roman" charset="0"/>
                  <a:ea typeface="Times New Roman" charset="0"/>
                  <a:cs typeface="Times New Roman" charset="0"/>
                </a:rPr>
                <a:t>Who is leaving?</a:t>
              </a:r>
              <a:endParaRPr lang="zh-CN" altLang="en-US" sz="2400" b="1" dirty="0">
                <a:latin typeface="Times New Roman" charset="0"/>
                <a:ea typeface="Times New Roman" charset="0"/>
                <a:cs typeface="Times New Roman" charset="0"/>
              </a:endParaRPr>
            </a:p>
          </p:txBody>
        </p:sp>
      </p:grpSp>
      <p:pic>
        <p:nvPicPr>
          <p:cNvPr id="2" name="Picture 1"/>
          <p:cNvPicPr>
            <a:picLocks noChangeAspect="1"/>
          </p:cNvPicPr>
          <p:nvPr/>
        </p:nvPicPr>
        <p:blipFill>
          <a:blip r:embed="rId3"/>
          <a:stretch>
            <a:fillRect/>
          </a:stretch>
        </p:blipFill>
        <p:spPr>
          <a:xfrm>
            <a:off x="5482376" y="2454817"/>
            <a:ext cx="6709624" cy="3792844"/>
          </a:xfrm>
          <a:prstGeom prst="rect">
            <a:avLst/>
          </a:prstGeom>
        </p:spPr>
      </p:pic>
    </p:spTree>
    <p:extLst>
      <p:ext uri="{BB962C8B-B14F-4D97-AF65-F5344CB8AC3E}">
        <p14:creationId xmlns:p14="http://schemas.microsoft.com/office/powerpoint/2010/main" val="10221390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818670" y="3441690"/>
            <a:ext cx="5839795" cy="92333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5400" b="1" dirty="0" smtClean="0">
                <a:latin typeface="Geometr415 Blk BT" panose="020B0802020204020303" pitchFamily="34" charset="0"/>
              </a:rPr>
              <a:t>References</a:t>
            </a:r>
            <a:endParaRPr lang="zh-CN" altLang="en-US" sz="5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smtClean="0">
                <a:latin typeface="Geometr415 Blk BT" panose="020B0802020204020303" pitchFamily="34" charset="0"/>
              </a:rPr>
              <a:t>PART 04</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8373661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占位符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1865" r="21865"/>
          <a:stretch>
            <a:fillRect/>
          </a:stretch>
        </p:blipFill>
        <p:spPr/>
      </p:pic>
      <p:pic>
        <p:nvPicPr>
          <p:cNvPr id="37" name="图片占位符 36"/>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6667" r="16667"/>
          <a:stretch>
            <a:fillRect/>
          </a:stretch>
        </p:blipFill>
        <p:spPr>
          <a:xfrm>
            <a:off x="8968987" y="2004786"/>
            <a:ext cx="1473200" cy="1473200"/>
          </a:xfrm>
        </p:spPr>
      </p:pic>
      <p:pic>
        <p:nvPicPr>
          <p:cNvPr id="35" name="图片占位符 34"/>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6667" r="16667"/>
          <a:stretch>
            <a:fillRect/>
          </a:stretch>
        </p:blipFill>
        <p:spPr>
          <a:xfrm>
            <a:off x="5356024" y="2835405"/>
            <a:ext cx="1473200" cy="1473200"/>
          </a:xfrm>
        </p:spPr>
      </p:pic>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rPr>
                <a:t>4.1</a:t>
              </a:r>
              <a:endParaRPr kumimoji="0" lang="zh-CN" altLang="en-US" sz="3600" b="0" i="0" u="none" strike="noStrike" kern="1200" cap="none" spc="0" normalizeH="0" baseline="0" noProof="0" dirty="0">
                <a:ln>
                  <a:noFill/>
                </a:ln>
                <a:solidFill>
                  <a:schemeClr val="tx1"/>
                </a:solidFill>
                <a:effectLst/>
                <a:uLnTx/>
                <a:uFillTx/>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effectLst/>
                  <a:uLnTx/>
                  <a:uFillTx/>
                  <a:latin typeface="Geometr415 Blk BT" panose="020B0802020204020303" pitchFamily="34" charset="0"/>
                  <a:ea typeface="微软雅黑"/>
                  <a:cs typeface="+mn-cs"/>
                </a:rPr>
                <a:t>References</a:t>
              </a:r>
              <a:endParaRPr kumimoji="0" lang="zh-CN" altLang="en-US" sz="2800" b="1" i="0" u="none" strike="noStrike" kern="1200" cap="none" spc="0" normalizeH="0" baseline="0" noProof="0" dirty="0">
                <a:ln>
                  <a:noFill/>
                </a:ln>
                <a:effectLst/>
                <a:uLnTx/>
                <a:uFillTx/>
                <a:latin typeface="Geometr415 Blk BT" panose="020B0802020204020303" pitchFamily="34" charset="0"/>
                <a:ea typeface="微软雅黑"/>
                <a:cs typeface="+mn-cs"/>
              </a:endParaRPr>
            </a:p>
          </p:txBody>
        </p:sp>
      </p:grpSp>
      <p:cxnSp>
        <p:nvCxnSpPr>
          <p:cNvPr id="10" name="直接连接符 9"/>
          <p:cNvCxnSpPr>
            <a:cxnSpLocks/>
          </p:cNvCxnSpPr>
          <p:nvPr/>
        </p:nvCxnSpPr>
        <p:spPr>
          <a:xfrm flipV="1">
            <a:off x="2446149" y="3157314"/>
            <a:ext cx="2" cy="107155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flipV="1">
            <a:off x="9705588" y="3157314"/>
            <a:ext cx="0" cy="107155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V="1">
            <a:off x="6092624" y="4000363"/>
            <a:ext cx="0" cy="107155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44070" y="2141221"/>
            <a:ext cx="804156" cy="1200329"/>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200" dirty="0">
                <a:solidFill>
                  <a:schemeClr val="bg1"/>
                </a:solidFill>
              </a:rPr>
              <a:t>L</a:t>
            </a:r>
            <a:endParaRPr kumimoji="0" lang="zh-CN" altLang="en-US" sz="7200" b="0" i="0" u="none" strike="noStrike" kern="1200" cap="none" spc="0" normalizeH="0" baseline="0" noProof="0" dirty="0">
              <a:ln>
                <a:noFill/>
              </a:ln>
              <a:solidFill>
                <a:schemeClr val="bg1"/>
              </a:solidFill>
              <a:effectLst/>
              <a:uLnTx/>
              <a:uFillTx/>
              <a:latin typeface="Geometr415 Blk BT" panose="020B0802020204020303" pitchFamily="34" charset="0"/>
              <a:ea typeface="微软雅黑"/>
              <a:cs typeface="+mn-cs"/>
            </a:endParaRPr>
          </a:p>
        </p:txBody>
      </p:sp>
      <p:sp>
        <p:nvSpPr>
          <p:cNvPr id="15" name="文本框 14"/>
          <p:cNvSpPr txBox="1"/>
          <p:nvPr/>
        </p:nvSpPr>
        <p:spPr>
          <a:xfrm>
            <a:off x="9303508" y="2141221"/>
            <a:ext cx="804156" cy="1200329"/>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200" dirty="0">
                <a:solidFill>
                  <a:schemeClr val="bg1"/>
                </a:solidFill>
              </a:rPr>
              <a:t>G</a:t>
            </a:r>
            <a:endParaRPr kumimoji="0" lang="zh-CN" altLang="en-US" sz="7200" b="0" i="0" u="none" strike="noStrike" kern="1200" cap="none" spc="0" normalizeH="0" baseline="0" noProof="0" dirty="0">
              <a:ln>
                <a:noFill/>
              </a:ln>
              <a:solidFill>
                <a:schemeClr val="bg1"/>
              </a:solidFill>
              <a:effectLst/>
              <a:uLnTx/>
              <a:uFillTx/>
              <a:latin typeface="Geometr415 Blk BT" panose="020B0802020204020303" pitchFamily="34" charset="0"/>
              <a:ea typeface="微软雅黑"/>
              <a:cs typeface="+mn-cs"/>
            </a:endParaRPr>
          </a:p>
        </p:txBody>
      </p:sp>
      <p:sp>
        <p:nvSpPr>
          <p:cNvPr id="16" name="文本框 15"/>
          <p:cNvSpPr txBox="1"/>
          <p:nvPr/>
        </p:nvSpPr>
        <p:spPr>
          <a:xfrm>
            <a:off x="5690545" y="2971840"/>
            <a:ext cx="804156" cy="1200329"/>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200" dirty="0">
                <a:solidFill>
                  <a:schemeClr val="bg1"/>
                </a:solidFill>
              </a:rPr>
              <a:t>K</a:t>
            </a:r>
            <a:endParaRPr kumimoji="0" lang="zh-CN" altLang="en-US" sz="7200" b="0" i="0" u="none" strike="noStrike" kern="1200" cap="none" spc="0" normalizeH="0" baseline="0" noProof="0" dirty="0">
              <a:ln>
                <a:noFill/>
              </a:ln>
              <a:solidFill>
                <a:schemeClr val="bg1"/>
              </a:solidFill>
              <a:effectLst/>
              <a:uLnTx/>
              <a:uFillTx/>
              <a:latin typeface="Geometr415 Blk BT" panose="020B0802020204020303" pitchFamily="34" charset="0"/>
              <a:ea typeface="微软雅黑"/>
              <a:cs typeface="+mn-cs"/>
            </a:endParaRPr>
          </a:p>
        </p:txBody>
      </p:sp>
      <p:sp>
        <p:nvSpPr>
          <p:cNvPr id="19" name="矩形 18"/>
          <p:cNvSpPr/>
          <p:nvPr/>
        </p:nvSpPr>
        <p:spPr>
          <a:xfrm>
            <a:off x="1172777" y="4318438"/>
            <a:ext cx="2522575"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smtClean="0">
                <a:latin typeface="Times New Roman" charset="0"/>
                <a:ea typeface="Times New Roman" charset="0"/>
                <a:cs typeface="Times New Roman" charset="0"/>
              </a:rPr>
              <a:t>Lecture Notes </a:t>
            </a:r>
            <a:r>
              <a:rPr lang="en-US" altLang="zh-CN" sz="2000" smtClean="0">
                <a:latin typeface="Times New Roman" charset="0"/>
                <a:ea typeface="Times New Roman" charset="0"/>
                <a:cs typeface="Times New Roman" charset="0"/>
              </a:rPr>
              <a:t>&amp; Slides from MIS637</a:t>
            </a:r>
            <a:endParaRPr lang="zh-CN" altLang="en-US" sz="2000" dirty="0">
              <a:latin typeface="Times New Roman" charset="0"/>
              <a:ea typeface="Times New Roman" charset="0"/>
              <a:cs typeface="Times New Roman" charset="0"/>
            </a:endParaRPr>
          </a:p>
        </p:txBody>
      </p:sp>
      <p:sp>
        <p:nvSpPr>
          <p:cNvPr id="21" name="矩形 20"/>
          <p:cNvSpPr/>
          <p:nvPr/>
        </p:nvSpPr>
        <p:spPr>
          <a:xfrm>
            <a:off x="8716282" y="4308605"/>
            <a:ext cx="1949586" cy="7987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err="1" smtClean="0">
                <a:latin typeface="Times New Roman" charset="0"/>
                <a:ea typeface="Times New Roman" charset="0"/>
                <a:cs typeface="Times New Roman" charset="0"/>
              </a:rPr>
              <a:t>Github.com</a:t>
            </a:r>
            <a:r>
              <a:rPr lang="en-US" altLang="zh-CN" sz="2000" dirty="0" smtClean="0">
                <a:latin typeface="Times New Roman" charset="0"/>
                <a:ea typeface="Times New Roman" charset="0"/>
                <a:cs typeface="Times New Roman" charset="0"/>
              </a:rPr>
              <a:t> Example Codes</a:t>
            </a:r>
            <a:endParaRPr lang="zh-CN" altLang="en-US" sz="2000" dirty="0">
              <a:latin typeface="Times New Roman" charset="0"/>
              <a:ea typeface="Times New Roman" charset="0"/>
              <a:cs typeface="Times New Roman" charset="0"/>
            </a:endParaRPr>
          </a:p>
        </p:txBody>
      </p:sp>
      <p:sp>
        <p:nvSpPr>
          <p:cNvPr id="22" name="矩形 21"/>
          <p:cNvSpPr/>
          <p:nvPr/>
        </p:nvSpPr>
        <p:spPr>
          <a:xfrm>
            <a:off x="4160395" y="5149435"/>
            <a:ext cx="3864455"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err="1" smtClean="0">
                <a:latin typeface="Times New Roman" charset="0"/>
                <a:ea typeface="Times New Roman" charset="0"/>
                <a:cs typeface="Times New Roman" charset="0"/>
              </a:rPr>
              <a:t>Kaggle.com</a:t>
            </a:r>
            <a:endParaRPr lang="en-US" altLang="zh-CN" sz="2000" dirty="0" smtClean="0">
              <a:latin typeface="Times New Roman" charset="0"/>
              <a:ea typeface="Times New Roman" charset="0"/>
              <a:cs typeface="Times New Roman" charset="0"/>
            </a:endParaRPr>
          </a:p>
          <a:p>
            <a:pPr algn="ctr">
              <a:lnSpc>
                <a:spcPct val="120000"/>
              </a:lnSpc>
            </a:pPr>
            <a:r>
              <a:rPr lang="en-US" altLang="zh-CN" sz="2000" dirty="0" smtClean="0">
                <a:latin typeface="Times New Roman" charset="0"/>
                <a:ea typeface="Times New Roman" charset="0"/>
                <a:cs typeface="Times New Roman" charset="0"/>
              </a:rPr>
              <a:t>Related Exploratory Data Analysis</a:t>
            </a:r>
            <a:endParaRPr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880698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818670" y="3441690"/>
            <a:ext cx="5839795" cy="92333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5400" b="1" dirty="0" smtClean="0">
                <a:latin typeface="Geometr415 Blk BT" panose="020B0802020204020303" pitchFamily="34" charset="0"/>
              </a:rPr>
              <a:t>Introduction</a:t>
            </a:r>
            <a:endParaRPr lang="zh-CN" altLang="en-US" sz="5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smtClean="0">
                <a:latin typeface="Geometr415 Blk BT" panose="020B0802020204020303" pitchFamily="34" charset="0"/>
              </a:rPr>
              <a:t>PART 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34104439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809750"/>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b="1" dirty="0" smtClean="0">
                <a:latin typeface="Times New Roman" charset="0"/>
                <a:ea typeface="Times New Roman" charset="0"/>
                <a:cs typeface="Times New Roman" charset="0"/>
              </a:rPr>
              <a:t>Introduction</a:t>
            </a:r>
            <a:endParaRPr lang="zh-CN" altLang="en-US" sz="3200" b="1" dirty="0">
              <a:latin typeface="Times New Roman" charset="0"/>
              <a:ea typeface="Times New Roman" charset="0"/>
              <a:cs typeface="Times New Roman" charset="0"/>
            </a:endParaRPr>
          </a:p>
        </p:txBody>
      </p:sp>
      <p:sp>
        <p:nvSpPr>
          <p:cNvPr id="8" name="文本框 7"/>
          <p:cNvSpPr txBox="1"/>
          <p:nvPr/>
        </p:nvSpPr>
        <p:spPr>
          <a:xfrm>
            <a:off x="1411796" y="2158297"/>
            <a:ext cx="10170604" cy="3970318"/>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en-US" altLang="zh-CN" sz="2400" dirty="0" smtClean="0">
                <a:latin typeface="Times New Roman" charset="0"/>
                <a:ea typeface="Times New Roman" charset="0"/>
                <a:cs typeface="Times New Roman" charset="0"/>
              </a:rPr>
              <a:t>Human resource is always an essential component in almost every industry, reducing the employee attrition would effectively bring a sustainability and also improve the working atmosphere. There is a company who wants to find </a:t>
            </a:r>
            <a:r>
              <a:rPr lang="en-US" altLang="zh-CN" sz="2400" dirty="0">
                <a:latin typeface="Times New Roman" charset="0"/>
                <a:ea typeface="Times New Roman" charset="0"/>
                <a:cs typeface="Times New Roman" charset="0"/>
              </a:rPr>
              <a:t>out </a:t>
            </a:r>
            <a:r>
              <a:rPr lang="en-US" altLang="zh-CN" sz="2400" dirty="0" smtClean="0">
                <a:latin typeface="Times New Roman" charset="0"/>
                <a:ea typeface="Times New Roman" charset="0"/>
                <a:cs typeface="Times New Roman" charset="0"/>
              </a:rPr>
              <a:t>why </a:t>
            </a:r>
            <a:r>
              <a:rPr lang="en-US" altLang="zh-CN" sz="2400" dirty="0">
                <a:latin typeface="Times New Roman" charset="0"/>
                <a:ea typeface="Times New Roman" charset="0"/>
                <a:cs typeface="Times New Roman" charset="0"/>
              </a:rPr>
              <a:t>some of their best and most experienced employees are leaving </a:t>
            </a:r>
            <a:r>
              <a:rPr lang="en-US" altLang="zh-CN" sz="2400" dirty="0" smtClean="0">
                <a:latin typeface="Times New Roman" charset="0"/>
                <a:ea typeface="Times New Roman" charset="0"/>
                <a:cs typeface="Times New Roman" charset="0"/>
              </a:rPr>
              <a:t>prematurely</a:t>
            </a:r>
            <a:r>
              <a:rPr lang="en-US" altLang="zh-CN" sz="2400" dirty="0">
                <a:latin typeface="Times New Roman" charset="0"/>
                <a:ea typeface="Times New Roman" charset="0"/>
                <a:cs typeface="Times New Roman" charset="0"/>
              </a:rPr>
              <a:t>. </a:t>
            </a:r>
            <a:r>
              <a:rPr lang="en-US" altLang="zh-CN" sz="2400" dirty="0" smtClean="0">
                <a:latin typeface="Times New Roman" charset="0"/>
                <a:ea typeface="Times New Roman" charset="0"/>
                <a:cs typeface="Times New Roman" charset="0"/>
              </a:rPr>
              <a:t>Furthermore, the </a:t>
            </a:r>
            <a:r>
              <a:rPr lang="en-US" altLang="zh-CN" sz="2400" dirty="0">
                <a:latin typeface="Times New Roman" charset="0"/>
                <a:ea typeface="Times New Roman" charset="0"/>
                <a:cs typeface="Times New Roman" charset="0"/>
              </a:rPr>
              <a:t>company also wishes to predict which valuable employees will leave </a:t>
            </a:r>
            <a:r>
              <a:rPr lang="en-US" altLang="zh-CN" sz="2400" dirty="0" smtClean="0">
                <a:latin typeface="Times New Roman" charset="0"/>
                <a:ea typeface="Times New Roman" charset="0"/>
                <a:cs typeface="Times New Roman" charset="0"/>
              </a:rPr>
              <a:t>next. So this project aims at assisting the company in reducing the employee attrition and also extract insights from analysis.</a:t>
            </a:r>
            <a:endParaRPr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9777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400228" y="3289104"/>
            <a:ext cx="4587634" cy="1200329"/>
          </a:xfrm>
          <a:prstGeom prst="rect">
            <a:avLst/>
          </a:prstGeom>
          <a:noFill/>
        </p:spPr>
        <p:txBody>
          <a:bodyPr wrap="square" rtlCol="0">
            <a:spAutoFit/>
            <a:scene3d>
              <a:camera prst="orthographicFront"/>
              <a:lightRig rig="threePt" dir="t">
                <a:rot lat="0" lon="0" rev="0"/>
              </a:lightRig>
            </a:scene3d>
            <a:sp3d contourW="12700"/>
          </a:bodyPr>
          <a:lstStyle/>
          <a:p>
            <a:r>
              <a:rPr lang="en-US" sz="3600" b="1">
                <a:latin typeface="Times New Roman" charset="0"/>
                <a:ea typeface="Times New Roman" charset="0"/>
                <a:cs typeface="Times New Roman" charset="0"/>
              </a:rPr>
              <a:t>Standard Process: </a:t>
            </a:r>
            <a:endParaRPr lang="en-US" sz="3600" b="1" smtClean="0">
              <a:latin typeface="Times New Roman" charset="0"/>
              <a:ea typeface="Times New Roman" charset="0"/>
              <a:cs typeface="Times New Roman" charset="0"/>
            </a:endParaRPr>
          </a:p>
          <a:p>
            <a:r>
              <a:rPr lang="en-US" sz="3600" b="1" dirty="0" smtClean="0">
                <a:latin typeface="Times New Roman" charset="0"/>
                <a:ea typeface="Times New Roman" charset="0"/>
                <a:cs typeface="Times New Roman" charset="0"/>
              </a:rPr>
              <a:t>CRISP-DM</a:t>
            </a:r>
            <a:endParaRPr lang="en-US" sz="3600" b="1" dirty="0">
              <a:latin typeface="Times New Roman" charset="0"/>
              <a:ea typeface="Times New Roman" charset="0"/>
              <a:cs typeface="Times New Roman"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smtClean="0">
                <a:latin typeface="Geometr415 Blk BT" panose="020B0802020204020303" pitchFamily="34" charset="0"/>
              </a:rPr>
              <a:t>PART 02</a:t>
            </a:r>
            <a:endParaRPr lang="zh-CN" altLang="en-US" sz="5400" dirty="0">
              <a:latin typeface="Geometr415 Blk BT" panose="020B0802020204020303" pitchFamily="34" charset="0"/>
            </a:endParaRPr>
          </a:p>
        </p:txBody>
      </p:sp>
      <p:sp>
        <p:nvSpPr>
          <p:cNvPr id="8" name="矩形 9"/>
          <p:cNvSpPr/>
          <p:nvPr/>
        </p:nvSpPr>
        <p:spPr>
          <a:xfrm>
            <a:off x="7957858" y="1177228"/>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15"/>
          <p:cNvCxnSpPr>
            <a:cxnSpLocks/>
          </p:cNvCxnSpPr>
          <p:nvPr/>
        </p:nvCxnSpPr>
        <p:spPr>
          <a:xfrm flipH="1">
            <a:off x="8254787" y="1317266"/>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2" name="矩形 25"/>
          <p:cNvSpPr/>
          <p:nvPr/>
        </p:nvSpPr>
        <p:spPr>
          <a:xfrm>
            <a:off x="9168117" y="1104900"/>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smtClean="0">
                <a:latin typeface="Times New Roman" charset="0"/>
                <a:ea typeface="Times New Roman" charset="0"/>
                <a:cs typeface="Times New Roman" charset="0"/>
              </a:rPr>
              <a:t>Business Understanding</a:t>
            </a:r>
            <a:endParaRPr lang="zh-CN" altLang="en-US" b="1" dirty="0">
              <a:latin typeface="Times New Roman" charset="0"/>
              <a:ea typeface="Times New Roman" charset="0"/>
              <a:cs typeface="Times New Roman" charset="0"/>
            </a:endParaRPr>
          </a:p>
        </p:txBody>
      </p:sp>
      <p:sp>
        <p:nvSpPr>
          <p:cNvPr id="13" name="矩形 9"/>
          <p:cNvSpPr/>
          <p:nvPr/>
        </p:nvSpPr>
        <p:spPr>
          <a:xfrm>
            <a:off x="7957858" y="1836074"/>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5"/>
          <p:cNvCxnSpPr>
            <a:cxnSpLocks/>
          </p:cNvCxnSpPr>
          <p:nvPr/>
        </p:nvCxnSpPr>
        <p:spPr>
          <a:xfrm flipH="1">
            <a:off x="8254787" y="1976112"/>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5" name="矩形 25"/>
          <p:cNvSpPr/>
          <p:nvPr/>
        </p:nvSpPr>
        <p:spPr>
          <a:xfrm>
            <a:off x="9168117" y="1763746"/>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Data Understanding</a:t>
            </a:r>
            <a:endParaRPr lang="zh-CN" altLang="en-US" b="1" dirty="0">
              <a:latin typeface="Times New Roman" charset="0"/>
              <a:ea typeface="Times New Roman" charset="0"/>
              <a:cs typeface="Times New Roman" charset="0"/>
            </a:endParaRPr>
          </a:p>
        </p:txBody>
      </p:sp>
      <p:sp>
        <p:nvSpPr>
          <p:cNvPr id="16" name="矩形 9"/>
          <p:cNvSpPr/>
          <p:nvPr/>
        </p:nvSpPr>
        <p:spPr>
          <a:xfrm>
            <a:off x="7956183" y="2522140"/>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5"/>
          <p:cNvCxnSpPr>
            <a:cxnSpLocks/>
          </p:cNvCxnSpPr>
          <p:nvPr/>
        </p:nvCxnSpPr>
        <p:spPr>
          <a:xfrm flipH="1">
            <a:off x="8253112" y="2662178"/>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8" name="矩形 25"/>
          <p:cNvSpPr/>
          <p:nvPr/>
        </p:nvSpPr>
        <p:spPr>
          <a:xfrm>
            <a:off x="9166442" y="2449812"/>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Data Preparation</a:t>
            </a:r>
            <a:endParaRPr lang="zh-CN" altLang="en-US" b="1" dirty="0">
              <a:latin typeface="Times New Roman" charset="0"/>
              <a:ea typeface="Times New Roman" charset="0"/>
              <a:cs typeface="Times New Roman" charset="0"/>
            </a:endParaRPr>
          </a:p>
        </p:txBody>
      </p:sp>
      <p:sp>
        <p:nvSpPr>
          <p:cNvPr id="19" name="矩形 9"/>
          <p:cNvSpPr/>
          <p:nvPr/>
        </p:nvSpPr>
        <p:spPr>
          <a:xfrm>
            <a:off x="7956183" y="3251328"/>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5"/>
          <p:cNvCxnSpPr>
            <a:cxnSpLocks/>
          </p:cNvCxnSpPr>
          <p:nvPr/>
        </p:nvCxnSpPr>
        <p:spPr>
          <a:xfrm flipH="1">
            <a:off x="8253112" y="3391366"/>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1" name="矩形 25"/>
          <p:cNvSpPr/>
          <p:nvPr/>
        </p:nvSpPr>
        <p:spPr>
          <a:xfrm>
            <a:off x="9166442" y="3179000"/>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Modeling</a:t>
            </a:r>
            <a:endParaRPr lang="zh-CN" altLang="en-US" b="1" dirty="0">
              <a:latin typeface="Times New Roman" charset="0"/>
              <a:ea typeface="Times New Roman" charset="0"/>
              <a:cs typeface="Times New Roman" charset="0"/>
            </a:endParaRPr>
          </a:p>
        </p:txBody>
      </p:sp>
      <p:sp>
        <p:nvSpPr>
          <p:cNvPr id="22" name="矩形 9"/>
          <p:cNvSpPr/>
          <p:nvPr/>
        </p:nvSpPr>
        <p:spPr>
          <a:xfrm>
            <a:off x="7956183" y="4018749"/>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15"/>
          <p:cNvCxnSpPr>
            <a:cxnSpLocks/>
          </p:cNvCxnSpPr>
          <p:nvPr/>
        </p:nvCxnSpPr>
        <p:spPr>
          <a:xfrm flipH="1">
            <a:off x="8253112" y="4158787"/>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4" name="矩形 25"/>
          <p:cNvSpPr/>
          <p:nvPr/>
        </p:nvSpPr>
        <p:spPr>
          <a:xfrm>
            <a:off x="9166442" y="3946421"/>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Evaluation</a:t>
            </a:r>
            <a:endParaRPr lang="zh-CN" altLang="en-US" b="1" dirty="0">
              <a:latin typeface="Times New Roman" charset="0"/>
              <a:ea typeface="Times New Roman" charset="0"/>
              <a:cs typeface="Times New Roman" charset="0"/>
            </a:endParaRPr>
          </a:p>
        </p:txBody>
      </p:sp>
      <p:sp>
        <p:nvSpPr>
          <p:cNvPr id="25" name="矩形 9"/>
          <p:cNvSpPr/>
          <p:nvPr/>
        </p:nvSpPr>
        <p:spPr>
          <a:xfrm>
            <a:off x="7956183" y="4785390"/>
            <a:ext cx="279065" cy="2800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15"/>
          <p:cNvCxnSpPr>
            <a:cxnSpLocks/>
          </p:cNvCxnSpPr>
          <p:nvPr/>
        </p:nvCxnSpPr>
        <p:spPr>
          <a:xfrm flipH="1">
            <a:off x="8253112" y="4925428"/>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7" name="矩形 25"/>
          <p:cNvSpPr/>
          <p:nvPr/>
        </p:nvSpPr>
        <p:spPr>
          <a:xfrm>
            <a:off x="9166442" y="4713062"/>
            <a:ext cx="2622102" cy="424732"/>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Times New Roman" charset="0"/>
                <a:ea typeface="Times New Roman" charset="0"/>
                <a:cs typeface="Times New Roman" charset="0"/>
              </a:rPr>
              <a:t>Deployment</a:t>
            </a:r>
            <a:endParaRPr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26488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anim calcmode="lin" valueType="num">
                                      <p:cBhvr>
                                        <p:cTn id="17" dur="500" fill="hold"/>
                                        <p:tgtEl>
                                          <p:spTgt spid="9"/>
                                        </p:tgtEl>
                                        <p:attrNameLst>
                                          <p:attrName>ppt_x</p:attrName>
                                        </p:attrNameLst>
                                      </p:cBhvr>
                                      <p:tavLst>
                                        <p:tav tm="0">
                                          <p:val>
                                            <p:fltVal val="0.5"/>
                                          </p:val>
                                        </p:tav>
                                        <p:tav tm="100000">
                                          <p:val>
                                            <p:strVal val="#ppt_x"/>
                                          </p:val>
                                        </p:tav>
                                      </p:tavLst>
                                    </p:anim>
                                    <p:anim calcmode="lin" valueType="num">
                                      <p:cBhvr>
                                        <p:cTn id="18" dur="500" fill="hold"/>
                                        <p:tgtEl>
                                          <p:spTgt spid="9"/>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fltVal val="0.5"/>
                                          </p:val>
                                        </p:tav>
                                        <p:tav tm="100000">
                                          <p:val>
                                            <p:strVal val="#ppt_x"/>
                                          </p:val>
                                        </p:tav>
                                      </p:tavLst>
                                    </p:anim>
                                    <p:anim calcmode="lin" valueType="num">
                                      <p:cBhvr>
                                        <p:cTn id="25" dur="500" fill="hold"/>
                                        <p:tgtEl>
                                          <p:spTgt spid="13"/>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fltVal val="0.5"/>
                                          </p:val>
                                        </p:tav>
                                        <p:tav tm="100000">
                                          <p:val>
                                            <p:strVal val="#ppt_x"/>
                                          </p:val>
                                        </p:tav>
                                      </p:tavLst>
                                    </p:anim>
                                    <p:anim calcmode="lin" valueType="num">
                                      <p:cBhvr>
                                        <p:cTn id="32" dur="500" fill="hold"/>
                                        <p:tgtEl>
                                          <p:spTgt spid="14"/>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fltVal val="0.5"/>
                                          </p:val>
                                        </p:tav>
                                        <p:tav tm="100000">
                                          <p:val>
                                            <p:strVal val="#ppt_x"/>
                                          </p:val>
                                        </p:tav>
                                      </p:tavLst>
                                    </p:anim>
                                    <p:anim calcmode="lin" valueType="num">
                                      <p:cBhvr>
                                        <p:cTn id="39" dur="500" fill="hold"/>
                                        <p:tgtEl>
                                          <p:spTgt spid="16"/>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anim calcmode="lin" valueType="num">
                                      <p:cBhvr>
                                        <p:cTn id="45" dur="500" fill="hold"/>
                                        <p:tgtEl>
                                          <p:spTgt spid="17"/>
                                        </p:tgtEl>
                                        <p:attrNameLst>
                                          <p:attrName>ppt_x</p:attrName>
                                        </p:attrNameLst>
                                      </p:cBhvr>
                                      <p:tavLst>
                                        <p:tav tm="0">
                                          <p:val>
                                            <p:fltVal val="0.5"/>
                                          </p:val>
                                        </p:tav>
                                        <p:tav tm="100000">
                                          <p:val>
                                            <p:strVal val="#ppt_x"/>
                                          </p:val>
                                        </p:tav>
                                      </p:tavLst>
                                    </p:anim>
                                    <p:anim calcmode="lin" valueType="num">
                                      <p:cBhvr>
                                        <p:cTn id="46" dur="500" fill="hold"/>
                                        <p:tgtEl>
                                          <p:spTgt spid="17"/>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anim calcmode="lin" valueType="num">
                                      <p:cBhvr>
                                        <p:cTn id="52" dur="500" fill="hold"/>
                                        <p:tgtEl>
                                          <p:spTgt spid="19"/>
                                        </p:tgtEl>
                                        <p:attrNameLst>
                                          <p:attrName>ppt_x</p:attrName>
                                        </p:attrNameLst>
                                      </p:cBhvr>
                                      <p:tavLst>
                                        <p:tav tm="0">
                                          <p:val>
                                            <p:fltVal val="0.5"/>
                                          </p:val>
                                        </p:tav>
                                        <p:tav tm="100000">
                                          <p:val>
                                            <p:strVal val="#ppt_x"/>
                                          </p:val>
                                        </p:tav>
                                      </p:tavLst>
                                    </p:anim>
                                    <p:anim calcmode="lin" valueType="num">
                                      <p:cBhvr>
                                        <p:cTn id="53" dur="500" fill="hold"/>
                                        <p:tgtEl>
                                          <p:spTgt spid="19"/>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anim calcmode="lin" valueType="num">
                                      <p:cBhvr>
                                        <p:cTn id="59" dur="500" fill="hold"/>
                                        <p:tgtEl>
                                          <p:spTgt spid="20"/>
                                        </p:tgtEl>
                                        <p:attrNameLst>
                                          <p:attrName>ppt_x</p:attrName>
                                        </p:attrNameLst>
                                      </p:cBhvr>
                                      <p:tavLst>
                                        <p:tav tm="0">
                                          <p:val>
                                            <p:fltVal val="0.5"/>
                                          </p:val>
                                        </p:tav>
                                        <p:tav tm="100000">
                                          <p:val>
                                            <p:strVal val="#ppt_x"/>
                                          </p:val>
                                        </p:tav>
                                      </p:tavLst>
                                    </p:anim>
                                    <p:anim calcmode="lin" valueType="num">
                                      <p:cBhvr>
                                        <p:cTn id="60" dur="500" fill="hold"/>
                                        <p:tgtEl>
                                          <p:spTgt spid="20"/>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fltVal val="0.5"/>
                                          </p:val>
                                        </p:tav>
                                        <p:tav tm="100000">
                                          <p:val>
                                            <p:strVal val="#ppt_x"/>
                                          </p:val>
                                        </p:tav>
                                      </p:tavLst>
                                    </p:anim>
                                    <p:anim calcmode="lin" valueType="num">
                                      <p:cBhvr>
                                        <p:cTn id="67" dur="500" fill="hold"/>
                                        <p:tgtEl>
                                          <p:spTgt spid="22"/>
                                        </p:tgtEl>
                                        <p:attrNameLst>
                                          <p:attrName>ppt_y</p:attrName>
                                        </p:attrNameLst>
                                      </p:cBhvr>
                                      <p:tavLst>
                                        <p:tav tm="0">
                                          <p:val>
                                            <p:fltVal val="0.5"/>
                                          </p:val>
                                        </p:tav>
                                        <p:tav tm="100000">
                                          <p:val>
                                            <p:strVal val="#ppt_y"/>
                                          </p:val>
                                        </p:tav>
                                      </p:tavLst>
                                    </p:anim>
                                  </p:childTnLst>
                                </p:cTn>
                              </p:par>
                              <p:par>
                                <p:cTn id="68" presetID="53" presetClass="entr" presetSubtype="528"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anim calcmode="lin" valueType="num">
                                      <p:cBhvr>
                                        <p:cTn id="73" dur="500" fill="hold"/>
                                        <p:tgtEl>
                                          <p:spTgt spid="23"/>
                                        </p:tgtEl>
                                        <p:attrNameLst>
                                          <p:attrName>ppt_x</p:attrName>
                                        </p:attrNameLst>
                                      </p:cBhvr>
                                      <p:tavLst>
                                        <p:tav tm="0">
                                          <p:val>
                                            <p:fltVal val="0.5"/>
                                          </p:val>
                                        </p:tav>
                                        <p:tav tm="100000">
                                          <p:val>
                                            <p:strVal val="#ppt_x"/>
                                          </p:val>
                                        </p:tav>
                                      </p:tavLst>
                                    </p:anim>
                                    <p:anim calcmode="lin" valueType="num">
                                      <p:cBhvr>
                                        <p:cTn id="74" dur="500" fill="hold"/>
                                        <p:tgtEl>
                                          <p:spTgt spid="23"/>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anim calcmode="lin" valueType="num">
                                      <p:cBhvr>
                                        <p:cTn id="80" dur="500" fill="hold"/>
                                        <p:tgtEl>
                                          <p:spTgt spid="25"/>
                                        </p:tgtEl>
                                        <p:attrNameLst>
                                          <p:attrName>ppt_x</p:attrName>
                                        </p:attrNameLst>
                                      </p:cBhvr>
                                      <p:tavLst>
                                        <p:tav tm="0">
                                          <p:val>
                                            <p:fltVal val="0.5"/>
                                          </p:val>
                                        </p:tav>
                                        <p:tav tm="100000">
                                          <p:val>
                                            <p:strVal val="#ppt_x"/>
                                          </p:val>
                                        </p:tav>
                                      </p:tavLst>
                                    </p:anim>
                                    <p:anim calcmode="lin" valueType="num">
                                      <p:cBhvr>
                                        <p:cTn id="81" dur="500" fill="hold"/>
                                        <p:tgtEl>
                                          <p:spTgt spid="25"/>
                                        </p:tgtEl>
                                        <p:attrNameLst>
                                          <p:attrName>ppt_y</p:attrName>
                                        </p:attrNameLst>
                                      </p:cBhvr>
                                      <p:tavLst>
                                        <p:tav tm="0">
                                          <p:val>
                                            <p:fltVal val="0.5"/>
                                          </p:val>
                                        </p:tav>
                                        <p:tav tm="100000">
                                          <p:val>
                                            <p:strVal val="#ppt_y"/>
                                          </p:val>
                                        </p:tav>
                                      </p:tavLst>
                                    </p:anim>
                                  </p:childTnLst>
                                </p:cTn>
                              </p:par>
                              <p:par>
                                <p:cTn id="82" presetID="53" presetClass="entr" presetSubtype="528" fill="hold"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anim calcmode="lin" valueType="num">
                                      <p:cBhvr>
                                        <p:cTn id="87" dur="500" fill="hold"/>
                                        <p:tgtEl>
                                          <p:spTgt spid="26"/>
                                        </p:tgtEl>
                                        <p:attrNameLst>
                                          <p:attrName>ppt_x</p:attrName>
                                        </p:attrNameLst>
                                      </p:cBhvr>
                                      <p:tavLst>
                                        <p:tav tm="0">
                                          <p:val>
                                            <p:fltVal val="0.5"/>
                                          </p:val>
                                        </p:tav>
                                        <p:tav tm="100000">
                                          <p:val>
                                            <p:strVal val="#ppt_x"/>
                                          </p:val>
                                        </p:tav>
                                      </p:tavLst>
                                    </p:anim>
                                    <p:anim calcmode="lin" valueType="num">
                                      <p:cBhvr>
                                        <p:cTn id="88"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6" grpId="0" animBg="1"/>
      <p:bldP spid="19" grpId="0" animBg="1"/>
      <p:bldP spid="22"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660634" y="1912884"/>
            <a:ext cx="8643054" cy="1576356"/>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969799" y="3738524"/>
            <a:ext cx="3052004" cy="2077968"/>
            <a:chOff x="6278746" y="1678126"/>
            <a:chExt cx="3052004" cy="2077968"/>
          </a:xfrm>
        </p:grpSpPr>
        <p:sp>
          <p:nvSpPr>
            <p:cNvPr id="28" name="矩形 27"/>
            <p:cNvSpPr/>
            <p:nvPr/>
          </p:nvSpPr>
          <p:spPr>
            <a:xfrm>
              <a:off x="6278746" y="2030750"/>
              <a:ext cx="3052004" cy="1725344"/>
            </a:xfrm>
            <a:prstGeom prst="rect">
              <a:avLst/>
            </a:prstGeom>
          </p:spPr>
          <p:txBody>
            <a:bodyPr wrap="square">
              <a:spAutoFit/>
              <a:scene3d>
                <a:camera prst="orthographicFront"/>
                <a:lightRig rig="threePt" dir="t"/>
              </a:scene3d>
              <a:sp3d contourW="12700"/>
            </a:bodyPr>
            <a:lstStyle/>
            <a:p>
              <a:pPr algn="ctr">
                <a:lnSpc>
                  <a:spcPct val="120000"/>
                </a:lnSpc>
              </a:pPr>
              <a:r>
                <a:rPr lang="en-US" dirty="0" smtClean="0">
                  <a:latin typeface="Times New Roman" charset="0"/>
                  <a:ea typeface="Times New Roman" charset="0"/>
                  <a:cs typeface="Times New Roman" charset="0"/>
                </a:rPr>
                <a:t>Why </a:t>
              </a:r>
              <a:r>
                <a:rPr lang="en-US" dirty="0">
                  <a:latin typeface="Times New Roman" charset="0"/>
                  <a:ea typeface="Times New Roman" charset="0"/>
                  <a:cs typeface="Times New Roman" charset="0"/>
                </a:rPr>
                <a:t>some of </a:t>
              </a:r>
              <a:r>
                <a:rPr lang="en-US" dirty="0" smtClean="0">
                  <a:latin typeface="Times New Roman" charset="0"/>
                  <a:ea typeface="Times New Roman" charset="0"/>
                  <a:cs typeface="Times New Roman" charset="0"/>
                </a:rPr>
                <a:t>the </a:t>
              </a:r>
              <a:r>
                <a:rPr lang="en-US" dirty="0">
                  <a:latin typeface="Times New Roman" charset="0"/>
                  <a:ea typeface="Times New Roman" charset="0"/>
                  <a:cs typeface="Times New Roman" charset="0"/>
                </a:rPr>
                <a:t>best and </a:t>
              </a:r>
              <a:r>
                <a:rPr lang="en-US" dirty="0" smtClean="0">
                  <a:latin typeface="Times New Roman" charset="0"/>
                  <a:ea typeface="Times New Roman" charset="0"/>
                  <a:cs typeface="Times New Roman" charset="0"/>
                </a:rPr>
                <a:t>experienced </a:t>
              </a:r>
              <a:r>
                <a:rPr lang="en-US" dirty="0">
                  <a:latin typeface="Times New Roman" charset="0"/>
                  <a:ea typeface="Times New Roman" charset="0"/>
                  <a:cs typeface="Times New Roman" charset="0"/>
                </a:rPr>
                <a:t>employees are leaving </a:t>
              </a:r>
              <a:r>
                <a:rPr lang="en-US" dirty="0" smtClean="0">
                  <a:latin typeface="Times New Roman" charset="0"/>
                  <a:ea typeface="Times New Roman" charset="0"/>
                  <a:cs typeface="Times New Roman" charset="0"/>
                </a:rPr>
                <a:t>prematurely? </a:t>
              </a:r>
            </a:p>
            <a:p>
              <a:pPr algn="ctr">
                <a:lnSpc>
                  <a:spcPct val="120000"/>
                </a:lnSpc>
              </a:pPr>
              <a:r>
                <a:rPr lang="en-US" dirty="0" smtClean="0">
                  <a:latin typeface="Times New Roman" charset="0"/>
                  <a:ea typeface="Times New Roman" charset="0"/>
                  <a:cs typeface="Times New Roman" charset="0"/>
                </a:rPr>
                <a:t>How to predict </a:t>
              </a:r>
              <a:r>
                <a:rPr lang="en-US" dirty="0">
                  <a:latin typeface="Times New Roman" charset="0"/>
                  <a:ea typeface="Times New Roman" charset="0"/>
                  <a:cs typeface="Times New Roman" charset="0"/>
                </a:rPr>
                <a:t>which valuable employees will leave </a:t>
              </a:r>
              <a:r>
                <a:rPr lang="en-US" dirty="0" smtClean="0">
                  <a:latin typeface="Times New Roman" charset="0"/>
                  <a:ea typeface="Times New Roman" charset="0"/>
                  <a:cs typeface="Times New Roman" charset="0"/>
                </a:rPr>
                <a:t>next?</a:t>
              </a:r>
              <a:endParaRPr lang="en-US" altLang="zh-CN" dirty="0">
                <a:latin typeface="Times New Roman" charset="0"/>
                <a:ea typeface="Times New Roman" charset="0"/>
                <a:cs typeface="Times New Roman" charset="0"/>
              </a:endParaRPr>
            </a:p>
          </p:txBody>
        </p:sp>
        <p:sp>
          <p:nvSpPr>
            <p:cNvPr id="29" name="矩形 28"/>
            <p:cNvSpPr/>
            <p:nvPr/>
          </p:nvSpPr>
          <p:spPr>
            <a:xfrm>
              <a:off x="6278746" y="1678126"/>
              <a:ext cx="2654900" cy="429413"/>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000" b="1" dirty="0">
                  <a:latin typeface="Times New Roman" charset="0"/>
                  <a:ea typeface="Times New Roman" charset="0"/>
                  <a:cs typeface="Times New Roman" charset="0"/>
                </a:rPr>
                <a:t>Profound Questions</a:t>
              </a:r>
              <a:endParaRPr lang="zh-CN" altLang="en-US" sz="2000" b="1" dirty="0">
                <a:latin typeface="Times New Roman" charset="0"/>
                <a:ea typeface="Times New Roman" charset="0"/>
                <a:cs typeface="Times New Roman" charset="0"/>
              </a:endParaRPr>
            </a:p>
          </p:txBody>
        </p:sp>
      </p:grpSp>
      <p:grpSp>
        <p:nvGrpSpPr>
          <p:cNvPr id="30" name="组合 29"/>
          <p:cNvGrpSpPr/>
          <p:nvPr/>
        </p:nvGrpSpPr>
        <p:grpSpPr>
          <a:xfrm>
            <a:off x="8271626" y="3738524"/>
            <a:ext cx="2654900" cy="2410367"/>
            <a:chOff x="6485209" y="1678126"/>
            <a:chExt cx="2654900" cy="2410367"/>
          </a:xfrm>
        </p:grpSpPr>
        <p:sp>
          <p:nvSpPr>
            <p:cNvPr id="31" name="矩形 30"/>
            <p:cNvSpPr/>
            <p:nvPr/>
          </p:nvSpPr>
          <p:spPr>
            <a:xfrm>
              <a:off x="6485209" y="2030750"/>
              <a:ext cx="2654900" cy="205774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smtClean="0">
                  <a:latin typeface="Times New Roman" charset="0"/>
                  <a:ea typeface="Times New Roman" charset="0"/>
                  <a:cs typeface="Times New Roman" charset="0"/>
                </a:rPr>
                <a:t>By using this model, help the company recognize whether an employee will leave or not, assist the company in minimizing employee attrition.</a:t>
              </a:r>
              <a:endParaRPr lang="zh-CN" altLang="en-US" dirty="0">
                <a:latin typeface="Times New Roman" charset="0"/>
                <a:ea typeface="Times New Roman" charset="0"/>
                <a:cs typeface="Times New Roman" charset="0"/>
              </a:endParaRPr>
            </a:p>
          </p:txBody>
        </p:sp>
        <p:sp>
          <p:nvSpPr>
            <p:cNvPr id="32" name="矩形 31"/>
            <p:cNvSpPr/>
            <p:nvPr/>
          </p:nvSpPr>
          <p:spPr>
            <a:xfrm>
              <a:off x="6691672" y="1678126"/>
              <a:ext cx="2241974" cy="42941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b="1" dirty="0" smtClean="0">
                  <a:latin typeface="Times New Roman" charset="0"/>
                  <a:ea typeface="Times New Roman" charset="0"/>
                  <a:cs typeface="Times New Roman" charset="0"/>
                </a:rPr>
                <a:t>Accomplishments</a:t>
              </a:r>
              <a:endParaRPr lang="zh-CN" altLang="en-US" sz="2000" b="1" dirty="0">
                <a:latin typeface="Times New Roman" charset="0"/>
                <a:ea typeface="Times New Roman" charset="0"/>
                <a:cs typeface="Times New Roman" charset="0"/>
              </a:endParaRPr>
            </a:p>
          </p:txBody>
        </p:sp>
      </p:grpSp>
      <p:grpSp>
        <p:nvGrpSpPr>
          <p:cNvPr id="33" name="组合 32"/>
          <p:cNvGrpSpPr/>
          <p:nvPr/>
        </p:nvGrpSpPr>
        <p:grpSpPr>
          <a:xfrm>
            <a:off x="4768549" y="3738524"/>
            <a:ext cx="2654900" cy="2742765"/>
            <a:chOff x="6485209" y="1678126"/>
            <a:chExt cx="2654900" cy="2742765"/>
          </a:xfrm>
        </p:grpSpPr>
        <p:sp>
          <p:nvSpPr>
            <p:cNvPr id="34" name="矩形 33"/>
            <p:cNvSpPr/>
            <p:nvPr/>
          </p:nvSpPr>
          <p:spPr>
            <a:xfrm>
              <a:off x="6485209" y="2030750"/>
              <a:ext cx="2654900" cy="239014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smtClean="0">
                  <a:latin typeface="Times New Roman" charset="0"/>
                  <a:ea typeface="Times New Roman" charset="0"/>
                  <a:cs typeface="Times New Roman" charset="0"/>
                </a:rPr>
                <a:t>Provide the company some insights on employee attrition, the classification goal is to predict whether a employee will leave the company or not.</a:t>
              </a:r>
              <a:endParaRPr lang="zh-CN" altLang="en-US" dirty="0">
                <a:latin typeface="Times New Roman" charset="0"/>
                <a:ea typeface="Times New Roman" charset="0"/>
                <a:cs typeface="Times New Roman" charset="0"/>
              </a:endParaRPr>
            </a:p>
          </p:txBody>
        </p:sp>
        <p:sp>
          <p:nvSpPr>
            <p:cNvPr id="35" name="矩形 34"/>
            <p:cNvSpPr/>
            <p:nvPr/>
          </p:nvSpPr>
          <p:spPr>
            <a:xfrm>
              <a:off x="6691672" y="1678126"/>
              <a:ext cx="2241974" cy="42941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b="1" dirty="0" smtClean="0">
                  <a:latin typeface="Times New Roman" charset="0"/>
                  <a:ea typeface="Times New Roman" charset="0"/>
                  <a:cs typeface="Times New Roman" charset="0"/>
                </a:rPr>
                <a:t>Goal</a:t>
              </a:r>
              <a:endParaRPr lang="zh-CN" altLang="en-US" sz="2000" b="1" dirty="0">
                <a:latin typeface="Times New Roman" charset="0"/>
                <a:ea typeface="Times New Roman" charset="0"/>
                <a:cs typeface="Times New Roman" charset="0"/>
              </a:endParaRPr>
            </a:p>
          </p:txBody>
        </p:sp>
      </p:grpSp>
      <p:grpSp>
        <p:nvGrpSpPr>
          <p:cNvPr id="23" name="组合 5"/>
          <p:cNvGrpSpPr/>
          <p:nvPr/>
        </p:nvGrpSpPr>
        <p:grpSpPr>
          <a:xfrm>
            <a:off x="4388795" y="160439"/>
            <a:ext cx="3414409" cy="1549321"/>
            <a:chOff x="4388795" y="199351"/>
            <a:chExt cx="3414409" cy="1549321"/>
          </a:xfrm>
        </p:grpSpPr>
        <p:sp>
          <p:nvSpPr>
            <p:cNvPr id="2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36"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latin typeface="Times New Roman" charset="0"/>
                  <a:ea typeface="Times New Roman" charset="0"/>
                  <a:cs typeface="Times New Roman" charset="0"/>
                </a:rPr>
                <a:t>2.</a:t>
              </a:r>
              <a:r>
                <a:rPr kumimoji="0" lang="en-US" altLang="zh-CN" sz="3600" b="0" i="0" u="none" strike="noStrike" kern="1200" cap="none" spc="0" normalizeH="0" baseline="0" noProof="0" dirty="0" smtClean="0">
                  <a:ln>
                    <a:noFill/>
                  </a:ln>
                  <a:solidFill>
                    <a:schemeClr val="tx1"/>
                  </a:solidFill>
                  <a:effectLst/>
                  <a:uLnTx/>
                  <a:uFillTx/>
                  <a:latin typeface="Times New Roman" charset="0"/>
                  <a:ea typeface="Times New Roman" charset="0"/>
                  <a:cs typeface="Times New Roman" charset="0"/>
                </a:rPr>
                <a:t>1</a:t>
              </a:r>
              <a:endParaRPr kumimoji="0" lang="zh-CN" altLang="en-US" sz="3600" b="0" i="0" u="none" strike="noStrike" kern="1200" cap="none" spc="0" normalizeH="0" baseline="0" noProof="0" dirty="0">
                <a:ln>
                  <a:noFill/>
                </a:ln>
                <a:solidFill>
                  <a:schemeClr val="tx1"/>
                </a:solidFill>
                <a:effectLst/>
                <a:uLnTx/>
                <a:uFillTx/>
                <a:latin typeface="Times New Roman" charset="0"/>
                <a:ea typeface="Times New Roman" charset="0"/>
                <a:cs typeface="Times New Roman" charset="0"/>
              </a:endParaRPr>
            </a:p>
          </p:txBody>
        </p:sp>
        <p:sp>
          <p:nvSpPr>
            <p:cNvPr id="37" name="文本框 3"/>
            <p:cNvSpPr txBox="1"/>
            <p:nvPr/>
          </p:nvSpPr>
          <p:spPr>
            <a:xfrm>
              <a:off x="4507151" y="794565"/>
              <a:ext cx="3177700" cy="954107"/>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effectLst/>
                  <a:uLnTx/>
                  <a:uFillTx/>
                  <a:latin typeface="Times New Roman" charset="0"/>
                  <a:ea typeface="Times New Roman" charset="0"/>
                  <a:cs typeface="Times New Roman" charset="0"/>
                </a:rPr>
                <a:t>Business</a:t>
              </a:r>
              <a:r>
                <a:rPr kumimoji="0" lang="en-US" altLang="zh-CN" sz="2800" b="1" i="0" u="none" strike="noStrike" kern="1200" cap="none" spc="0" normalizeH="0" noProof="0" dirty="0" smtClean="0">
                  <a:ln>
                    <a:noFill/>
                  </a:ln>
                  <a:effectLst/>
                  <a:uLnTx/>
                  <a:uFillTx/>
                  <a:latin typeface="Times New Roman" charset="0"/>
                  <a:ea typeface="Times New Roman" charset="0"/>
                  <a:cs typeface="Times New Roman" charset="0"/>
                </a:rPr>
                <a:t> Understanding</a:t>
              </a:r>
              <a:endParaRPr kumimoji="0" lang="zh-CN" altLang="en-US" sz="2800" b="1" i="0" u="none" strike="noStrike" kern="1200" cap="none" spc="0" normalizeH="0" baseline="0" noProof="0" dirty="0">
                <a:ln>
                  <a:noFill/>
                </a:ln>
                <a:effectLst/>
                <a:uLnTx/>
                <a:uFillTx/>
                <a:latin typeface="Times New Roman" charset="0"/>
                <a:ea typeface="Times New Roman" charset="0"/>
                <a:cs typeface="Times New Roman" charset="0"/>
              </a:endParaRPr>
            </a:p>
          </p:txBody>
        </p:sp>
      </p:grpSp>
    </p:spTree>
    <p:extLst>
      <p:ext uri="{BB962C8B-B14F-4D97-AF65-F5344CB8AC3E}">
        <p14:creationId xmlns:p14="http://schemas.microsoft.com/office/powerpoint/2010/main" val="143639644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549321"/>
            <a:chOff x="4388795" y="199351"/>
            <a:chExt cx="3414409" cy="1549321"/>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latin typeface="Times New Roman" charset="0"/>
                  <a:ea typeface="Times New Roman" charset="0"/>
                  <a:cs typeface="Times New Roman" charset="0"/>
                </a:rPr>
                <a:t>2.</a:t>
              </a:r>
              <a:r>
                <a:rPr kumimoji="0" lang="en-US" altLang="zh-CN" sz="3600" b="0" i="0" u="none" strike="noStrike" kern="1200" cap="none" spc="0" normalizeH="0" baseline="0" noProof="0" dirty="0" smtClean="0">
                  <a:ln>
                    <a:noFill/>
                  </a:ln>
                  <a:solidFill>
                    <a:schemeClr val="tx1"/>
                  </a:solidFill>
                  <a:effectLst/>
                  <a:uLnTx/>
                  <a:uFillTx/>
                  <a:latin typeface="Times New Roman" charset="0"/>
                  <a:ea typeface="Times New Roman" charset="0"/>
                  <a:cs typeface="Times New Roman" charset="0"/>
                </a:rPr>
                <a:t>2</a:t>
              </a:r>
              <a:endParaRPr kumimoji="0" lang="zh-CN" altLang="en-US" sz="3600" b="0" i="0" u="none" strike="noStrike" kern="1200" cap="none" spc="0" normalizeH="0" baseline="0" noProof="0" dirty="0">
                <a:ln>
                  <a:noFill/>
                </a:ln>
                <a:solidFill>
                  <a:schemeClr val="tx1"/>
                </a:solidFill>
                <a:effectLst/>
                <a:uLnTx/>
                <a:uFillTx/>
                <a:latin typeface="Times New Roman" charset="0"/>
                <a:ea typeface="Times New Roman" charset="0"/>
                <a:cs typeface="Times New Roman" charset="0"/>
              </a:endParaRPr>
            </a:p>
          </p:txBody>
        </p:sp>
        <p:sp>
          <p:nvSpPr>
            <p:cNvPr id="4" name="文本框 3"/>
            <p:cNvSpPr txBox="1"/>
            <p:nvPr/>
          </p:nvSpPr>
          <p:spPr>
            <a:xfrm>
              <a:off x="4507151" y="794565"/>
              <a:ext cx="3177700" cy="954107"/>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effectLst/>
                  <a:uLnTx/>
                  <a:uFillTx/>
                  <a:latin typeface="Times New Roman" charset="0"/>
                  <a:ea typeface="Times New Roman" charset="0"/>
                  <a:cs typeface="Times New Roman" charset="0"/>
                </a:rPr>
                <a:t>Data</a:t>
              </a:r>
              <a:r>
                <a:rPr kumimoji="0" lang="en-US" altLang="zh-CN" sz="2800" b="1" i="0" u="none" strike="noStrike" kern="1200" cap="none" spc="0" normalizeH="0" noProof="0" dirty="0" smtClean="0">
                  <a:ln>
                    <a:noFill/>
                  </a:ln>
                  <a:effectLst/>
                  <a:uLnTx/>
                  <a:uFillTx/>
                  <a:latin typeface="Times New Roman" charset="0"/>
                  <a:ea typeface="Times New Roman" charset="0"/>
                  <a:cs typeface="Times New Roman" charset="0"/>
                </a:rPr>
                <a:t> Understanding</a:t>
              </a:r>
              <a:endParaRPr kumimoji="0" lang="zh-CN" altLang="en-US" sz="2800" b="1" i="0" u="none" strike="noStrike" kern="1200" cap="none" spc="0" normalizeH="0" baseline="0" noProof="0" dirty="0">
                <a:ln>
                  <a:noFill/>
                </a:ln>
                <a:effectLst/>
                <a:uLnTx/>
                <a:uFillTx/>
                <a:latin typeface="Times New Roman" charset="0"/>
                <a:ea typeface="Times New Roman" charset="0"/>
                <a:cs typeface="Times New Roman" charset="0"/>
              </a:endParaRPr>
            </a:p>
          </p:txBody>
        </p:sp>
      </p:grpSp>
      <p:sp>
        <p:nvSpPr>
          <p:cNvPr id="2" name="矩形 1"/>
          <p:cNvSpPr/>
          <p:nvPr/>
        </p:nvSpPr>
        <p:spPr>
          <a:xfrm>
            <a:off x="4621483" y="2876365"/>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charset="0"/>
              <a:ea typeface="Times New Roman" charset="0"/>
              <a:cs typeface="Times New Roman" charset="0"/>
            </a:endParaRPr>
          </a:p>
        </p:txBody>
      </p:sp>
      <p:sp>
        <p:nvSpPr>
          <p:cNvPr id="7" name="矩形 6"/>
          <p:cNvSpPr/>
          <p:nvPr/>
        </p:nvSpPr>
        <p:spPr>
          <a:xfrm>
            <a:off x="4205557" y="2460439"/>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charset="0"/>
              <a:ea typeface="Times New Roman" charset="0"/>
              <a:cs typeface="Times New Roman" charset="0"/>
            </a:endParaRPr>
          </a:p>
        </p:txBody>
      </p:sp>
      <p:sp>
        <p:nvSpPr>
          <p:cNvPr id="8" name="矩形 7"/>
          <p:cNvSpPr/>
          <p:nvPr/>
        </p:nvSpPr>
        <p:spPr>
          <a:xfrm>
            <a:off x="6313761" y="3398890"/>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charset="0"/>
              <a:ea typeface="Times New Roman" charset="0"/>
              <a:cs typeface="Times New Roman" charset="0"/>
            </a:endParaRPr>
          </a:p>
        </p:txBody>
      </p:sp>
      <p:sp>
        <p:nvSpPr>
          <p:cNvPr id="9" name="矩形 8"/>
          <p:cNvSpPr/>
          <p:nvPr/>
        </p:nvSpPr>
        <p:spPr>
          <a:xfrm>
            <a:off x="4205557" y="4512140"/>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charset="0"/>
              <a:ea typeface="Times New Roman" charset="0"/>
              <a:cs typeface="Times New Roman" charset="0"/>
            </a:endParaRPr>
          </a:p>
        </p:txBody>
      </p:sp>
      <p:cxnSp>
        <p:nvCxnSpPr>
          <p:cNvPr id="12" name="直接连接符 11"/>
          <p:cNvCxnSpPr>
            <a:cxnSpLocks/>
            <a:endCxn id="7" idx="1"/>
          </p:cNvCxnSpPr>
          <p:nvPr/>
        </p:nvCxnSpPr>
        <p:spPr>
          <a:xfrm>
            <a:off x="3491186" y="2876365"/>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491186" y="4952816"/>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148787" y="3814815"/>
            <a:ext cx="534275" cy="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3" name="椭圆 16"/>
          <p:cNvSpPr/>
          <p:nvPr/>
        </p:nvSpPr>
        <p:spPr>
          <a:xfrm>
            <a:off x="4449776" y="2712331"/>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34" name="椭圆 17"/>
          <p:cNvSpPr/>
          <p:nvPr/>
        </p:nvSpPr>
        <p:spPr>
          <a:xfrm>
            <a:off x="6619750" y="3644694"/>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36" name="椭圆 18"/>
          <p:cNvSpPr/>
          <p:nvPr/>
        </p:nvSpPr>
        <p:spPr>
          <a:xfrm>
            <a:off x="4449776" y="4757945"/>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35" name="椭圆 19"/>
          <p:cNvSpPr/>
          <p:nvPr/>
        </p:nvSpPr>
        <p:spPr>
          <a:xfrm>
            <a:off x="6559566" y="4758743"/>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grpSp>
        <p:nvGrpSpPr>
          <p:cNvPr id="21" name="组合 20"/>
          <p:cNvGrpSpPr/>
          <p:nvPr/>
        </p:nvGrpSpPr>
        <p:grpSpPr>
          <a:xfrm>
            <a:off x="7769942" y="578152"/>
            <a:ext cx="4285423" cy="6058250"/>
            <a:chOff x="6585160" y="1678126"/>
            <a:chExt cx="2780672" cy="2422941"/>
          </a:xfrm>
        </p:grpSpPr>
        <p:sp>
          <p:nvSpPr>
            <p:cNvPr id="22" name="矩形 21"/>
            <p:cNvSpPr/>
            <p:nvPr/>
          </p:nvSpPr>
          <p:spPr>
            <a:xfrm>
              <a:off x="6596332" y="1848476"/>
              <a:ext cx="2769500" cy="2252591"/>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b="1" dirty="0">
                  <a:solidFill>
                    <a:srgbClr val="0070C0"/>
                  </a:solidFill>
                  <a:latin typeface="Times New Roman" charset="0"/>
                  <a:ea typeface="Times New Roman" charset="0"/>
                  <a:cs typeface="Times New Roman" charset="0"/>
                </a:rPr>
                <a:t>1. </a:t>
              </a:r>
              <a:r>
                <a:rPr lang="en-US" altLang="zh-CN" sz="1200" b="1" dirty="0" err="1" smtClean="0">
                  <a:solidFill>
                    <a:srgbClr val="0070C0"/>
                  </a:solidFill>
                  <a:latin typeface="Times New Roman" charset="0"/>
                  <a:ea typeface="Times New Roman" charset="0"/>
                  <a:cs typeface="Times New Roman" charset="0"/>
                </a:rPr>
                <a:t>Satisfication_level</a:t>
              </a:r>
              <a:r>
                <a:rPr lang="en-US" altLang="zh-CN" sz="1200" b="1" dirty="0" smtClean="0">
                  <a:solidFill>
                    <a:srgbClr val="0070C0"/>
                  </a:solidFill>
                  <a:latin typeface="Times New Roman" charset="0"/>
                  <a:ea typeface="Times New Roman" charset="0"/>
                  <a:cs typeface="Times New Roman" charset="0"/>
                </a:rPr>
                <a:t>:</a:t>
              </a:r>
            </a:p>
            <a:p>
              <a:pPr>
                <a:lnSpc>
                  <a:spcPct val="120000"/>
                </a:lnSpc>
              </a:pPr>
              <a:r>
                <a:rPr lang="en-US" altLang="zh-CN" sz="1200" dirty="0" smtClean="0">
                  <a:latin typeface="Times New Roman" charset="0"/>
                  <a:ea typeface="Times New Roman" charset="0"/>
                  <a:cs typeface="Times New Roman" charset="0"/>
                </a:rPr>
                <a:t>Scaled in 0-1, the bigger the number is, the more satisfied the employee feel about the job.</a:t>
              </a:r>
            </a:p>
            <a:p>
              <a:pPr>
                <a:lnSpc>
                  <a:spcPct val="120000"/>
                </a:lnSpc>
              </a:pPr>
              <a:r>
                <a:rPr lang="en-US" altLang="zh-CN" sz="1200" b="1" dirty="0">
                  <a:solidFill>
                    <a:srgbClr val="0070C0"/>
                  </a:solidFill>
                  <a:latin typeface="Times New Roman" charset="0"/>
                  <a:ea typeface="Times New Roman" charset="0"/>
                  <a:cs typeface="Times New Roman" charset="0"/>
                </a:rPr>
                <a:t>2</a:t>
              </a:r>
              <a:r>
                <a:rPr lang="en-US" altLang="zh-CN" sz="1200" dirty="0" smtClean="0">
                  <a:latin typeface="Times New Roman" charset="0"/>
                  <a:ea typeface="Times New Roman" charset="0"/>
                  <a:cs typeface="Times New Roman" charset="0"/>
                </a:rPr>
                <a:t>. </a:t>
              </a:r>
              <a:r>
                <a:rPr lang="en-US" altLang="zh-CN" sz="1200" b="1" dirty="0" err="1" smtClean="0">
                  <a:solidFill>
                    <a:srgbClr val="0070C0"/>
                  </a:solidFill>
                  <a:latin typeface="Times New Roman" charset="0"/>
                  <a:ea typeface="Times New Roman" charset="0"/>
                  <a:cs typeface="Times New Roman" charset="0"/>
                </a:rPr>
                <a:t>Last_evaluation</a:t>
              </a:r>
              <a:r>
                <a:rPr lang="en-US" altLang="zh-CN" sz="1200" b="1" dirty="0" smtClean="0">
                  <a:solidFill>
                    <a:srgbClr val="0070C0"/>
                  </a:solidFill>
                  <a:latin typeface="Times New Roman" charset="0"/>
                  <a:ea typeface="Times New Roman" charset="0"/>
                  <a:cs typeface="Times New Roman" charset="0"/>
                </a:rPr>
                <a:t>:</a:t>
              </a:r>
            </a:p>
            <a:p>
              <a:pPr>
                <a:lnSpc>
                  <a:spcPct val="120000"/>
                </a:lnSpc>
              </a:pPr>
              <a:r>
                <a:rPr lang="en-US" altLang="zh-CN" sz="1200" dirty="0" smtClean="0">
                  <a:latin typeface="Times New Roman" charset="0"/>
                  <a:ea typeface="Times New Roman" charset="0"/>
                  <a:cs typeface="Times New Roman" charset="0"/>
                </a:rPr>
                <a:t>Time since last performance evaluation, scaled in 0-1, the bigger the number is, the time since last evaluation is longer</a:t>
              </a:r>
            </a:p>
            <a:p>
              <a:pPr>
                <a:lnSpc>
                  <a:spcPct val="120000"/>
                </a:lnSpc>
              </a:pPr>
              <a:r>
                <a:rPr lang="en-US" altLang="zh-CN" sz="1200" b="1" dirty="0">
                  <a:solidFill>
                    <a:srgbClr val="0070C0"/>
                  </a:solidFill>
                  <a:latin typeface="Times New Roman" charset="0"/>
                  <a:ea typeface="Times New Roman" charset="0"/>
                  <a:cs typeface="Times New Roman" charset="0"/>
                </a:rPr>
                <a:t>3. </a:t>
              </a:r>
              <a:r>
                <a:rPr lang="en-US" altLang="zh-CN" sz="1200" b="1" dirty="0" err="1" smtClean="0">
                  <a:solidFill>
                    <a:srgbClr val="0070C0"/>
                  </a:solidFill>
                  <a:latin typeface="Times New Roman" charset="0"/>
                  <a:ea typeface="Times New Roman" charset="0"/>
                  <a:cs typeface="Times New Roman" charset="0"/>
                </a:rPr>
                <a:t>Number_project</a:t>
              </a:r>
              <a:r>
                <a:rPr lang="en-US" altLang="zh-CN" sz="1200" b="1" dirty="0" smtClean="0">
                  <a:solidFill>
                    <a:srgbClr val="0070C0"/>
                  </a:solidFill>
                  <a:latin typeface="Times New Roman" charset="0"/>
                  <a:ea typeface="Times New Roman" charset="0"/>
                  <a:cs typeface="Times New Roman" charset="0"/>
                </a:rPr>
                <a:t>:</a:t>
              </a:r>
            </a:p>
            <a:p>
              <a:pPr>
                <a:lnSpc>
                  <a:spcPct val="120000"/>
                </a:lnSpc>
              </a:pPr>
              <a:r>
                <a:rPr lang="en-US" altLang="zh-CN" sz="1200" dirty="0" smtClean="0">
                  <a:latin typeface="Times New Roman" charset="0"/>
                  <a:ea typeface="Times New Roman" charset="0"/>
                  <a:cs typeface="Times New Roman" charset="0"/>
                </a:rPr>
                <a:t>Number of project completed while at work</a:t>
              </a:r>
            </a:p>
            <a:p>
              <a:pPr>
                <a:lnSpc>
                  <a:spcPct val="120000"/>
                </a:lnSpc>
              </a:pPr>
              <a:r>
                <a:rPr lang="en-US" altLang="zh-CN" sz="1200" b="1" dirty="0">
                  <a:solidFill>
                    <a:srgbClr val="0070C0"/>
                  </a:solidFill>
                  <a:latin typeface="Times New Roman" charset="0"/>
                  <a:ea typeface="Times New Roman" charset="0"/>
                  <a:cs typeface="Times New Roman" charset="0"/>
                </a:rPr>
                <a:t>4. </a:t>
              </a:r>
              <a:r>
                <a:rPr lang="en-US" altLang="zh-CN" sz="1200" b="1" dirty="0" err="1" smtClean="0">
                  <a:solidFill>
                    <a:srgbClr val="0070C0"/>
                  </a:solidFill>
                  <a:latin typeface="Times New Roman" charset="0"/>
                  <a:ea typeface="Times New Roman" charset="0"/>
                  <a:cs typeface="Times New Roman" charset="0"/>
                </a:rPr>
                <a:t>Average_montly_hours</a:t>
              </a:r>
              <a:r>
                <a:rPr lang="en-US" altLang="zh-CN" sz="1200" b="1" dirty="0" smtClean="0">
                  <a:solidFill>
                    <a:srgbClr val="0070C0"/>
                  </a:solidFill>
                  <a:latin typeface="Times New Roman" charset="0"/>
                  <a:ea typeface="Times New Roman" charset="0"/>
                  <a:cs typeface="Times New Roman" charset="0"/>
                </a:rPr>
                <a:t>:</a:t>
              </a:r>
            </a:p>
            <a:p>
              <a:pPr>
                <a:lnSpc>
                  <a:spcPct val="120000"/>
                </a:lnSpc>
              </a:pPr>
              <a:r>
                <a:rPr lang="en-US" altLang="zh-CN" sz="1200" dirty="0" smtClean="0">
                  <a:latin typeface="Times New Roman" charset="0"/>
                  <a:ea typeface="Times New Roman" charset="0"/>
                  <a:cs typeface="Times New Roman" charset="0"/>
                </a:rPr>
                <a:t>Average monthly hours at workplace</a:t>
              </a:r>
            </a:p>
            <a:p>
              <a:pPr>
                <a:lnSpc>
                  <a:spcPct val="120000"/>
                </a:lnSpc>
              </a:pPr>
              <a:r>
                <a:rPr lang="en-US" altLang="zh-CN" sz="1200" b="1" dirty="0">
                  <a:solidFill>
                    <a:srgbClr val="0070C0"/>
                  </a:solidFill>
                  <a:latin typeface="Times New Roman" charset="0"/>
                  <a:ea typeface="Times New Roman" charset="0"/>
                  <a:cs typeface="Times New Roman" charset="0"/>
                </a:rPr>
                <a:t>5. </a:t>
              </a:r>
              <a:r>
                <a:rPr lang="en-US" altLang="zh-CN" sz="1200" b="1" dirty="0" err="1" smtClean="0">
                  <a:solidFill>
                    <a:srgbClr val="0070C0"/>
                  </a:solidFill>
                  <a:latin typeface="Times New Roman" charset="0"/>
                  <a:ea typeface="Times New Roman" charset="0"/>
                  <a:cs typeface="Times New Roman" charset="0"/>
                </a:rPr>
                <a:t>Time_spend_company</a:t>
              </a:r>
              <a:r>
                <a:rPr lang="en-US" altLang="zh-CN" sz="1200" b="1" dirty="0" smtClean="0">
                  <a:solidFill>
                    <a:srgbClr val="0070C0"/>
                  </a:solidFill>
                  <a:latin typeface="Times New Roman" charset="0"/>
                  <a:ea typeface="Times New Roman" charset="0"/>
                  <a:cs typeface="Times New Roman" charset="0"/>
                </a:rPr>
                <a:t>:</a:t>
              </a:r>
            </a:p>
            <a:p>
              <a:pPr>
                <a:lnSpc>
                  <a:spcPct val="120000"/>
                </a:lnSpc>
              </a:pPr>
              <a:r>
                <a:rPr lang="en-US" altLang="zh-CN" sz="1200" dirty="0" smtClean="0">
                  <a:latin typeface="Times New Roman" charset="0"/>
                  <a:ea typeface="Times New Roman" charset="0"/>
                  <a:cs typeface="Times New Roman" charset="0"/>
                </a:rPr>
                <a:t>Number of years spent at company</a:t>
              </a:r>
            </a:p>
            <a:p>
              <a:pPr>
                <a:lnSpc>
                  <a:spcPct val="120000"/>
                </a:lnSpc>
              </a:pPr>
              <a:r>
                <a:rPr lang="en-US" altLang="zh-CN" sz="1200" b="1" dirty="0">
                  <a:solidFill>
                    <a:srgbClr val="0070C0"/>
                  </a:solidFill>
                  <a:latin typeface="Times New Roman" charset="0"/>
                  <a:ea typeface="Times New Roman" charset="0"/>
                  <a:cs typeface="Times New Roman" charset="0"/>
                </a:rPr>
                <a:t>6. </a:t>
              </a:r>
              <a:r>
                <a:rPr lang="en-US" altLang="zh-CN" sz="1200" b="1" dirty="0" err="1" smtClean="0">
                  <a:solidFill>
                    <a:srgbClr val="0070C0"/>
                  </a:solidFill>
                  <a:latin typeface="Times New Roman" charset="0"/>
                  <a:ea typeface="Times New Roman" charset="0"/>
                  <a:cs typeface="Times New Roman" charset="0"/>
                </a:rPr>
                <a:t>Work_accident</a:t>
              </a:r>
              <a:r>
                <a:rPr lang="en-US" altLang="zh-CN" sz="1200" b="1" dirty="0" smtClean="0">
                  <a:solidFill>
                    <a:srgbClr val="0070C0"/>
                  </a:solidFill>
                  <a:latin typeface="Times New Roman" charset="0"/>
                  <a:ea typeface="Times New Roman" charset="0"/>
                  <a:cs typeface="Times New Roman" charset="0"/>
                </a:rPr>
                <a:t>:</a:t>
              </a:r>
              <a:endParaRPr lang="en-US" altLang="zh-CN" sz="1200" b="1" dirty="0">
                <a:solidFill>
                  <a:srgbClr val="0070C0"/>
                </a:solidFill>
                <a:latin typeface="Times New Roman" charset="0"/>
                <a:ea typeface="Times New Roman" charset="0"/>
                <a:cs typeface="Times New Roman" charset="0"/>
              </a:endParaRPr>
            </a:p>
            <a:p>
              <a:pPr>
                <a:lnSpc>
                  <a:spcPct val="120000"/>
                </a:lnSpc>
              </a:pPr>
              <a:r>
                <a:rPr lang="en-US" altLang="zh-CN" sz="1200" dirty="0" smtClean="0">
                  <a:latin typeface="Times New Roman" charset="0"/>
                  <a:ea typeface="Times New Roman" charset="0"/>
                  <a:cs typeface="Times New Roman" charset="0"/>
                </a:rPr>
                <a:t>Whether the employee had a workplace accident, 0 stands for no, 1 stands for yes</a:t>
              </a:r>
            </a:p>
            <a:p>
              <a:pPr>
                <a:lnSpc>
                  <a:spcPct val="120000"/>
                </a:lnSpc>
              </a:pPr>
              <a:r>
                <a:rPr lang="en-US" altLang="zh-CN" sz="1200" b="1" dirty="0">
                  <a:solidFill>
                    <a:srgbClr val="0070C0"/>
                  </a:solidFill>
                  <a:latin typeface="Times New Roman" charset="0"/>
                  <a:ea typeface="Times New Roman" charset="0"/>
                  <a:cs typeface="Times New Roman" charset="0"/>
                </a:rPr>
                <a:t>7. </a:t>
              </a:r>
              <a:r>
                <a:rPr lang="en-US" altLang="zh-CN" sz="1200" b="1" dirty="0" smtClean="0">
                  <a:solidFill>
                    <a:srgbClr val="0070C0"/>
                  </a:solidFill>
                  <a:latin typeface="Times New Roman" charset="0"/>
                  <a:ea typeface="Times New Roman" charset="0"/>
                  <a:cs typeface="Times New Roman" charset="0"/>
                </a:rPr>
                <a:t>Left:</a:t>
              </a:r>
              <a:endParaRPr lang="en-US" altLang="zh-CN" sz="1200" b="1" dirty="0">
                <a:solidFill>
                  <a:srgbClr val="0070C0"/>
                </a:solidFill>
                <a:latin typeface="Times New Roman" charset="0"/>
                <a:ea typeface="Times New Roman" charset="0"/>
                <a:cs typeface="Times New Roman" charset="0"/>
              </a:endParaRPr>
            </a:p>
            <a:p>
              <a:pPr>
                <a:lnSpc>
                  <a:spcPct val="120000"/>
                </a:lnSpc>
              </a:pPr>
              <a:r>
                <a:rPr lang="en-US" altLang="zh-CN" sz="1200" dirty="0" smtClean="0">
                  <a:latin typeface="Times New Roman" charset="0"/>
                  <a:ea typeface="Times New Roman" charset="0"/>
                  <a:cs typeface="Times New Roman" charset="0"/>
                </a:rPr>
                <a:t>Whether the employee left the company or not, binary variable, 0 stands for still active at company, 1 stands for left the company.</a:t>
              </a:r>
            </a:p>
            <a:p>
              <a:pPr>
                <a:lnSpc>
                  <a:spcPct val="120000"/>
                </a:lnSpc>
              </a:pPr>
              <a:r>
                <a:rPr lang="en-US" altLang="zh-CN" sz="1200" b="1" dirty="0">
                  <a:solidFill>
                    <a:srgbClr val="0070C0"/>
                  </a:solidFill>
                  <a:latin typeface="Times New Roman" charset="0"/>
                  <a:ea typeface="Times New Roman" charset="0"/>
                  <a:cs typeface="Times New Roman" charset="0"/>
                </a:rPr>
                <a:t>8. </a:t>
              </a:r>
              <a:r>
                <a:rPr lang="en-US" altLang="zh-CN" sz="1200" b="1" dirty="0" smtClean="0">
                  <a:solidFill>
                    <a:srgbClr val="0070C0"/>
                  </a:solidFill>
                  <a:latin typeface="Times New Roman" charset="0"/>
                  <a:ea typeface="Times New Roman" charset="0"/>
                  <a:cs typeface="Times New Roman" charset="0"/>
                </a:rPr>
                <a:t>Promotion_last_5years:</a:t>
              </a:r>
              <a:endParaRPr lang="en-US" altLang="zh-CN" sz="1200" b="1" dirty="0">
                <a:solidFill>
                  <a:srgbClr val="0070C0"/>
                </a:solidFill>
                <a:latin typeface="Times New Roman" charset="0"/>
                <a:ea typeface="Times New Roman" charset="0"/>
                <a:cs typeface="Times New Roman" charset="0"/>
              </a:endParaRPr>
            </a:p>
            <a:p>
              <a:pPr>
                <a:lnSpc>
                  <a:spcPct val="120000"/>
                </a:lnSpc>
              </a:pPr>
              <a:r>
                <a:rPr lang="en-US" altLang="zh-CN" sz="1200" dirty="0">
                  <a:latin typeface="Times New Roman" charset="0"/>
                  <a:ea typeface="Times New Roman" charset="0"/>
                  <a:cs typeface="Times New Roman" charset="0"/>
                </a:rPr>
                <a:t>Whether the employee was promoted in the last five </a:t>
              </a:r>
              <a:r>
                <a:rPr lang="en-US" altLang="zh-CN" sz="1200" dirty="0" smtClean="0">
                  <a:latin typeface="Times New Roman" charset="0"/>
                  <a:ea typeface="Times New Roman" charset="0"/>
                  <a:cs typeface="Times New Roman" charset="0"/>
                </a:rPr>
                <a:t>years, 0 stands for no, 1 stands for yes</a:t>
              </a:r>
            </a:p>
            <a:p>
              <a:pPr>
                <a:lnSpc>
                  <a:spcPct val="120000"/>
                </a:lnSpc>
              </a:pPr>
              <a:r>
                <a:rPr lang="en-US" altLang="zh-CN" sz="1200" b="1" dirty="0">
                  <a:solidFill>
                    <a:srgbClr val="0070C0"/>
                  </a:solidFill>
                  <a:latin typeface="Times New Roman" charset="0"/>
                  <a:ea typeface="Times New Roman" charset="0"/>
                  <a:cs typeface="Times New Roman" charset="0"/>
                </a:rPr>
                <a:t>9. Department:</a:t>
              </a:r>
            </a:p>
            <a:p>
              <a:pPr>
                <a:lnSpc>
                  <a:spcPct val="120000"/>
                </a:lnSpc>
              </a:pPr>
              <a:r>
                <a:rPr lang="en-US" altLang="zh-CN" sz="1200" dirty="0">
                  <a:latin typeface="Times New Roman" charset="0"/>
                  <a:ea typeface="Times New Roman" charset="0"/>
                  <a:cs typeface="Times New Roman" charset="0"/>
                </a:rPr>
                <a:t>Department in which they work for</a:t>
              </a:r>
              <a:endParaRPr lang="en-US" altLang="zh-CN" sz="1200" dirty="0" smtClean="0">
                <a:latin typeface="Times New Roman" charset="0"/>
                <a:ea typeface="Times New Roman" charset="0"/>
                <a:cs typeface="Times New Roman" charset="0"/>
              </a:endParaRPr>
            </a:p>
            <a:p>
              <a:pPr>
                <a:lnSpc>
                  <a:spcPct val="120000"/>
                </a:lnSpc>
              </a:pPr>
              <a:r>
                <a:rPr lang="en-US" altLang="zh-CN" sz="1200" b="1" dirty="0">
                  <a:solidFill>
                    <a:srgbClr val="0070C0"/>
                  </a:solidFill>
                  <a:latin typeface="Times New Roman" charset="0"/>
                  <a:ea typeface="Times New Roman" charset="0"/>
                  <a:cs typeface="Times New Roman" charset="0"/>
                </a:rPr>
                <a:t>10. Salary:</a:t>
              </a:r>
            </a:p>
            <a:p>
              <a:pPr>
                <a:lnSpc>
                  <a:spcPct val="120000"/>
                </a:lnSpc>
              </a:pPr>
              <a:r>
                <a:rPr lang="en-US" altLang="zh-CN" sz="1200" dirty="0">
                  <a:latin typeface="Times New Roman" charset="0"/>
                  <a:ea typeface="Times New Roman" charset="0"/>
                  <a:cs typeface="Times New Roman" charset="0"/>
                </a:rPr>
                <a:t>Relative level of salary (</a:t>
              </a:r>
              <a:r>
                <a:rPr lang="en-US" altLang="zh-CN" sz="1200" dirty="0" smtClean="0">
                  <a:latin typeface="Times New Roman" charset="0"/>
                  <a:ea typeface="Times New Roman" charset="0"/>
                  <a:cs typeface="Times New Roman" charset="0"/>
                </a:rPr>
                <a:t>high/medium/low)</a:t>
              </a:r>
              <a:endParaRPr lang="zh-CN" altLang="en-US" sz="1200" dirty="0">
                <a:latin typeface="Times New Roman" charset="0"/>
                <a:ea typeface="Times New Roman" charset="0"/>
                <a:cs typeface="Times New Roman" charset="0"/>
              </a:endParaRPr>
            </a:p>
          </p:txBody>
        </p:sp>
        <p:sp>
          <p:nvSpPr>
            <p:cNvPr id="23" name="矩形 22"/>
            <p:cNvSpPr/>
            <p:nvPr/>
          </p:nvSpPr>
          <p:spPr>
            <a:xfrm>
              <a:off x="6585160" y="1678126"/>
              <a:ext cx="2241974" cy="429413"/>
            </a:xfrm>
            <a:prstGeom prst="rect">
              <a:avLst/>
            </a:prstGeom>
          </p:spPr>
          <p:txBody>
            <a:bodyPr wrap="square">
              <a:spAutoFit/>
              <a:scene3d>
                <a:camera prst="orthographicFront"/>
                <a:lightRig rig="threePt" dir="t"/>
              </a:scene3d>
              <a:sp3d contourW="12700"/>
            </a:bodyPr>
            <a:lstStyle/>
            <a:p>
              <a:pPr>
                <a:lnSpc>
                  <a:spcPct val="120000"/>
                </a:lnSpc>
              </a:pPr>
              <a:endParaRPr lang="zh-CN" altLang="en-US" sz="2000" b="1" dirty="0">
                <a:latin typeface="Times New Roman" charset="0"/>
                <a:ea typeface="Times New Roman" charset="0"/>
                <a:cs typeface="Times New Roman" charset="0"/>
              </a:endParaRPr>
            </a:p>
          </p:txBody>
        </p:sp>
      </p:grpSp>
      <p:grpSp>
        <p:nvGrpSpPr>
          <p:cNvPr id="27" name="组合 26"/>
          <p:cNvGrpSpPr/>
          <p:nvPr/>
        </p:nvGrpSpPr>
        <p:grpSpPr>
          <a:xfrm>
            <a:off x="84804" y="2220241"/>
            <a:ext cx="3287876" cy="1035888"/>
            <a:chOff x="5752282" y="1678126"/>
            <a:chExt cx="3287876" cy="1035888"/>
          </a:xfrm>
        </p:grpSpPr>
        <p:sp>
          <p:nvSpPr>
            <p:cNvPr id="28" name="矩形 27"/>
            <p:cNvSpPr/>
            <p:nvPr/>
          </p:nvSpPr>
          <p:spPr>
            <a:xfrm>
              <a:off x="5752282" y="2030750"/>
              <a:ext cx="3287875" cy="68326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600" dirty="0" smtClean="0">
                  <a:latin typeface="Times New Roman" charset="0"/>
                  <a:ea typeface="Times New Roman" charset="0"/>
                  <a:cs typeface="Times New Roman" charset="0"/>
                </a:rPr>
                <a:t>https</a:t>
              </a:r>
              <a:r>
                <a:rPr lang="en-US" altLang="zh-CN" sz="1600" dirty="0">
                  <a:latin typeface="Times New Roman" charset="0"/>
                  <a:ea typeface="Times New Roman" charset="0"/>
                  <a:cs typeface="Times New Roman" charset="0"/>
                </a:rPr>
                <a:t>://</a:t>
              </a:r>
              <a:r>
                <a:rPr lang="en-US" altLang="zh-CN" sz="1600" dirty="0" err="1">
                  <a:latin typeface="Times New Roman" charset="0"/>
                  <a:ea typeface="Times New Roman" charset="0"/>
                  <a:cs typeface="Times New Roman" charset="0"/>
                </a:rPr>
                <a:t>www.kaggle.com</a:t>
              </a:r>
              <a:r>
                <a:rPr lang="en-US" altLang="zh-CN" sz="1600" dirty="0">
                  <a:latin typeface="Times New Roman" charset="0"/>
                  <a:ea typeface="Times New Roman" charset="0"/>
                  <a:cs typeface="Times New Roman" charset="0"/>
                </a:rPr>
                <a:t>/</a:t>
              </a:r>
              <a:r>
                <a:rPr lang="en-US" altLang="zh-CN" sz="1600" dirty="0" err="1">
                  <a:latin typeface="Times New Roman" charset="0"/>
                  <a:ea typeface="Times New Roman" charset="0"/>
                  <a:cs typeface="Times New Roman" charset="0"/>
                </a:rPr>
                <a:t>colara</a:t>
              </a:r>
              <a:r>
                <a:rPr lang="en-US" altLang="zh-CN" sz="1600" dirty="0">
                  <a:latin typeface="Times New Roman" charset="0"/>
                  <a:ea typeface="Times New Roman" charset="0"/>
                  <a:cs typeface="Times New Roman" charset="0"/>
                </a:rPr>
                <a:t>/human-resource/data</a:t>
              </a:r>
              <a:endParaRPr lang="zh-CN" altLang="en-US" sz="1600" dirty="0">
                <a:latin typeface="Times New Roman" charset="0"/>
                <a:ea typeface="Times New Roman" charset="0"/>
                <a:cs typeface="Times New Roman" charset="0"/>
              </a:endParaRPr>
            </a:p>
          </p:txBody>
        </p:sp>
        <p:sp>
          <p:nvSpPr>
            <p:cNvPr id="29" name="矩形 28"/>
            <p:cNvSpPr/>
            <p:nvPr/>
          </p:nvSpPr>
          <p:spPr>
            <a:xfrm>
              <a:off x="6585160" y="1678126"/>
              <a:ext cx="2454998" cy="429413"/>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000" b="1" dirty="0" smtClean="0">
                  <a:latin typeface="Times New Roman" charset="0"/>
                  <a:ea typeface="Times New Roman" charset="0"/>
                  <a:cs typeface="Times New Roman" charset="0"/>
                </a:rPr>
                <a:t>Data Source</a:t>
              </a:r>
              <a:endParaRPr lang="zh-CN" altLang="en-US" sz="2000" b="1" dirty="0">
                <a:latin typeface="Times New Roman" charset="0"/>
                <a:ea typeface="Times New Roman" charset="0"/>
                <a:cs typeface="Times New Roman" charset="0"/>
              </a:endParaRPr>
            </a:p>
          </p:txBody>
        </p:sp>
      </p:grpSp>
      <p:grpSp>
        <p:nvGrpSpPr>
          <p:cNvPr id="30" name="组合 29"/>
          <p:cNvGrpSpPr/>
          <p:nvPr/>
        </p:nvGrpSpPr>
        <p:grpSpPr>
          <a:xfrm>
            <a:off x="917682" y="3984936"/>
            <a:ext cx="2454998" cy="680984"/>
            <a:chOff x="6585160" y="1678126"/>
            <a:chExt cx="2454998" cy="680984"/>
          </a:xfrm>
        </p:grpSpPr>
        <p:sp>
          <p:nvSpPr>
            <p:cNvPr id="31" name="矩形 30"/>
            <p:cNvSpPr/>
            <p:nvPr/>
          </p:nvSpPr>
          <p:spPr>
            <a:xfrm>
              <a:off x="6585160" y="2030750"/>
              <a:ext cx="2454998" cy="328360"/>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sz="1400" dirty="0">
                <a:latin typeface="Times New Roman" charset="0"/>
                <a:ea typeface="Times New Roman" charset="0"/>
                <a:cs typeface="Times New Roman" charset="0"/>
              </a:endParaRPr>
            </a:p>
          </p:txBody>
        </p:sp>
        <p:sp>
          <p:nvSpPr>
            <p:cNvPr id="32" name="矩形 31"/>
            <p:cNvSpPr/>
            <p:nvPr/>
          </p:nvSpPr>
          <p:spPr>
            <a:xfrm>
              <a:off x="6798184" y="1678126"/>
              <a:ext cx="2241974" cy="429413"/>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000" b="1" dirty="0" smtClean="0">
                  <a:latin typeface="Times New Roman" charset="0"/>
                  <a:ea typeface="Times New Roman" charset="0"/>
                  <a:cs typeface="Times New Roman" charset="0"/>
                </a:rPr>
                <a:t>Dataset Detail</a:t>
              </a:r>
              <a:endParaRPr lang="zh-CN" altLang="en-US" sz="2000" b="1" dirty="0">
                <a:latin typeface="Times New Roman" charset="0"/>
                <a:ea typeface="Times New Roman" charset="0"/>
                <a:cs typeface="Times New Roman" charset="0"/>
              </a:endParaRPr>
            </a:p>
          </p:txBody>
        </p:sp>
      </p:grpSp>
      <p:sp>
        <p:nvSpPr>
          <p:cNvPr id="38" name="矩形 31"/>
          <p:cNvSpPr/>
          <p:nvPr/>
        </p:nvSpPr>
        <p:spPr>
          <a:xfrm>
            <a:off x="5870286" y="4270286"/>
            <a:ext cx="2454998" cy="429413"/>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smtClean="0">
                <a:latin typeface="Times New Roman" charset="0"/>
                <a:ea typeface="Times New Roman" charset="0"/>
                <a:cs typeface="Times New Roman" charset="0"/>
              </a:rPr>
              <a:t>Attribute Detail</a:t>
            </a:r>
            <a:endParaRPr lang="zh-CN" altLang="en-US" sz="2000" b="1" dirty="0">
              <a:latin typeface="Times New Roman" charset="0"/>
              <a:ea typeface="Times New Roman" charset="0"/>
              <a:cs typeface="Times New Roman" charset="0"/>
            </a:endParaRPr>
          </a:p>
        </p:txBody>
      </p:sp>
      <p:sp>
        <p:nvSpPr>
          <p:cNvPr id="39" name="矩形 27"/>
          <p:cNvSpPr/>
          <p:nvPr/>
        </p:nvSpPr>
        <p:spPr>
          <a:xfrm>
            <a:off x="-1" y="4395646"/>
            <a:ext cx="3491187" cy="1902059"/>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dirty="0" smtClean="0">
                <a:latin typeface="Times New Roman" charset="0"/>
                <a:ea typeface="Times New Roman" charset="0"/>
                <a:cs typeface="Times New Roman" charset="0"/>
              </a:rPr>
              <a:t>This dataset contain 15,000 records of employee, 11429 employees didn’t leave the company, 3572 employees left the company.</a:t>
            </a:r>
          </a:p>
          <a:p>
            <a:pPr algn="r">
              <a:lnSpc>
                <a:spcPct val="120000"/>
              </a:lnSpc>
            </a:pPr>
            <a:endParaRPr lang="en-US" altLang="zh-CN" sz="1400" dirty="0">
              <a:latin typeface="Times New Roman" charset="0"/>
              <a:ea typeface="Times New Roman" charset="0"/>
              <a:cs typeface="Times New Roman" charset="0"/>
            </a:endParaRPr>
          </a:p>
          <a:p>
            <a:pPr algn="r">
              <a:lnSpc>
                <a:spcPct val="120000"/>
              </a:lnSpc>
            </a:pPr>
            <a:r>
              <a:rPr lang="en-US" altLang="zh-CN" sz="1400" dirty="0" smtClean="0">
                <a:latin typeface="Times New Roman" charset="0"/>
                <a:ea typeface="Times New Roman" charset="0"/>
                <a:cs typeface="Times New Roman" charset="0"/>
              </a:rPr>
              <a:t>10 attributes in this dataset in total. Out of which 9 are independent variables, 1 is target variable. </a:t>
            </a:r>
            <a:endParaRPr lang="zh-CN" altLang="en-US" sz="1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226768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fltVal val="0.5"/>
                                              </p:val>
                                            </p:tav>
                                            <p:tav tm="100000">
                                              <p:val>
                                                <p:strVal val="#ppt_x"/>
                                              </p:val>
                                            </p:tav>
                                          </p:tavLst>
                                        </p:anim>
                                        <p:anim calcmode="lin" valueType="num">
                                          <p:cBhvr>
                                            <p:cTn id="46" dur="500" fill="hold"/>
                                            <p:tgtEl>
                                              <p:spTgt spid="14"/>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anim calcmode="lin" valueType="num">
                                          <p:cBhvr>
                                            <p:cTn id="52" dur="500" fill="hold"/>
                                            <p:tgtEl>
                                              <p:spTgt spid="15"/>
                                            </p:tgtEl>
                                            <p:attrNameLst>
                                              <p:attrName>ppt_x</p:attrName>
                                            </p:attrNameLst>
                                          </p:cBhvr>
                                          <p:tavLst>
                                            <p:tav tm="0">
                                              <p:val>
                                                <p:fltVal val="0.5"/>
                                              </p:val>
                                            </p:tav>
                                            <p:tav tm="100000">
                                              <p:val>
                                                <p:strVal val="#ppt_x"/>
                                              </p:val>
                                            </p:tav>
                                          </p:tavLst>
                                        </p:anim>
                                        <p:anim calcmode="lin" valueType="num">
                                          <p:cBhvr>
                                            <p:cTn id="53" dur="500" fill="hold"/>
                                            <p:tgtEl>
                                              <p:spTgt spid="15"/>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fltVal val="0.5"/>
                                              </p:val>
                                            </p:tav>
                                            <p:tav tm="100000">
                                              <p:val>
                                                <p:strVal val="#ppt_x"/>
                                              </p:val>
                                            </p:tav>
                                          </p:tavLst>
                                        </p:anim>
                                        <p:anim calcmode="lin" valueType="num">
                                          <p:cBhvr>
                                            <p:cTn id="67" dur="500" fill="hold"/>
                                            <p:tgtEl>
                                              <p:spTgt spid="34"/>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anim calcmode="lin" valueType="num">
                                          <p:cBhvr>
                                            <p:cTn id="73" dur="500" fill="hold"/>
                                            <p:tgtEl>
                                              <p:spTgt spid="36"/>
                                            </p:tgtEl>
                                            <p:attrNameLst>
                                              <p:attrName>ppt_x</p:attrName>
                                            </p:attrNameLst>
                                          </p:cBhvr>
                                          <p:tavLst>
                                            <p:tav tm="0">
                                              <p:val>
                                                <p:fltVal val="0.5"/>
                                              </p:val>
                                            </p:tav>
                                            <p:tav tm="100000">
                                              <p:val>
                                                <p:strVal val="#ppt_x"/>
                                              </p:val>
                                            </p:tav>
                                          </p:tavLst>
                                        </p:anim>
                                        <p:anim calcmode="lin" valueType="num">
                                          <p:cBhvr>
                                            <p:cTn id="74" dur="500" fill="hold"/>
                                            <p:tgtEl>
                                              <p:spTgt spid="36"/>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anim calcmode="lin" valueType="num">
                                          <p:cBhvr>
                                            <p:cTn id="80" dur="500" fill="hold"/>
                                            <p:tgtEl>
                                              <p:spTgt spid="35"/>
                                            </p:tgtEl>
                                            <p:attrNameLst>
                                              <p:attrName>ppt_x</p:attrName>
                                            </p:attrNameLst>
                                          </p:cBhvr>
                                          <p:tavLst>
                                            <p:tav tm="0">
                                              <p:val>
                                                <p:fltVal val="0.5"/>
                                              </p:val>
                                            </p:tav>
                                            <p:tav tm="100000">
                                              <p:val>
                                                <p:strVal val="#ppt_x"/>
                                              </p:val>
                                            </p:tav>
                                          </p:tavLst>
                                        </p:anim>
                                        <p:anim calcmode="lin" valueType="num">
                                          <p:cBhvr>
                                            <p:cTn id="81" dur="500" fill="hold"/>
                                            <p:tgtEl>
                                              <p:spTgt spid="35"/>
                                            </p:tgtEl>
                                            <p:attrNameLst>
                                              <p:attrName>ppt_y</p:attrName>
                                            </p:attrNameLst>
                                          </p:cBhvr>
                                          <p:tavLst>
                                            <p:tav tm="0">
                                              <p:val>
                                                <p:fltVal val="0.5"/>
                                              </p:val>
                                            </p:tav>
                                            <p:tav tm="100000">
                                              <p:val>
                                                <p:strVal val="#ppt_y"/>
                                              </p:val>
                                            </p:tav>
                                          </p:tavLst>
                                        </p:anim>
                                      </p:childTnLst>
                                    </p:cTn>
                                  </p:par>
                                </p:childTnLst>
                              </p:cTn>
                            </p:par>
                            <p:par>
                              <p:cTn id="82" fill="hold">
                                <p:stCondLst>
                                  <p:cond delay="500"/>
                                </p:stCondLst>
                                <p:childTnLst>
                                  <p:par>
                                    <p:cTn id="83" presetID="2" presetClass="entr" presetSubtype="2" fill="hold" nodeType="afterEffect" p14:presetBounceEnd="60000">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14:bounceEnd="60000">
                                          <p:cBhvr additive="base">
                                            <p:cTn id="85"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86" dur="1000" fill="hold"/>
                                            <p:tgtEl>
                                              <p:spTgt spid="21"/>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14:presetBounceEnd="60000">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14:bounceEnd="60000">
                                          <p:cBhvr additive="base">
                                            <p:cTn id="8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90" dur="1000" fill="hold"/>
                                            <p:tgtEl>
                                              <p:spTgt spid="27"/>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14:presetBounceEnd="60000">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14:bounceEnd="60000">
                                          <p:cBhvr additive="base">
                                            <p:cTn id="9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9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33" grpId="0" animBg="1"/>
          <p:bldP spid="34" grpId="0" animBg="1"/>
          <p:bldP spid="36"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fltVal val="0.5"/>
                                              </p:val>
                                            </p:tav>
                                            <p:tav tm="100000">
                                              <p:val>
                                                <p:strVal val="#ppt_x"/>
                                              </p:val>
                                            </p:tav>
                                          </p:tavLst>
                                        </p:anim>
                                        <p:anim calcmode="lin" valueType="num">
                                          <p:cBhvr>
                                            <p:cTn id="46" dur="500" fill="hold"/>
                                            <p:tgtEl>
                                              <p:spTgt spid="14"/>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anim calcmode="lin" valueType="num">
                                          <p:cBhvr>
                                            <p:cTn id="52" dur="500" fill="hold"/>
                                            <p:tgtEl>
                                              <p:spTgt spid="15"/>
                                            </p:tgtEl>
                                            <p:attrNameLst>
                                              <p:attrName>ppt_x</p:attrName>
                                            </p:attrNameLst>
                                          </p:cBhvr>
                                          <p:tavLst>
                                            <p:tav tm="0">
                                              <p:val>
                                                <p:fltVal val="0.5"/>
                                              </p:val>
                                            </p:tav>
                                            <p:tav tm="100000">
                                              <p:val>
                                                <p:strVal val="#ppt_x"/>
                                              </p:val>
                                            </p:tav>
                                          </p:tavLst>
                                        </p:anim>
                                        <p:anim calcmode="lin" valueType="num">
                                          <p:cBhvr>
                                            <p:cTn id="53" dur="500" fill="hold"/>
                                            <p:tgtEl>
                                              <p:spTgt spid="15"/>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fltVal val="0.5"/>
                                              </p:val>
                                            </p:tav>
                                            <p:tav tm="100000">
                                              <p:val>
                                                <p:strVal val="#ppt_x"/>
                                              </p:val>
                                            </p:tav>
                                          </p:tavLst>
                                        </p:anim>
                                        <p:anim calcmode="lin" valueType="num">
                                          <p:cBhvr>
                                            <p:cTn id="67" dur="500" fill="hold"/>
                                            <p:tgtEl>
                                              <p:spTgt spid="34"/>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anim calcmode="lin" valueType="num">
                                          <p:cBhvr>
                                            <p:cTn id="73" dur="500" fill="hold"/>
                                            <p:tgtEl>
                                              <p:spTgt spid="36"/>
                                            </p:tgtEl>
                                            <p:attrNameLst>
                                              <p:attrName>ppt_x</p:attrName>
                                            </p:attrNameLst>
                                          </p:cBhvr>
                                          <p:tavLst>
                                            <p:tav tm="0">
                                              <p:val>
                                                <p:fltVal val="0.5"/>
                                              </p:val>
                                            </p:tav>
                                            <p:tav tm="100000">
                                              <p:val>
                                                <p:strVal val="#ppt_x"/>
                                              </p:val>
                                            </p:tav>
                                          </p:tavLst>
                                        </p:anim>
                                        <p:anim calcmode="lin" valueType="num">
                                          <p:cBhvr>
                                            <p:cTn id="74" dur="500" fill="hold"/>
                                            <p:tgtEl>
                                              <p:spTgt spid="36"/>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anim calcmode="lin" valueType="num">
                                          <p:cBhvr>
                                            <p:cTn id="80" dur="500" fill="hold"/>
                                            <p:tgtEl>
                                              <p:spTgt spid="35"/>
                                            </p:tgtEl>
                                            <p:attrNameLst>
                                              <p:attrName>ppt_x</p:attrName>
                                            </p:attrNameLst>
                                          </p:cBhvr>
                                          <p:tavLst>
                                            <p:tav tm="0">
                                              <p:val>
                                                <p:fltVal val="0.5"/>
                                              </p:val>
                                            </p:tav>
                                            <p:tav tm="100000">
                                              <p:val>
                                                <p:strVal val="#ppt_x"/>
                                              </p:val>
                                            </p:tav>
                                          </p:tavLst>
                                        </p:anim>
                                        <p:anim calcmode="lin" valueType="num">
                                          <p:cBhvr>
                                            <p:cTn id="81" dur="500" fill="hold"/>
                                            <p:tgtEl>
                                              <p:spTgt spid="35"/>
                                            </p:tgtEl>
                                            <p:attrNameLst>
                                              <p:attrName>ppt_y</p:attrName>
                                            </p:attrNameLst>
                                          </p:cBhvr>
                                          <p:tavLst>
                                            <p:tav tm="0">
                                              <p:val>
                                                <p:fltVal val="0.5"/>
                                              </p:val>
                                            </p:tav>
                                            <p:tav tm="100000">
                                              <p:val>
                                                <p:strVal val="#ppt_y"/>
                                              </p:val>
                                            </p:tav>
                                          </p:tavLst>
                                        </p:anim>
                                      </p:childTnLst>
                                    </p:cTn>
                                  </p:par>
                                </p:childTnLst>
                              </p:cTn>
                            </p:par>
                            <p:par>
                              <p:cTn id="82" fill="hold">
                                <p:stCondLst>
                                  <p:cond delay="500"/>
                                </p:stCondLst>
                                <p:childTnLst>
                                  <p:par>
                                    <p:cTn id="83" presetID="2" presetClass="entr" presetSubtype="2"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1000" fill="hold"/>
                                            <p:tgtEl>
                                              <p:spTgt spid="21"/>
                                            </p:tgtEl>
                                            <p:attrNameLst>
                                              <p:attrName>ppt_x</p:attrName>
                                            </p:attrNameLst>
                                          </p:cBhvr>
                                          <p:tavLst>
                                            <p:tav tm="0">
                                              <p:val>
                                                <p:strVal val="1+#ppt_w/2"/>
                                              </p:val>
                                            </p:tav>
                                            <p:tav tm="100000">
                                              <p:val>
                                                <p:strVal val="#ppt_x"/>
                                              </p:val>
                                            </p:tav>
                                          </p:tavLst>
                                        </p:anim>
                                        <p:anim calcmode="lin" valueType="num">
                                          <p:cBhvr additive="base">
                                            <p:cTn id="86" dur="1000" fill="hold"/>
                                            <p:tgtEl>
                                              <p:spTgt spid="21"/>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1000" fill="hold"/>
                                            <p:tgtEl>
                                              <p:spTgt spid="27"/>
                                            </p:tgtEl>
                                            <p:attrNameLst>
                                              <p:attrName>ppt_x</p:attrName>
                                            </p:attrNameLst>
                                          </p:cBhvr>
                                          <p:tavLst>
                                            <p:tav tm="0">
                                              <p:val>
                                                <p:strVal val="0-#ppt_w/2"/>
                                              </p:val>
                                            </p:tav>
                                            <p:tav tm="100000">
                                              <p:val>
                                                <p:strVal val="#ppt_x"/>
                                              </p:val>
                                            </p:tav>
                                          </p:tavLst>
                                        </p:anim>
                                        <p:anim calcmode="lin" valueType="num">
                                          <p:cBhvr additive="base">
                                            <p:cTn id="90" dur="1000" fill="hold"/>
                                            <p:tgtEl>
                                              <p:spTgt spid="27"/>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additive="base">
                                            <p:cTn id="93" dur="1000" fill="hold"/>
                                            <p:tgtEl>
                                              <p:spTgt spid="30"/>
                                            </p:tgtEl>
                                            <p:attrNameLst>
                                              <p:attrName>ppt_x</p:attrName>
                                            </p:attrNameLst>
                                          </p:cBhvr>
                                          <p:tavLst>
                                            <p:tav tm="0">
                                              <p:val>
                                                <p:strVal val="0-#ppt_w/2"/>
                                              </p:val>
                                            </p:tav>
                                            <p:tav tm="100000">
                                              <p:val>
                                                <p:strVal val="#ppt_x"/>
                                              </p:val>
                                            </p:tav>
                                          </p:tavLst>
                                        </p:anim>
                                        <p:anim calcmode="lin" valueType="num">
                                          <p:cBhvr additive="base">
                                            <p:cTn id="9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33" grpId="0" animBg="1"/>
          <p:bldP spid="34" grpId="0" animBg="1"/>
          <p:bldP spid="36" grpId="0" animBg="1"/>
          <p:bldP spid="35"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4388795" y="160439"/>
            <a:ext cx="3414409" cy="1549321"/>
            <a:chOff x="4388795" y="199351"/>
            <a:chExt cx="3414409" cy="1549321"/>
          </a:xfrm>
        </p:grpSpPr>
        <p:sp>
          <p:nvSpPr>
            <p:cNvPr id="3"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t>2.</a:t>
              </a: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5" name="文本框 3"/>
            <p:cNvSpPr txBox="1"/>
            <p:nvPr/>
          </p:nvSpPr>
          <p:spPr>
            <a:xfrm>
              <a:off x="4507151" y="794565"/>
              <a:ext cx="3177700" cy="954107"/>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Data Understanding</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7" name="TextBox 6"/>
          <p:cNvSpPr txBox="1"/>
          <p:nvPr/>
        </p:nvSpPr>
        <p:spPr>
          <a:xfrm>
            <a:off x="547032" y="3436884"/>
            <a:ext cx="1660635" cy="1077218"/>
          </a:xfrm>
          <a:prstGeom prst="rect">
            <a:avLst/>
          </a:prstGeom>
          <a:noFill/>
        </p:spPr>
        <p:txBody>
          <a:bodyPr wrap="square" rtlCol="0">
            <a:spAutoFit/>
          </a:bodyPr>
          <a:lstStyle/>
          <a:p>
            <a:r>
              <a:rPr lang="en-US" sz="3200" b="1" smtClean="0">
                <a:latin typeface="Times New Roman" charset="0"/>
                <a:ea typeface="Times New Roman" charset="0"/>
                <a:cs typeface="Times New Roman" charset="0"/>
              </a:rPr>
              <a:t>Sample Data</a:t>
            </a:r>
            <a:endParaRPr lang="en-US" sz="3200" b="1">
              <a:latin typeface="Times New Roman" charset="0"/>
              <a:ea typeface="Times New Roman" charset="0"/>
              <a:cs typeface="Times New Roman" charset="0"/>
            </a:endParaRPr>
          </a:p>
        </p:txBody>
      </p:sp>
      <p:pic>
        <p:nvPicPr>
          <p:cNvPr id="8" name="Picture 7"/>
          <p:cNvPicPr>
            <a:picLocks noChangeAspect="1"/>
          </p:cNvPicPr>
          <p:nvPr/>
        </p:nvPicPr>
        <p:blipFill>
          <a:blip r:embed="rId2"/>
          <a:stretch>
            <a:fillRect/>
          </a:stretch>
        </p:blipFill>
        <p:spPr>
          <a:xfrm>
            <a:off x="2343806" y="1709760"/>
            <a:ext cx="7830207" cy="4900599"/>
          </a:xfrm>
          <a:prstGeom prst="rect">
            <a:avLst/>
          </a:prstGeom>
        </p:spPr>
      </p:pic>
    </p:spTree>
    <p:extLst>
      <p:ext uri="{BB962C8B-B14F-4D97-AF65-F5344CB8AC3E}">
        <p14:creationId xmlns:p14="http://schemas.microsoft.com/office/powerpoint/2010/main" val="1644492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Times New Roman" charset="0"/>
                <a:ea typeface="Times New Roman" charset="0"/>
                <a:cs typeface="Times New Roman" charset="0"/>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dirty="0" smtClean="0">
                  <a:solidFill>
                    <a:schemeClr val="tx1"/>
                  </a:solidFill>
                  <a:latin typeface="Times New Roman" charset="0"/>
                  <a:ea typeface="Times New Roman" charset="0"/>
                  <a:cs typeface="Times New Roman" charset="0"/>
                </a:rPr>
                <a:t>2.</a:t>
              </a:r>
              <a:r>
                <a:rPr kumimoji="0" lang="en-US" altLang="zh-CN" sz="3600" b="0" i="0" u="none" strike="noStrike" kern="1200" cap="none" spc="0" normalizeH="0" baseline="0" noProof="0" dirty="0" smtClean="0">
                  <a:ln>
                    <a:noFill/>
                  </a:ln>
                  <a:solidFill>
                    <a:schemeClr val="tx1"/>
                  </a:solidFill>
                  <a:effectLst/>
                  <a:uLnTx/>
                  <a:uFillTx/>
                  <a:latin typeface="Times New Roman" charset="0"/>
                  <a:ea typeface="Times New Roman" charset="0"/>
                  <a:cs typeface="Times New Roman" charset="0"/>
                </a:rPr>
                <a:t>3</a:t>
              </a:r>
              <a:endParaRPr kumimoji="0" lang="zh-CN" altLang="en-US" sz="3600" b="0" i="0" u="none" strike="noStrike" kern="1200" cap="none" spc="0" normalizeH="0" baseline="0" noProof="0" dirty="0">
                <a:ln>
                  <a:noFill/>
                </a:ln>
                <a:solidFill>
                  <a:schemeClr val="tx1"/>
                </a:solidFill>
                <a:effectLst/>
                <a:uLnTx/>
                <a:uFillTx/>
                <a:latin typeface="Times New Roman" charset="0"/>
                <a:ea typeface="Times New Roman" charset="0"/>
                <a:cs typeface="Times New Roman" charset="0"/>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latin typeface="Times New Roman" charset="0"/>
                  <a:ea typeface="Times New Roman" charset="0"/>
                  <a:cs typeface="Times New Roman" charset="0"/>
                </a:rPr>
                <a:t>Data Preparation</a:t>
              </a:r>
              <a:endParaRPr kumimoji="0" lang="zh-CN" altLang="en-US" sz="2800" b="1" i="0" u="none" strike="noStrike" kern="1200" cap="none" spc="0" normalizeH="0" baseline="0" noProof="0" dirty="0">
                <a:ln>
                  <a:noFill/>
                </a:ln>
                <a:effectLst/>
                <a:uLnTx/>
                <a:uFillTx/>
                <a:latin typeface="Times New Roman" charset="0"/>
                <a:ea typeface="Times New Roman" charset="0"/>
                <a:cs typeface="Times New Roman" charset="0"/>
              </a:endParaRPr>
            </a:p>
          </p:txBody>
        </p:sp>
      </p:grpSp>
      <p:grpSp>
        <p:nvGrpSpPr>
          <p:cNvPr id="50" name="组合 52"/>
          <p:cNvGrpSpPr/>
          <p:nvPr/>
        </p:nvGrpSpPr>
        <p:grpSpPr>
          <a:xfrm>
            <a:off x="4149106" y="2527300"/>
            <a:ext cx="3919186" cy="2766929"/>
            <a:chOff x="2413000" y="2139950"/>
            <a:chExt cx="5016500" cy="3541627"/>
          </a:xfrm>
          <a:scene3d>
            <a:camera prst="perspectiveLeft">
              <a:rot lat="0" lon="19200000" rev="0"/>
            </a:camera>
            <a:lightRig rig="soft" dir="t"/>
          </a:scene3d>
        </p:grpSpPr>
        <p:sp>
          <p:nvSpPr>
            <p:cNvPr id="51" name="矩形 53"/>
            <p:cNvSpPr/>
            <p:nvPr/>
          </p:nvSpPr>
          <p:spPr>
            <a:xfrm>
              <a:off x="2413000" y="21399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2" name="矩形 54"/>
            <p:cNvSpPr/>
            <p:nvPr/>
          </p:nvSpPr>
          <p:spPr>
            <a:xfrm>
              <a:off x="4991100" y="21399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3" name="矩形 55"/>
            <p:cNvSpPr/>
            <p:nvPr/>
          </p:nvSpPr>
          <p:spPr>
            <a:xfrm>
              <a:off x="2413000" y="39687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4" name="矩形 56"/>
            <p:cNvSpPr/>
            <p:nvPr/>
          </p:nvSpPr>
          <p:spPr>
            <a:xfrm>
              <a:off x="4991100" y="3968750"/>
              <a:ext cx="2438400" cy="1712827"/>
            </a:xfrm>
            <a:prstGeom prst="rect">
              <a:avLst/>
            </a:prstGeom>
            <a:solidFill>
              <a:schemeClr val="tx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5" name="椭圆 9"/>
            <p:cNvSpPr/>
            <p:nvPr/>
          </p:nvSpPr>
          <p:spPr>
            <a:xfrm>
              <a:off x="3186986" y="2539163"/>
              <a:ext cx="890427" cy="91440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6" name="椭圆 31"/>
            <p:cNvSpPr/>
            <p:nvPr/>
          </p:nvSpPr>
          <p:spPr>
            <a:xfrm>
              <a:off x="5753100" y="2583612"/>
              <a:ext cx="914400" cy="825501"/>
            </a:xfrm>
            <a:custGeom>
              <a:avLst/>
              <a:gdLst>
                <a:gd name="connsiteX0" fmla="*/ 168018 w 337624"/>
                <a:gd name="connsiteY0" fmla="*/ 203200 h 304800"/>
                <a:gd name="connsiteX1" fmla="*/ 148174 w 337624"/>
                <a:gd name="connsiteY1" fmla="*/ 223838 h 304800"/>
                <a:gd name="connsiteX2" fmla="*/ 168018 w 337624"/>
                <a:gd name="connsiteY2" fmla="*/ 244476 h 304800"/>
                <a:gd name="connsiteX3" fmla="*/ 187862 w 337624"/>
                <a:gd name="connsiteY3" fmla="*/ 223838 h 304800"/>
                <a:gd name="connsiteX4" fmla="*/ 168018 w 337624"/>
                <a:gd name="connsiteY4" fmla="*/ 203200 h 304800"/>
                <a:gd name="connsiteX5" fmla="*/ 168018 w 337624"/>
                <a:gd name="connsiteY5" fmla="*/ 80963 h 304800"/>
                <a:gd name="connsiteX6" fmla="*/ 148174 w 337624"/>
                <a:gd name="connsiteY6" fmla="*/ 100857 h 304800"/>
                <a:gd name="connsiteX7" fmla="*/ 148174 w 337624"/>
                <a:gd name="connsiteY7" fmla="*/ 165844 h 304800"/>
                <a:gd name="connsiteX8" fmla="*/ 168018 w 337624"/>
                <a:gd name="connsiteY8" fmla="*/ 185738 h 304800"/>
                <a:gd name="connsiteX9" fmla="*/ 187862 w 337624"/>
                <a:gd name="connsiteY9" fmla="*/ 165844 h 304800"/>
                <a:gd name="connsiteX10" fmla="*/ 187862 w 337624"/>
                <a:gd name="connsiteY10" fmla="*/ 100857 h 304800"/>
                <a:gd name="connsiteX11" fmla="*/ 168018 w 337624"/>
                <a:gd name="connsiteY11" fmla="*/ 80963 h 304800"/>
                <a:gd name="connsiteX12" fmla="*/ 168018 w 337624"/>
                <a:gd name="connsiteY12" fmla="*/ 25400 h 304800"/>
                <a:gd name="connsiteX13" fmla="*/ 195698 w 337624"/>
                <a:gd name="connsiteY13" fmla="*/ 41192 h 304800"/>
                <a:gd name="connsiteX14" fmla="*/ 305097 w 337624"/>
                <a:gd name="connsiteY14" fmla="*/ 232022 h 304800"/>
                <a:gd name="connsiteX15" fmla="*/ 305097 w 337624"/>
                <a:gd name="connsiteY15" fmla="*/ 263607 h 304800"/>
                <a:gd name="connsiteX16" fmla="*/ 277418 w 337624"/>
                <a:gd name="connsiteY16" fmla="*/ 279400 h 304800"/>
                <a:gd name="connsiteX17" fmla="*/ 58618 w 337624"/>
                <a:gd name="connsiteY17" fmla="*/ 279400 h 304800"/>
                <a:gd name="connsiteX18" fmla="*/ 30939 w 337624"/>
                <a:gd name="connsiteY18" fmla="*/ 263607 h 304800"/>
                <a:gd name="connsiteX19" fmla="*/ 30939 w 337624"/>
                <a:gd name="connsiteY19" fmla="*/ 232022 h 304800"/>
                <a:gd name="connsiteX20" fmla="*/ 140338 w 337624"/>
                <a:gd name="connsiteY20" fmla="*/ 41192 h 304800"/>
                <a:gd name="connsiteX21" fmla="*/ 168018 w 337624"/>
                <a:gd name="connsiteY21" fmla="*/ 25400 h 304800"/>
                <a:gd name="connsiteX22" fmla="*/ 168812 w 337624"/>
                <a:gd name="connsiteY22" fmla="*/ 15875 h 304800"/>
                <a:gd name="connsiteX23" fmla="*/ 134592 w 337624"/>
                <a:gd name="connsiteY23" fmla="*/ 34253 h 304800"/>
                <a:gd name="connsiteX24" fmla="*/ 21404 w 337624"/>
                <a:gd name="connsiteY24" fmla="*/ 231165 h 304800"/>
                <a:gd name="connsiteX25" fmla="*/ 21404 w 337624"/>
                <a:gd name="connsiteY25" fmla="*/ 270547 h 304800"/>
                <a:gd name="connsiteX26" fmla="*/ 55624 w 337624"/>
                <a:gd name="connsiteY26" fmla="*/ 288925 h 304800"/>
                <a:gd name="connsiteX27" fmla="*/ 281999 w 337624"/>
                <a:gd name="connsiteY27" fmla="*/ 288925 h 304800"/>
                <a:gd name="connsiteX28" fmla="*/ 316219 w 337624"/>
                <a:gd name="connsiteY28" fmla="*/ 270547 h 304800"/>
                <a:gd name="connsiteX29" fmla="*/ 316219 w 337624"/>
                <a:gd name="connsiteY29" fmla="*/ 231165 h 304800"/>
                <a:gd name="connsiteX30" fmla="*/ 203031 w 337624"/>
                <a:gd name="connsiteY30" fmla="*/ 34253 h 304800"/>
                <a:gd name="connsiteX31" fmla="*/ 168812 w 337624"/>
                <a:gd name="connsiteY31" fmla="*/ 15875 h 304800"/>
                <a:gd name="connsiteX32" fmla="*/ 168812 w 337624"/>
                <a:gd name="connsiteY32" fmla="*/ 0 h 304800"/>
                <a:gd name="connsiteX33" fmla="*/ 216291 w 337624"/>
                <a:gd name="connsiteY33" fmla="*/ 26276 h 304800"/>
                <a:gd name="connsiteX34" fmla="*/ 329711 w 337624"/>
                <a:gd name="connsiteY34" fmla="*/ 223345 h 304800"/>
                <a:gd name="connsiteX35" fmla="*/ 329711 w 337624"/>
                <a:gd name="connsiteY35" fmla="*/ 278524 h 304800"/>
                <a:gd name="connsiteX36" fmla="*/ 282233 w 337624"/>
                <a:gd name="connsiteY36" fmla="*/ 304800 h 304800"/>
                <a:gd name="connsiteX37" fmla="*/ 55391 w 337624"/>
                <a:gd name="connsiteY37" fmla="*/ 304800 h 304800"/>
                <a:gd name="connsiteX38" fmla="*/ 7913 w 337624"/>
                <a:gd name="connsiteY38" fmla="*/ 278524 h 304800"/>
                <a:gd name="connsiteX39" fmla="*/ 7913 w 337624"/>
                <a:gd name="connsiteY39" fmla="*/ 223345 h 304800"/>
                <a:gd name="connsiteX40" fmla="*/ 121333 w 337624"/>
                <a:gd name="connsiteY40" fmla="*/ 26276 h 304800"/>
                <a:gd name="connsiteX41" fmla="*/ 168812 w 337624"/>
                <a:gd name="connsiteY41"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7624" h="304800">
                  <a:moveTo>
                    <a:pt x="168018" y="203200"/>
                  </a:moveTo>
                  <a:cubicBezTo>
                    <a:pt x="157058" y="203200"/>
                    <a:pt x="148174" y="212440"/>
                    <a:pt x="148174" y="223838"/>
                  </a:cubicBezTo>
                  <a:cubicBezTo>
                    <a:pt x="148174" y="235236"/>
                    <a:pt x="157058" y="244476"/>
                    <a:pt x="168018" y="244476"/>
                  </a:cubicBezTo>
                  <a:cubicBezTo>
                    <a:pt x="178978" y="244476"/>
                    <a:pt x="187862" y="235236"/>
                    <a:pt x="187862" y="223838"/>
                  </a:cubicBezTo>
                  <a:cubicBezTo>
                    <a:pt x="187862" y="212440"/>
                    <a:pt x="178978" y="203200"/>
                    <a:pt x="168018" y="203200"/>
                  </a:cubicBezTo>
                  <a:close/>
                  <a:moveTo>
                    <a:pt x="168018" y="80963"/>
                  </a:moveTo>
                  <a:cubicBezTo>
                    <a:pt x="157435" y="80963"/>
                    <a:pt x="148174" y="90247"/>
                    <a:pt x="148174" y="100857"/>
                  </a:cubicBezTo>
                  <a:lnTo>
                    <a:pt x="148174" y="165844"/>
                  </a:lnTo>
                  <a:cubicBezTo>
                    <a:pt x="148174" y="177780"/>
                    <a:pt x="157435" y="185738"/>
                    <a:pt x="168018" y="185738"/>
                  </a:cubicBezTo>
                  <a:cubicBezTo>
                    <a:pt x="178602" y="185738"/>
                    <a:pt x="187862" y="177780"/>
                    <a:pt x="187862" y="165844"/>
                  </a:cubicBezTo>
                  <a:cubicBezTo>
                    <a:pt x="187862" y="165844"/>
                    <a:pt x="187862" y="165844"/>
                    <a:pt x="187862" y="100857"/>
                  </a:cubicBezTo>
                  <a:cubicBezTo>
                    <a:pt x="187862" y="90247"/>
                    <a:pt x="178602" y="80963"/>
                    <a:pt x="168018" y="80963"/>
                  </a:cubicBezTo>
                  <a:close/>
                  <a:moveTo>
                    <a:pt x="168018" y="25400"/>
                  </a:moveTo>
                  <a:cubicBezTo>
                    <a:pt x="179881" y="25400"/>
                    <a:pt x="190425" y="31980"/>
                    <a:pt x="195698" y="41192"/>
                  </a:cubicBezTo>
                  <a:cubicBezTo>
                    <a:pt x="195698" y="41192"/>
                    <a:pt x="195698" y="41192"/>
                    <a:pt x="305097" y="232022"/>
                  </a:cubicBezTo>
                  <a:cubicBezTo>
                    <a:pt x="311687" y="241234"/>
                    <a:pt x="311687" y="253079"/>
                    <a:pt x="305097" y="263607"/>
                  </a:cubicBezTo>
                  <a:cubicBezTo>
                    <a:pt x="299825" y="274136"/>
                    <a:pt x="289280" y="279400"/>
                    <a:pt x="277418" y="279400"/>
                  </a:cubicBezTo>
                  <a:cubicBezTo>
                    <a:pt x="277418" y="279400"/>
                    <a:pt x="277418" y="279400"/>
                    <a:pt x="58618" y="279400"/>
                  </a:cubicBezTo>
                  <a:cubicBezTo>
                    <a:pt x="46756" y="279400"/>
                    <a:pt x="36211" y="274136"/>
                    <a:pt x="30939" y="263607"/>
                  </a:cubicBezTo>
                  <a:cubicBezTo>
                    <a:pt x="24349" y="253079"/>
                    <a:pt x="24349" y="241234"/>
                    <a:pt x="30939" y="232022"/>
                  </a:cubicBezTo>
                  <a:cubicBezTo>
                    <a:pt x="30939" y="232022"/>
                    <a:pt x="30939" y="232022"/>
                    <a:pt x="140338" y="41192"/>
                  </a:cubicBezTo>
                  <a:cubicBezTo>
                    <a:pt x="145611" y="31980"/>
                    <a:pt x="156156" y="25400"/>
                    <a:pt x="168018" y="25400"/>
                  </a:cubicBezTo>
                  <a:close/>
                  <a:moveTo>
                    <a:pt x="168812" y="15875"/>
                  </a:moveTo>
                  <a:cubicBezTo>
                    <a:pt x="154334" y="15875"/>
                    <a:pt x="142489" y="22438"/>
                    <a:pt x="134592" y="34253"/>
                  </a:cubicBezTo>
                  <a:cubicBezTo>
                    <a:pt x="21404" y="231165"/>
                    <a:pt x="21404" y="231165"/>
                    <a:pt x="21404" y="231165"/>
                  </a:cubicBezTo>
                  <a:cubicBezTo>
                    <a:pt x="14824" y="242979"/>
                    <a:pt x="14824" y="257419"/>
                    <a:pt x="21404" y="270547"/>
                  </a:cubicBezTo>
                  <a:cubicBezTo>
                    <a:pt x="27985" y="282362"/>
                    <a:pt x="41146" y="288925"/>
                    <a:pt x="55624" y="288925"/>
                  </a:cubicBezTo>
                  <a:cubicBezTo>
                    <a:pt x="281999" y="288925"/>
                    <a:pt x="281999" y="288925"/>
                    <a:pt x="281999" y="288925"/>
                  </a:cubicBezTo>
                  <a:cubicBezTo>
                    <a:pt x="296477" y="288925"/>
                    <a:pt x="309638" y="282362"/>
                    <a:pt x="316219" y="270547"/>
                  </a:cubicBezTo>
                  <a:cubicBezTo>
                    <a:pt x="322799" y="257419"/>
                    <a:pt x="322799" y="242979"/>
                    <a:pt x="316219" y="231165"/>
                  </a:cubicBezTo>
                  <a:cubicBezTo>
                    <a:pt x="203031" y="34253"/>
                    <a:pt x="203031" y="34253"/>
                    <a:pt x="203031" y="34253"/>
                  </a:cubicBezTo>
                  <a:cubicBezTo>
                    <a:pt x="195134" y="22438"/>
                    <a:pt x="183289" y="15875"/>
                    <a:pt x="168812" y="15875"/>
                  </a:cubicBezTo>
                  <a:close/>
                  <a:moveTo>
                    <a:pt x="168812" y="0"/>
                  </a:moveTo>
                  <a:cubicBezTo>
                    <a:pt x="188595" y="0"/>
                    <a:pt x="207059" y="9196"/>
                    <a:pt x="216291" y="26276"/>
                  </a:cubicBezTo>
                  <a:cubicBezTo>
                    <a:pt x="329711" y="223345"/>
                    <a:pt x="329711" y="223345"/>
                    <a:pt x="329711" y="223345"/>
                  </a:cubicBezTo>
                  <a:cubicBezTo>
                    <a:pt x="340262" y="240424"/>
                    <a:pt x="340262" y="261445"/>
                    <a:pt x="329711" y="278524"/>
                  </a:cubicBezTo>
                  <a:cubicBezTo>
                    <a:pt x="320480" y="295604"/>
                    <a:pt x="302016" y="304800"/>
                    <a:pt x="282233" y="304800"/>
                  </a:cubicBezTo>
                  <a:cubicBezTo>
                    <a:pt x="55391" y="304800"/>
                    <a:pt x="55391" y="304800"/>
                    <a:pt x="55391" y="304800"/>
                  </a:cubicBezTo>
                  <a:cubicBezTo>
                    <a:pt x="35608" y="304800"/>
                    <a:pt x="17144" y="295604"/>
                    <a:pt x="7913" y="278524"/>
                  </a:cubicBezTo>
                  <a:cubicBezTo>
                    <a:pt x="-2638" y="261445"/>
                    <a:pt x="-2638" y="240424"/>
                    <a:pt x="7913" y="223345"/>
                  </a:cubicBezTo>
                  <a:cubicBezTo>
                    <a:pt x="121333" y="26276"/>
                    <a:pt x="121333" y="26276"/>
                    <a:pt x="121333" y="26276"/>
                  </a:cubicBezTo>
                  <a:cubicBezTo>
                    <a:pt x="130565" y="9196"/>
                    <a:pt x="149030" y="0"/>
                    <a:pt x="168812" y="0"/>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7" name="椭圆 50"/>
            <p:cNvSpPr/>
            <p:nvPr/>
          </p:nvSpPr>
          <p:spPr>
            <a:xfrm>
              <a:off x="3175000" y="4368310"/>
              <a:ext cx="914400" cy="913705"/>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sp>
          <p:nvSpPr>
            <p:cNvPr id="58" name="椭圆 42"/>
            <p:cNvSpPr/>
            <p:nvPr/>
          </p:nvSpPr>
          <p:spPr>
            <a:xfrm>
              <a:off x="5777364" y="4367963"/>
              <a:ext cx="865871" cy="914400"/>
            </a:xfrm>
            <a:custGeom>
              <a:avLst/>
              <a:gdLst>
                <a:gd name="connsiteX0" fmla="*/ 74582 w 312676"/>
                <a:gd name="connsiteY0" fmla="*/ 214312 h 330200"/>
                <a:gd name="connsiteX1" fmla="*/ 74582 w 312676"/>
                <a:gd name="connsiteY1" fmla="*/ 268287 h 330200"/>
                <a:gd name="connsiteX2" fmla="*/ 133320 w 312676"/>
                <a:gd name="connsiteY2" fmla="*/ 268287 h 330200"/>
                <a:gd name="connsiteX3" fmla="*/ 133320 w 312676"/>
                <a:gd name="connsiteY3" fmla="*/ 214312 h 330200"/>
                <a:gd name="connsiteX4" fmla="*/ 156339 w 312676"/>
                <a:gd name="connsiteY4" fmla="*/ 71437 h 330200"/>
                <a:gd name="connsiteX5" fmla="*/ 282545 w 312676"/>
                <a:gd name="connsiteY5" fmla="*/ 196268 h 330200"/>
                <a:gd name="connsiteX6" fmla="*/ 282545 w 312676"/>
                <a:gd name="connsiteY6" fmla="*/ 323699 h 330200"/>
                <a:gd name="connsiteX7" fmla="*/ 276040 w 312676"/>
                <a:gd name="connsiteY7" fmla="*/ 330200 h 330200"/>
                <a:gd name="connsiteX8" fmla="*/ 238308 w 312676"/>
                <a:gd name="connsiteY8" fmla="*/ 330200 h 330200"/>
                <a:gd name="connsiteX9" fmla="*/ 238308 w 312676"/>
                <a:gd name="connsiteY9" fmla="*/ 214472 h 330200"/>
                <a:gd name="connsiteX10" fmla="*/ 173253 w 312676"/>
                <a:gd name="connsiteY10" fmla="*/ 214472 h 330200"/>
                <a:gd name="connsiteX11" fmla="*/ 173253 w 312676"/>
                <a:gd name="connsiteY11" fmla="*/ 330200 h 330200"/>
                <a:gd name="connsiteX12" fmla="*/ 36638 w 312676"/>
                <a:gd name="connsiteY12" fmla="*/ 330200 h 330200"/>
                <a:gd name="connsiteX13" fmla="*/ 30132 w 312676"/>
                <a:gd name="connsiteY13" fmla="*/ 323699 h 330200"/>
                <a:gd name="connsiteX14" fmla="*/ 30132 w 312676"/>
                <a:gd name="connsiteY14" fmla="*/ 196268 h 330200"/>
                <a:gd name="connsiteX15" fmla="*/ 156339 w 312676"/>
                <a:gd name="connsiteY15" fmla="*/ 0 h 330200"/>
                <a:gd name="connsiteX16" fmla="*/ 307822 w 312676"/>
                <a:gd name="connsiteY16" fmla="*/ 151244 h 330200"/>
                <a:gd name="connsiteX17" fmla="*/ 307822 w 312676"/>
                <a:gd name="connsiteY17" fmla="*/ 174512 h 330200"/>
                <a:gd name="connsiteX18" fmla="*/ 283222 w 312676"/>
                <a:gd name="connsiteY18" fmla="*/ 174512 h 330200"/>
                <a:gd name="connsiteX19" fmla="*/ 156339 w 312676"/>
                <a:gd name="connsiteY19" fmla="*/ 46537 h 330200"/>
                <a:gd name="connsiteX20" fmla="*/ 29456 w 312676"/>
                <a:gd name="connsiteY20" fmla="*/ 174512 h 330200"/>
                <a:gd name="connsiteX21" fmla="*/ 16508 w 312676"/>
                <a:gd name="connsiteY21" fmla="*/ 178390 h 330200"/>
                <a:gd name="connsiteX22" fmla="*/ 4856 w 312676"/>
                <a:gd name="connsiteY22" fmla="*/ 174512 h 330200"/>
                <a:gd name="connsiteX23" fmla="*/ 4856 w 312676"/>
                <a:gd name="connsiteY23" fmla="*/ 151244 h 330200"/>
                <a:gd name="connsiteX24" fmla="*/ 59234 w 312676"/>
                <a:gd name="connsiteY24" fmla="*/ 96951 h 330200"/>
                <a:gd name="connsiteX25" fmla="*/ 59234 w 312676"/>
                <a:gd name="connsiteY25" fmla="*/ 40073 h 330200"/>
                <a:gd name="connsiteX26" fmla="*/ 72181 w 312676"/>
                <a:gd name="connsiteY26" fmla="*/ 27146 h 330200"/>
                <a:gd name="connsiteX27" fmla="*/ 85129 w 312676"/>
                <a:gd name="connsiteY27" fmla="*/ 40073 h 330200"/>
                <a:gd name="connsiteX28" fmla="*/ 85129 w 312676"/>
                <a:gd name="connsiteY28" fmla="*/ 71098 h 330200"/>
                <a:gd name="connsiteX29" fmla="*/ 156339 w 312676"/>
                <a:gd name="connsiteY2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676" h="330200">
                  <a:moveTo>
                    <a:pt x="74582" y="214312"/>
                  </a:moveTo>
                  <a:lnTo>
                    <a:pt x="74582" y="268287"/>
                  </a:lnTo>
                  <a:lnTo>
                    <a:pt x="133320" y="268287"/>
                  </a:lnTo>
                  <a:lnTo>
                    <a:pt x="133320" y="214312"/>
                  </a:lnTo>
                  <a:close/>
                  <a:moveTo>
                    <a:pt x="156339" y="71437"/>
                  </a:moveTo>
                  <a:cubicBezTo>
                    <a:pt x="156339" y="71437"/>
                    <a:pt x="156339" y="71437"/>
                    <a:pt x="282545" y="196268"/>
                  </a:cubicBezTo>
                  <a:cubicBezTo>
                    <a:pt x="282545" y="196268"/>
                    <a:pt x="282545" y="196268"/>
                    <a:pt x="282545" y="323699"/>
                  </a:cubicBezTo>
                  <a:cubicBezTo>
                    <a:pt x="282545" y="327600"/>
                    <a:pt x="279943" y="330200"/>
                    <a:pt x="276040" y="330200"/>
                  </a:cubicBezTo>
                  <a:cubicBezTo>
                    <a:pt x="276040" y="330200"/>
                    <a:pt x="276040" y="330200"/>
                    <a:pt x="238308" y="330200"/>
                  </a:cubicBezTo>
                  <a:cubicBezTo>
                    <a:pt x="238308" y="330200"/>
                    <a:pt x="238308" y="330200"/>
                    <a:pt x="238308" y="214472"/>
                  </a:cubicBezTo>
                  <a:cubicBezTo>
                    <a:pt x="238308" y="214472"/>
                    <a:pt x="238308" y="214472"/>
                    <a:pt x="173253" y="214472"/>
                  </a:cubicBezTo>
                  <a:cubicBezTo>
                    <a:pt x="173253" y="214472"/>
                    <a:pt x="173253" y="214472"/>
                    <a:pt x="173253" y="330200"/>
                  </a:cubicBezTo>
                  <a:cubicBezTo>
                    <a:pt x="173253" y="330200"/>
                    <a:pt x="173253" y="330200"/>
                    <a:pt x="36638" y="330200"/>
                  </a:cubicBezTo>
                  <a:cubicBezTo>
                    <a:pt x="32734" y="330200"/>
                    <a:pt x="30132" y="327600"/>
                    <a:pt x="30132" y="323699"/>
                  </a:cubicBezTo>
                  <a:cubicBezTo>
                    <a:pt x="30132" y="323699"/>
                    <a:pt x="30132" y="323699"/>
                    <a:pt x="30132" y="196268"/>
                  </a:cubicBezTo>
                  <a:close/>
                  <a:moveTo>
                    <a:pt x="156339" y="0"/>
                  </a:moveTo>
                  <a:cubicBezTo>
                    <a:pt x="156339" y="0"/>
                    <a:pt x="156339" y="0"/>
                    <a:pt x="307822" y="151244"/>
                  </a:cubicBezTo>
                  <a:cubicBezTo>
                    <a:pt x="314295" y="157707"/>
                    <a:pt x="314295" y="168048"/>
                    <a:pt x="307822" y="174512"/>
                  </a:cubicBezTo>
                  <a:cubicBezTo>
                    <a:pt x="301348" y="180975"/>
                    <a:pt x="289695" y="180975"/>
                    <a:pt x="283222" y="174512"/>
                  </a:cubicBezTo>
                  <a:cubicBezTo>
                    <a:pt x="283222" y="174512"/>
                    <a:pt x="283222" y="174512"/>
                    <a:pt x="156339" y="46537"/>
                  </a:cubicBezTo>
                  <a:cubicBezTo>
                    <a:pt x="156339" y="46537"/>
                    <a:pt x="156339" y="46537"/>
                    <a:pt x="29456" y="174512"/>
                  </a:cubicBezTo>
                  <a:cubicBezTo>
                    <a:pt x="25571" y="177097"/>
                    <a:pt x="21687" y="178390"/>
                    <a:pt x="16508" y="178390"/>
                  </a:cubicBezTo>
                  <a:cubicBezTo>
                    <a:pt x="12624" y="178390"/>
                    <a:pt x="8740" y="177097"/>
                    <a:pt x="4856" y="174512"/>
                  </a:cubicBezTo>
                  <a:cubicBezTo>
                    <a:pt x="-1618" y="168048"/>
                    <a:pt x="-1618" y="157707"/>
                    <a:pt x="4856" y="151244"/>
                  </a:cubicBezTo>
                  <a:cubicBezTo>
                    <a:pt x="4856" y="151244"/>
                    <a:pt x="4856" y="151244"/>
                    <a:pt x="59234" y="96951"/>
                  </a:cubicBezTo>
                  <a:cubicBezTo>
                    <a:pt x="59234" y="96951"/>
                    <a:pt x="59234" y="96951"/>
                    <a:pt x="59234" y="40073"/>
                  </a:cubicBezTo>
                  <a:cubicBezTo>
                    <a:pt x="59234" y="32317"/>
                    <a:pt x="64413" y="27146"/>
                    <a:pt x="72181" y="27146"/>
                  </a:cubicBezTo>
                  <a:cubicBezTo>
                    <a:pt x="78655" y="27146"/>
                    <a:pt x="85129" y="32317"/>
                    <a:pt x="85129" y="40073"/>
                  </a:cubicBezTo>
                  <a:cubicBezTo>
                    <a:pt x="85129" y="40073"/>
                    <a:pt x="85129" y="40073"/>
                    <a:pt x="85129" y="71098"/>
                  </a:cubicBezTo>
                  <a:cubicBezTo>
                    <a:pt x="85129" y="71098"/>
                    <a:pt x="85129" y="71098"/>
                    <a:pt x="156339" y="0"/>
                  </a:cubicBezTo>
                  <a:close/>
                </a:path>
              </a:pathLst>
            </a:custGeom>
            <a:solidFill>
              <a:schemeClr val="bg1"/>
            </a:solidFill>
            <a:ln>
              <a:noFill/>
            </a:ln>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Times New Roman" charset="0"/>
                <a:ea typeface="Times New Roman" charset="0"/>
                <a:cs typeface="Times New Roman" charset="0"/>
              </a:endParaRPr>
            </a:p>
          </p:txBody>
        </p:sp>
      </p:grpSp>
      <p:grpSp>
        <p:nvGrpSpPr>
          <p:cNvPr id="59" name="组合 14"/>
          <p:cNvGrpSpPr/>
          <p:nvPr/>
        </p:nvGrpSpPr>
        <p:grpSpPr>
          <a:xfrm>
            <a:off x="7869676" y="4070269"/>
            <a:ext cx="3948382" cy="1996151"/>
            <a:chOff x="6585159" y="1678126"/>
            <a:chExt cx="3948382" cy="1996151"/>
          </a:xfrm>
        </p:grpSpPr>
        <p:sp>
          <p:nvSpPr>
            <p:cNvPr id="60" name="矩形 15"/>
            <p:cNvSpPr/>
            <p:nvPr/>
          </p:nvSpPr>
          <p:spPr>
            <a:xfrm>
              <a:off x="6585159" y="2030750"/>
              <a:ext cx="3948382" cy="1643527"/>
            </a:xfrm>
            <a:prstGeom prst="rect">
              <a:avLst/>
            </a:prstGeom>
          </p:spPr>
          <p:txBody>
            <a:bodyPr wrap="square">
              <a:spAutoFit/>
              <a:scene3d>
                <a:camera prst="orthographicFront"/>
                <a:lightRig rig="threePt" dir="t"/>
              </a:scene3d>
              <a:sp3d contourW="12700"/>
            </a:bodyPr>
            <a:lstStyle/>
            <a:p>
              <a:pPr>
                <a:lnSpc>
                  <a:spcPct val="120000"/>
                </a:lnSpc>
              </a:pPr>
              <a:r>
                <a:rPr lang="en-US" altLang="zh-CN" sz="1400" dirty="0" smtClean="0">
                  <a:latin typeface="Times New Roman" charset="0"/>
                  <a:ea typeface="Times New Roman" charset="0"/>
                  <a:cs typeface="Times New Roman" charset="0"/>
                </a:rPr>
                <a:t>The whole data contain 15,000 records, which would be split into 2 sets.</a:t>
              </a:r>
            </a:p>
            <a:p>
              <a:pPr>
                <a:lnSpc>
                  <a:spcPct val="120000"/>
                </a:lnSpc>
              </a:pPr>
              <a:r>
                <a:rPr lang="en-US" altLang="zh-CN" sz="1400" b="1" dirty="0" smtClean="0">
                  <a:solidFill>
                    <a:schemeClr val="accent6">
                      <a:lumMod val="75000"/>
                    </a:schemeClr>
                  </a:solidFill>
                  <a:latin typeface="Times New Roman" charset="0"/>
                  <a:ea typeface="Times New Roman" charset="0"/>
                  <a:cs typeface="Times New Roman" charset="0"/>
                </a:rPr>
                <a:t>Training dataset</a:t>
              </a:r>
              <a:r>
                <a:rPr lang="en-US" altLang="zh-CN" sz="1400" dirty="0" smtClean="0">
                  <a:latin typeface="Times New Roman" charset="0"/>
                  <a:ea typeface="Times New Roman" charset="0"/>
                  <a:cs typeface="Times New Roman" charset="0"/>
                </a:rPr>
                <a:t>: 80% (12000) records would be used to develop the model.</a:t>
              </a:r>
            </a:p>
            <a:p>
              <a:pPr>
                <a:lnSpc>
                  <a:spcPct val="120000"/>
                </a:lnSpc>
              </a:pPr>
              <a:r>
                <a:rPr lang="en-US" altLang="zh-CN" sz="1400" b="1" dirty="0" smtClean="0">
                  <a:solidFill>
                    <a:schemeClr val="accent6">
                      <a:lumMod val="75000"/>
                    </a:schemeClr>
                  </a:solidFill>
                  <a:latin typeface="Times New Roman" charset="0"/>
                  <a:ea typeface="Times New Roman" charset="0"/>
                  <a:cs typeface="Times New Roman" charset="0"/>
                </a:rPr>
                <a:t>Testing dataset: </a:t>
              </a:r>
              <a:r>
                <a:rPr lang="en-US" altLang="zh-CN" sz="1400" dirty="0" smtClean="0">
                  <a:latin typeface="Times New Roman" charset="0"/>
                  <a:ea typeface="Times New Roman" charset="0"/>
                  <a:cs typeface="Times New Roman" charset="0"/>
                </a:rPr>
                <a:t>20% (3000) records would be used to evaluate the model.</a:t>
              </a:r>
              <a:endParaRPr lang="zh-CN" altLang="en-US" sz="1400" dirty="0">
                <a:latin typeface="Times New Roman" charset="0"/>
                <a:ea typeface="Times New Roman" charset="0"/>
                <a:cs typeface="Times New Roman" charset="0"/>
              </a:endParaRPr>
            </a:p>
          </p:txBody>
        </p:sp>
        <p:sp>
          <p:nvSpPr>
            <p:cNvPr id="61" name="矩形 16"/>
            <p:cNvSpPr/>
            <p:nvPr/>
          </p:nvSpPr>
          <p:spPr>
            <a:xfrm>
              <a:off x="6585160" y="1678126"/>
              <a:ext cx="2241974" cy="394210"/>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latin typeface="Times New Roman" charset="0"/>
                  <a:ea typeface="Times New Roman" charset="0"/>
                  <a:cs typeface="Times New Roman" charset="0"/>
                </a:rPr>
                <a:t>Data division:</a:t>
              </a:r>
              <a:endParaRPr lang="zh-CN" altLang="en-US" b="1" dirty="0">
                <a:latin typeface="Times New Roman" charset="0"/>
                <a:ea typeface="Times New Roman" charset="0"/>
                <a:cs typeface="Times New Roman" charset="0"/>
              </a:endParaRPr>
            </a:p>
          </p:txBody>
        </p:sp>
      </p:grpSp>
      <p:sp>
        <p:nvSpPr>
          <p:cNvPr id="64" name="矩形 19"/>
          <p:cNvSpPr/>
          <p:nvPr/>
        </p:nvSpPr>
        <p:spPr>
          <a:xfrm>
            <a:off x="7803204" y="2049789"/>
            <a:ext cx="4164668" cy="757130"/>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latin typeface="Times New Roman" charset="0"/>
                <a:ea typeface="Times New Roman" charset="0"/>
                <a:cs typeface="Times New Roman" charset="0"/>
              </a:rPr>
              <a:t>Attribute selection: select attributes appropriate for </a:t>
            </a:r>
            <a:r>
              <a:rPr lang="en-US" altLang="zh-CN" b="1" dirty="0" smtClean="0">
                <a:latin typeface="Times New Roman" charset="0"/>
                <a:ea typeface="Times New Roman" charset="0"/>
                <a:cs typeface="Times New Roman" charset="0"/>
              </a:rPr>
              <a:t>analysis:</a:t>
            </a:r>
            <a:endParaRPr lang="en-US" altLang="zh-CN" b="1" dirty="0">
              <a:latin typeface="Times New Roman" charset="0"/>
              <a:ea typeface="Times New Roman" charset="0"/>
              <a:cs typeface="Times New Roman" charset="0"/>
            </a:endParaRPr>
          </a:p>
        </p:txBody>
      </p:sp>
      <p:grpSp>
        <p:nvGrpSpPr>
          <p:cNvPr id="65" name="组合 20"/>
          <p:cNvGrpSpPr/>
          <p:nvPr/>
        </p:nvGrpSpPr>
        <p:grpSpPr>
          <a:xfrm>
            <a:off x="455980" y="2039312"/>
            <a:ext cx="3693125" cy="3486382"/>
            <a:chOff x="5814012" y="1433126"/>
            <a:chExt cx="3693125" cy="3486382"/>
          </a:xfrm>
        </p:grpSpPr>
        <p:sp>
          <p:nvSpPr>
            <p:cNvPr id="66" name="矩形 21"/>
            <p:cNvSpPr/>
            <p:nvPr/>
          </p:nvSpPr>
          <p:spPr>
            <a:xfrm>
              <a:off x="6162777" y="2190256"/>
              <a:ext cx="3235220" cy="867930"/>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dirty="0" smtClean="0">
                  <a:latin typeface="Times New Roman" charset="0"/>
                  <a:ea typeface="Times New Roman" charset="0"/>
                  <a:cs typeface="Times New Roman" charset="0"/>
                </a:rPr>
                <a:t>There is no missing values.</a:t>
              </a:r>
            </a:p>
            <a:p>
              <a:pPr algn="r">
                <a:lnSpc>
                  <a:spcPct val="120000"/>
                </a:lnSpc>
              </a:pPr>
              <a:r>
                <a:rPr lang="en-US" altLang="zh-CN" sz="1400" dirty="0" smtClean="0">
                  <a:latin typeface="Times New Roman" charset="0"/>
                  <a:ea typeface="Times New Roman" charset="0"/>
                  <a:cs typeface="Times New Roman" charset="0"/>
                </a:rPr>
                <a:t>According to the boxplot, no outliers were found in the dataset. </a:t>
              </a:r>
              <a:endParaRPr lang="zh-CN" altLang="en-US" sz="1400" dirty="0">
                <a:latin typeface="Times New Roman" charset="0"/>
                <a:ea typeface="Times New Roman" charset="0"/>
                <a:cs typeface="Times New Roman" charset="0"/>
              </a:endParaRPr>
            </a:p>
          </p:txBody>
        </p:sp>
        <p:sp>
          <p:nvSpPr>
            <p:cNvPr id="67" name="矩形 22"/>
            <p:cNvSpPr/>
            <p:nvPr/>
          </p:nvSpPr>
          <p:spPr>
            <a:xfrm>
              <a:off x="6162776" y="1433126"/>
              <a:ext cx="3146009" cy="757130"/>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latin typeface="Times New Roman" charset="0"/>
                  <a:ea typeface="Times New Roman" charset="0"/>
                  <a:cs typeface="Times New Roman" charset="0"/>
                </a:rPr>
                <a:t>Handle </a:t>
              </a:r>
              <a:r>
                <a:rPr lang="en-US" altLang="zh-CN" b="1" dirty="0" smtClean="0">
                  <a:latin typeface="Times New Roman" charset="0"/>
                  <a:ea typeface="Times New Roman" charset="0"/>
                  <a:cs typeface="Times New Roman" charset="0"/>
                </a:rPr>
                <a:t>missing </a:t>
              </a:r>
              <a:r>
                <a:rPr lang="en-US" altLang="zh-CN" b="1" dirty="0">
                  <a:latin typeface="Times New Roman" charset="0"/>
                  <a:ea typeface="Times New Roman" charset="0"/>
                  <a:cs typeface="Times New Roman" charset="0"/>
                </a:rPr>
                <a:t>values </a:t>
              </a:r>
              <a:r>
                <a:rPr lang="en-US" altLang="zh-CN" b="1" dirty="0" smtClean="0">
                  <a:latin typeface="Times New Roman" charset="0"/>
                  <a:ea typeface="Times New Roman" charset="0"/>
                  <a:cs typeface="Times New Roman" charset="0"/>
                </a:rPr>
                <a:t>&amp; Identify outliers</a:t>
              </a:r>
              <a:r>
                <a:rPr lang="en-US" altLang="zh-CN" b="1" dirty="0">
                  <a:latin typeface="Times New Roman" charset="0"/>
                  <a:ea typeface="Times New Roman" charset="0"/>
                  <a:cs typeface="Times New Roman" charset="0"/>
                </a:rPr>
                <a:t>:</a:t>
              </a:r>
            </a:p>
          </p:txBody>
        </p:sp>
        <p:sp>
          <p:nvSpPr>
            <p:cNvPr id="68" name="矩形 23"/>
            <p:cNvSpPr/>
            <p:nvPr/>
          </p:nvSpPr>
          <p:spPr>
            <a:xfrm>
              <a:off x="5814012" y="4310110"/>
              <a:ext cx="3583984" cy="609398"/>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dirty="0" smtClean="0">
                  <a:latin typeface="Times New Roman" charset="0"/>
                  <a:ea typeface="Times New Roman" charset="0"/>
                  <a:cs typeface="Times New Roman" charset="0"/>
                </a:rPr>
                <a:t>Convert the string variables into numeric: in the column ‘Salary’.</a:t>
              </a:r>
              <a:endParaRPr lang="zh-CN" altLang="en-US" sz="1400" dirty="0">
                <a:latin typeface="Times New Roman" charset="0"/>
                <a:ea typeface="Times New Roman" charset="0"/>
                <a:cs typeface="Times New Roman" charset="0"/>
              </a:endParaRPr>
            </a:p>
          </p:txBody>
        </p:sp>
        <p:sp>
          <p:nvSpPr>
            <p:cNvPr id="69" name="矩形 24"/>
            <p:cNvSpPr/>
            <p:nvPr/>
          </p:nvSpPr>
          <p:spPr>
            <a:xfrm>
              <a:off x="5814014" y="3637786"/>
              <a:ext cx="3693123" cy="726609"/>
            </a:xfrm>
            <a:prstGeom prst="rect">
              <a:avLst/>
            </a:prstGeom>
          </p:spPr>
          <p:txBody>
            <a:bodyPr wrap="square">
              <a:spAutoFit/>
              <a:scene3d>
                <a:camera prst="orthographicFront"/>
                <a:lightRig rig="threePt" dir="t"/>
              </a:scene3d>
              <a:sp3d contourW="12700"/>
            </a:bodyPr>
            <a:lstStyle/>
            <a:p>
              <a:pPr algn="r">
                <a:lnSpc>
                  <a:spcPct val="120000"/>
                </a:lnSpc>
              </a:pPr>
              <a:r>
                <a:rPr lang="en-US" b="1" dirty="0">
                  <a:latin typeface="Times New Roman" charset="0"/>
                  <a:ea typeface="Times New Roman" charset="0"/>
                  <a:cs typeface="Times New Roman" charset="0"/>
                </a:rPr>
                <a:t>Look for attributes that might need </a:t>
              </a:r>
              <a:r>
                <a:rPr lang="en-US" b="1" dirty="0" smtClean="0">
                  <a:latin typeface="Times New Roman" charset="0"/>
                  <a:ea typeface="Times New Roman" charset="0"/>
                  <a:cs typeface="Times New Roman" charset="0"/>
                </a:rPr>
                <a:t>transformation:</a:t>
              </a:r>
              <a:endParaRPr lang="zh-CN" altLang="en-US" b="1" dirty="0">
                <a:latin typeface="Times New Roman" charset="0"/>
                <a:ea typeface="Times New Roman" charset="0"/>
                <a:cs typeface="Times New Roman" charset="0"/>
              </a:endParaRPr>
            </a:p>
          </p:txBody>
        </p:sp>
      </p:grpSp>
      <p:sp>
        <p:nvSpPr>
          <p:cNvPr id="70" name="矩形 21"/>
          <p:cNvSpPr/>
          <p:nvPr/>
        </p:nvSpPr>
        <p:spPr>
          <a:xfrm>
            <a:off x="7848039" y="2788733"/>
            <a:ext cx="4196815" cy="997196"/>
          </a:xfrm>
          <a:prstGeom prst="rect">
            <a:avLst/>
          </a:prstGeom>
        </p:spPr>
        <p:txBody>
          <a:bodyPr wrap="square">
            <a:spAutoFit/>
            <a:scene3d>
              <a:camera prst="orthographicFront"/>
              <a:lightRig rig="threePt" dir="t"/>
            </a:scene3d>
            <a:sp3d contourW="12700"/>
          </a:bodyPr>
          <a:lstStyle/>
          <a:p>
            <a:r>
              <a:rPr lang="en-US" altLang="zh-CN" sz="1400" dirty="0" smtClean="0">
                <a:latin typeface="Times New Roman" charset="0"/>
                <a:ea typeface="Times New Roman" charset="0"/>
                <a:cs typeface="Times New Roman" charset="0"/>
              </a:rPr>
              <a:t>According to the </a:t>
            </a:r>
            <a:r>
              <a:rPr lang="en-US" altLang="zh-CN" sz="1400" dirty="0" err="1" smtClean="0">
                <a:latin typeface="Times New Roman" charset="0"/>
                <a:ea typeface="Times New Roman" charset="0"/>
                <a:cs typeface="Times New Roman" charset="0"/>
              </a:rPr>
              <a:t>heatmap</a:t>
            </a:r>
            <a:r>
              <a:rPr lang="en-US" altLang="zh-CN" sz="1400" dirty="0" smtClean="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a:t>
            </a:r>
            <a:r>
              <a:rPr lang="en-US" sz="1400" dirty="0" smtClean="0">
                <a:latin typeface="Times New Roman" charset="0"/>
                <a:ea typeface="Times New Roman" charset="0"/>
                <a:cs typeface="Times New Roman" charset="0"/>
              </a:rPr>
              <a:t>ll </a:t>
            </a:r>
            <a:r>
              <a:rPr lang="en-US" sz="1400" dirty="0">
                <a:latin typeface="Times New Roman" charset="0"/>
                <a:ea typeface="Times New Roman" charset="0"/>
                <a:cs typeface="Times New Roman" charset="0"/>
              </a:rPr>
              <a:t>the </a:t>
            </a:r>
            <a:r>
              <a:rPr lang="en-US" sz="1400" dirty="0" smtClean="0">
                <a:latin typeface="Times New Roman" charset="0"/>
                <a:ea typeface="Times New Roman" charset="0"/>
                <a:cs typeface="Times New Roman" charset="0"/>
              </a:rPr>
              <a:t>10 </a:t>
            </a:r>
            <a:r>
              <a:rPr lang="en-US" sz="1400" dirty="0">
                <a:latin typeface="Times New Roman" charset="0"/>
                <a:ea typeface="Times New Roman" charset="0"/>
                <a:cs typeface="Times New Roman" charset="0"/>
              </a:rPr>
              <a:t>attributes seem to </a:t>
            </a:r>
            <a:r>
              <a:rPr lang="en-US" sz="1400" dirty="0" smtClean="0">
                <a:latin typeface="Times New Roman" charset="0"/>
                <a:ea typeface="Times New Roman" charset="0"/>
                <a:cs typeface="Times New Roman" charset="0"/>
              </a:rPr>
              <a:t>have great</a:t>
            </a: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importance </a:t>
            </a:r>
            <a:r>
              <a:rPr lang="en-US" sz="1400" dirty="0">
                <a:latin typeface="Times New Roman" charset="0"/>
                <a:ea typeface="Times New Roman" charset="0"/>
                <a:cs typeface="Times New Roman" charset="0"/>
              </a:rPr>
              <a:t>in determining the </a:t>
            </a:r>
            <a:r>
              <a:rPr lang="en-US" sz="1400" dirty="0" smtClean="0">
                <a:latin typeface="Times New Roman" charset="0"/>
                <a:ea typeface="Times New Roman" charset="0"/>
                <a:cs typeface="Times New Roman" charset="0"/>
              </a:rPr>
              <a:t>target attribute.</a:t>
            </a:r>
            <a:endParaRPr lang="en-US" sz="1400" dirty="0">
              <a:latin typeface="Times New Roman" charset="0"/>
              <a:ea typeface="Times New Roman" charset="0"/>
              <a:cs typeface="Times New Roman" charset="0"/>
            </a:endParaRPr>
          </a:p>
          <a:p>
            <a:pPr>
              <a:lnSpc>
                <a:spcPct val="120000"/>
              </a:lnSpc>
            </a:pPr>
            <a:r>
              <a:rPr lang="en-US" altLang="zh-CN" sz="1400" dirty="0" smtClean="0">
                <a:latin typeface="Times New Roman" charset="0"/>
                <a:ea typeface="Times New Roman" charset="0"/>
                <a:cs typeface="Times New Roman" charset="0"/>
              </a:rPr>
              <a:t> </a:t>
            </a:r>
            <a:endParaRPr lang="zh-CN" altLang="en-US" sz="1400" dirty="0">
              <a:latin typeface="Times New Roman" charset="0"/>
              <a:ea typeface="Times New Roman" charset="0"/>
              <a:cs typeface="Times New Roman" charset="0"/>
            </a:endParaRPr>
          </a:p>
        </p:txBody>
      </p:sp>
      <p:pic>
        <p:nvPicPr>
          <p:cNvPr id="2" name="Picture 1"/>
          <p:cNvPicPr>
            <a:picLocks noChangeAspect="1"/>
          </p:cNvPicPr>
          <p:nvPr/>
        </p:nvPicPr>
        <p:blipFill rotWithShape="1">
          <a:blip r:embed="rId3"/>
          <a:srcRect l="12042"/>
          <a:stretch/>
        </p:blipFill>
        <p:spPr>
          <a:xfrm>
            <a:off x="190123" y="5643305"/>
            <a:ext cx="6771779" cy="796026"/>
          </a:xfrm>
          <a:prstGeom prst="rect">
            <a:avLst/>
          </a:prstGeom>
        </p:spPr>
      </p:pic>
    </p:spTree>
    <p:extLst>
      <p:ext uri="{BB962C8B-B14F-4D97-AF65-F5344CB8AC3E}">
        <p14:creationId xmlns:p14="http://schemas.microsoft.com/office/powerpoint/2010/main" val="8435057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250"/>
                                      </p:stCondLst>
                                      <p:childTnLst>
                                        <p:set>
                                          <p:cBhvr>
                                            <p:cTn id="6" dur="1" fill="hold">
                                              <p:stCondLst>
                                                <p:cond delay="0"/>
                                              </p:stCondLst>
                                            </p:cTn>
                                            <p:tgtEl>
                                              <p:spTgt spid="59"/>
                                            </p:tgtEl>
                                            <p:attrNameLst>
                                              <p:attrName>style.visibility</p:attrName>
                                            </p:attrNameLst>
                                          </p:cBhvr>
                                          <p:to>
                                            <p:strVal val="visible"/>
                                          </p:to>
                                        </p:set>
                                        <p:anim calcmode="lin" valueType="num" p14:bounceEnd="60000">
                                          <p:cBhvr additive="base">
                                            <p:cTn id="7" dur="1000" fill="hold"/>
                                            <p:tgtEl>
                                              <p:spTgt spid="5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65"/>
                                            </p:tgtEl>
                                            <p:attrNameLst>
                                              <p:attrName>style.visibility</p:attrName>
                                            </p:attrNameLst>
                                          </p:cBhvr>
                                          <p:to>
                                            <p:strVal val="visible"/>
                                          </p:to>
                                        </p:set>
                                        <p:anim calcmode="lin" valueType="num" p14:bounceEnd="60000">
                                          <p:cBhvr additive="base">
                                            <p:cTn id="11" dur="1000" fill="hold"/>
                                            <p:tgtEl>
                                              <p:spTgt spid="65"/>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1+#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1000" fill="hold"/>
                                            <p:tgtEl>
                                              <p:spTgt spid="65"/>
                                            </p:tgtEl>
                                            <p:attrNameLst>
                                              <p:attrName>ppt_x</p:attrName>
                                            </p:attrNameLst>
                                          </p:cBhvr>
                                          <p:tavLst>
                                            <p:tav tm="0">
                                              <p:val>
                                                <p:strVal val="0-#ppt_w/2"/>
                                              </p:val>
                                            </p:tav>
                                            <p:tav tm="100000">
                                              <p:val>
                                                <p:strVal val="#ppt_x"/>
                                              </p:val>
                                            </p:tav>
                                          </p:tavLst>
                                        </p:anim>
                                        <p:anim calcmode="lin" valueType="num">
                                          <p:cBhvr additive="base">
                                            <p:cTn id="1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1055</Words>
  <Application>Microsoft Macintosh PowerPoint</Application>
  <PresentationFormat>Widescreen</PresentationFormat>
  <Paragraphs>197</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Geometr415 Blk BT</vt:lpstr>
      <vt:lpstr>微软雅黑</vt:lpstr>
      <vt:lpstr>等线</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Xinlian Huang</cp:lastModifiedBy>
  <cp:revision>62</cp:revision>
  <dcterms:created xsi:type="dcterms:W3CDTF">2017-05-25T01:38:20Z</dcterms:created>
  <dcterms:modified xsi:type="dcterms:W3CDTF">2017-12-05T03:23:23Z</dcterms:modified>
</cp:coreProperties>
</file>