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howGuides="1">
      <p:cViewPr varScale="1">
        <p:scale>
          <a:sx n="88" d="100"/>
          <a:sy n="88" d="100"/>
        </p:scale>
        <p:origin x="184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8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5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7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6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7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2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483E6-51BF-B629-51CA-040CD01D9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802" r="-2" b="-2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01DD43-B4B8-98E9-623A-3FF005B1A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RLAIF –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FEF0D-5C47-26D3-DC0F-360888E39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Jiaying Liang</a:t>
            </a:r>
          </a:p>
          <a:p>
            <a:r>
              <a:rPr lang="en-US">
                <a:solidFill>
                  <a:srgbClr val="FFFFFF"/>
                </a:solidFill>
              </a:rPr>
              <a:t>DS5690 Transformers Fall 2023</a:t>
            </a:r>
          </a:p>
        </p:txBody>
      </p:sp>
    </p:spTree>
    <p:extLst>
      <p:ext uri="{BB962C8B-B14F-4D97-AF65-F5344CB8AC3E}">
        <p14:creationId xmlns:p14="http://schemas.microsoft.com/office/powerpoint/2010/main" val="1794150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41EE-6D2D-83D9-B3ED-2A64C752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close-up of a black text&#10;&#10;Description automatically generated">
            <a:extLst>
              <a:ext uri="{FF2B5EF4-FFF2-40B4-BE49-F238E27FC236}">
                <a16:creationId xmlns:a16="http://schemas.microsoft.com/office/drawing/2014/main" id="{52A55145-C647-8A51-30EB-18A2AD1A1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481" y="1486263"/>
            <a:ext cx="10868475" cy="29986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37EE9-893D-42B7-D317-34AA38343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83860" y="4559565"/>
            <a:ext cx="3224921" cy="518355"/>
          </a:xfrm>
        </p:spPr>
        <p:txBody>
          <a:bodyPr>
            <a:norm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arxiv.org</a:t>
            </a:r>
            <a:r>
              <a:rPr lang="en-US" sz="1200" dirty="0"/>
              <a:t>/abs/2309.00267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0CB0FF-F921-A72A-41C2-2E7D9205A347}"/>
              </a:ext>
            </a:extLst>
          </p:cNvPr>
          <p:cNvSpPr txBox="1">
            <a:spLocks/>
          </p:cNvSpPr>
          <p:nvPr/>
        </p:nvSpPr>
        <p:spPr>
          <a:xfrm>
            <a:off x="838200" y="7041040"/>
            <a:ext cx="4933950" cy="1596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Main Result 1: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1AADDE9-098C-D993-8505-ED6B7AF26831}"/>
              </a:ext>
            </a:extLst>
          </p:cNvPr>
          <p:cNvSpPr txBox="1">
            <a:spLocks/>
          </p:cNvSpPr>
          <p:nvPr/>
        </p:nvSpPr>
        <p:spPr>
          <a:xfrm>
            <a:off x="838200" y="8747913"/>
            <a:ext cx="4933950" cy="343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Figure 1: Human evaluators strongly prefer RLHF and RLAIF summaries over the supervised fine-tuned (SFT) baseline. The differences in win rates between </a:t>
            </a:r>
            <a:r>
              <a:rPr lang="en-US" i="1"/>
              <a:t>RLAIF vs. SFT </a:t>
            </a:r>
            <a:r>
              <a:rPr lang="en-US"/>
              <a:t>and </a:t>
            </a:r>
            <a:r>
              <a:rPr lang="en-US" i="1"/>
              <a:t>RLHF vs. SFT </a:t>
            </a:r>
            <a:r>
              <a:rPr lang="en-US"/>
              <a:t>are not statistically significant. Additionally, when compared head-to-head, RLAIF is equally preferred to RLHF by human evaluators. Error bars denote 95% confidence intervals.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1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3E5B8BD3-1F52-F883-6329-4FF71C976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98" y="8078906"/>
            <a:ext cx="5297884" cy="34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3E90F4-946E-2925-8B0B-0F844F8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Result 1: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4FB6B-A8D6-594E-6499-16243323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196"/>
            <a:ext cx="4933950" cy="343057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Figure 1: Human evaluators strongly prefer RLHF and RLAIF summaries over the supervised fine-tuned (SFT) baseline. The differences in win rates between </a:t>
            </a:r>
            <a:r>
              <a:rPr lang="en-US" i="1" dirty="0">
                <a:effectLst/>
              </a:rPr>
              <a:t>RLAIF vs. SFT </a:t>
            </a:r>
            <a:r>
              <a:rPr lang="en-US" dirty="0">
                <a:effectLst/>
              </a:rPr>
              <a:t>and </a:t>
            </a:r>
            <a:r>
              <a:rPr lang="en-US" i="1" dirty="0">
                <a:effectLst/>
              </a:rPr>
              <a:t>RLHF vs. SFT </a:t>
            </a:r>
            <a:r>
              <a:rPr lang="en-US" dirty="0">
                <a:effectLst/>
              </a:rPr>
              <a:t>are not statistically significant. Additionally, when compared head-to-head, RLAIF is equally preferred to RLHF by human evaluators. Error bars denote 95% confidence intervals. </a:t>
            </a:r>
            <a:endParaRPr lang="en-US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CB666DA-20EA-1DC3-AF48-4A09E80A5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0698" y="1765189"/>
            <a:ext cx="5297884" cy="344362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1C519A8-4143-ED87-7531-A89A53F49FD5}"/>
              </a:ext>
            </a:extLst>
          </p:cNvPr>
          <p:cNvSpPr txBox="1">
            <a:spLocks/>
          </p:cNvSpPr>
          <p:nvPr/>
        </p:nvSpPr>
        <p:spPr>
          <a:xfrm>
            <a:off x="12333522" y="727323"/>
            <a:ext cx="4933950" cy="1596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Result 2: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27D4361-07E9-E6B7-2A65-B88F0077DFC7}"/>
              </a:ext>
            </a:extLst>
          </p:cNvPr>
          <p:cNvSpPr txBox="1">
            <a:spLocks/>
          </p:cNvSpPr>
          <p:nvPr/>
        </p:nvSpPr>
        <p:spPr>
          <a:xfrm>
            <a:off x="13355433" y="5972427"/>
            <a:ext cx="4487850" cy="316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Chain-of-thought: COT</a:t>
            </a:r>
          </a:p>
        </p:txBody>
      </p:sp>
      <p:pic>
        <p:nvPicPr>
          <p:cNvPr id="17" name="Picture 1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513ABFD-7DB0-A190-1076-BCBB22DD4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172" y="2179638"/>
            <a:ext cx="4813300" cy="3771900"/>
          </a:xfrm>
          <a:prstGeom prst="rect">
            <a:avLst/>
          </a:prstGeom>
        </p:spPr>
      </p:pic>
      <p:pic>
        <p:nvPicPr>
          <p:cNvPr id="18" name="Picture 17" descr="A close-up of a label&#10;&#10;Description automatically generated">
            <a:extLst>
              <a:ext uri="{FF2B5EF4-FFF2-40B4-BE49-F238E27FC236}">
                <a16:creationId xmlns:a16="http://schemas.microsoft.com/office/drawing/2014/main" id="{86552AFB-CD0F-1201-8D3D-02D21CA41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582" y="3101093"/>
            <a:ext cx="4737100" cy="1511300"/>
          </a:xfrm>
          <a:prstGeom prst="rect">
            <a:avLst/>
          </a:prstGeom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4D9D7A3-9A99-7BCF-61ED-BE490112927D}"/>
              </a:ext>
            </a:extLst>
          </p:cNvPr>
          <p:cNvSpPr txBox="1">
            <a:spLocks/>
          </p:cNvSpPr>
          <p:nvPr/>
        </p:nvSpPr>
        <p:spPr>
          <a:xfrm>
            <a:off x="19313673" y="4612393"/>
            <a:ext cx="1906745" cy="429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Self-Consistency</a:t>
            </a:r>
          </a:p>
        </p:txBody>
      </p:sp>
      <p:pic>
        <p:nvPicPr>
          <p:cNvPr id="28" name="Content Placeholder 5" descr="A close-up of a black text&#10;&#10;Description automatically generated">
            <a:extLst>
              <a:ext uri="{FF2B5EF4-FFF2-40B4-BE49-F238E27FC236}">
                <a16:creationId xmlns:a16="http://schemas.microsoft.com/office/drawing/2014/main" id="{3363F6C6-3755-8EC2-8289-197550DCE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81" y="-3245397"/>
            <a:ext cx="10868475" cy="29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87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3E90F4-946E-2925-8B0B-0F844F8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74835" y="727323"/>
            <a:ext cx="4933950" cy="15962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Result 1: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4FB6B-A8D6-594E-6499-16243323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0874835" y="2434196"/>
            <a:ext cx="4933950" cy="343057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Figure 1: Human evaluators strongly prefer RLHF and RLAIF summaries over the supervised fine-tuned (SFT) baseline. The differences in win rates between </a:t>
            </a:r>
            <a:r>
              <a:rPr lang="en-US" i="1" dirty="0">
                <a:effectLst/>
              </a:rPr>
              <a:t>RLAIF vs. SFT </a:t>
            </a:r>
            <a:r>
              <a:rPr lang="en-US" dirty="0">
                <a:effectLst/>
              </a:rPr>
              <a:t>and </a:t>
            </a:r>
            <a:r>
              <a:rPr lang="en-US" i="1" dirty="0">
                <a:effectLst/>
              </a:rPr>
              <a:t>RLHF vs. SFT </a:t>
            </a:r>
            <a:r>
              <a:rPr lang="en-US" dirty="0">
                <a:effectLst/>
              </a:rPr>
              <a:t>are not statistically significant. Additionally, when compared head-to-head, RLAIF is equally preferred to RLHF by human evaluators. Error bars denote 95% confidence intervals. </a:t>
            </a:r>
            <a:endParaRPr lang="en-US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CB666DA-20EA-1DC3-AF48-4A09E80A5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532337" y="1765189"/>
            <a:ext cx="5297884" cy="34436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4CB9B-5707-44F8-3AA2-08B20E31A226}"/>
              </a:ext>
            </a:extLst>
          </p:cNvPr>
          <p:cNvSpPr txBox="1">
            <a:spLocks/>
          </p:cNvSpPr>
          <p:nvPr/>
        </p:nvSpPr>
        <p:spPr>
          <a:xfrm>
            <a:off x="838200" y="727323"/>
            <a:ext cx="4933950" cy="1596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Result 2: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D4E073F-2B52-0714-653E-C74F0A0655F9}"/>
              </a:ext>
            </a:extLst>
          </p:cNvPr>
          <p:cNvSpPr txBox="1">
            <a:spLocks/>
          </p:cNvSpPr>
          <p:nvPr/>
        </p:nvSpPr>
        <p:spPr>
          <a:xfrm>
            <a:off x="1860111" y="5972427"/>
            <a:ext cx="4487850" cy="316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Chain-of-thought: COT</a:t>
            </a:r>
          </a:p>
        </p:txBody>
      </p:sp>
      <p:pic>
        <p:nvPicPr>
          <p:cNvPr id="11" name="Picture 10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E7E1C33-7324-B767-FF52-5212BA9D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2179638"/>
            <a:ext cx="4813300" cy="3771900"/>
          </a:xfrm>
          <a:prstGeom prst="rect">
            <a:avLst/>
          </a:prstGeom>
        </p:spPr>
      </p:pic>
      <p:pic>
        <p:nvPicPr>
          <p:cNvPr id="13" name="Picture 12" descr="A close-up of a label&#10;&#10;Description automatically generated">
            <a:extLst>
              <a:ext uri="{FF2B5EF4-FFF2-40B4-BE49-F238E27FC236}">
                <a16:creationId xmlns:a16="http://schemas.microsoft.com/office/drawing/2014/main" id="{9FA682B3-D53D-2A93-46A8-CA2C04016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260" y="3101093"/>
            <a:ext cx="4737100" cy="151130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C370E5C-95C1-C38F-BB0B-5B82A1026BF3}"/>
              </a:ext>
            </a:extLst>
          </p:cNvPr>
          <p:cNvSpPr txBox="1">
            <a:spLocks/>
          </p:cNvSpPr>
          <p:nvPr/>
        </p:nvSpPr>
        <p:spPr>
          <a:xfrm>
            <a:off x="7818351" y="4612393"/>
            <a:ext cx="1906745" cy="429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Self-Consistency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6F962F0-29FC-0BA9-D59C-55313F6BC6F8}"/>
              </a:ext>
            </a:extLst>
          </p:cNvPr>
          <p:cNvSpPr txBox="1">
            <a:spLocks/>
          </p:cNvSpPr>
          <p:nvPr/>
        </p:nvSpPr>
        <p:spPr>
          <a:xfrm>
            <a:off x="12333522" y="727323"/>
            <a:ext cx="4933950" cy="1596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Result 3:</a:t>
            </a:r>
          </a:p>
        </p:txBody>
      </p:sp>
      <p:pic>
        <p:nvPicPr>
          <p:cNvPr id="20" name="Picture 19" descr="A close-up of a label&#10;&#10;Description automatically generated">
            <a:extLst>
              <a:ext uri="{FF2B5EF4-FFF2-40B4-BE49-F238E27FC236}">
                <a16:creationId xmlns:a16="http://schemas.microsoft.com/office/drawing/2014/main" id="{A40195E4-D47F-FD39-2897-4431F27C7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6615" y="2693872"/>
            <a:ext cx="5151939" cy="1586255"/>
          </a:xfrm>
          <a:prstGeom prst="rect">
            <a:avLst/>
          </a:prstGeom>
        </p:spPr>
      </p:pic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447816A-4DC5-123A-28B2-5184EF1B6C09}"/>
              </a:ext>
            </a:extLst>
          </p:cNvPr>
          <p:cNvSpPr txBox="1">
            <a:spLocks/>
          </p:cNvSpPr>
          <p:nvPr/>
        </p:nvSpPr>
        <p:spPr>
          <a:xfrm>
            <a:off x="17857987" y="2693872"/>
            <a:ext cx="4933950" cy="343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Table 4: AI Labeler Alignment increases as the size of the LLM labeler increases.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33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3E90F4-946E-2925-8B0B-0F844F8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74835" y="727323"/>
            <a:ext cx="4933950" cy="15962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Result 1: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4FB6B-A8D6-594E-6499-16243323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0874835" y="2434196"/>
            <a:ext cx="4933950" cy="343057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Figure 1: Human evaluators strongly prefer RLHF and RLAIF summaries over the supervised fine-tuned (SFT) baseline. The differences in win rates between </a:t>
            </a:r>
            <a:r>
              <a:rPr lang="en-US" i="1" dirty="0">
                <a:effectLst/>
              </a:rPr>
              <a:t>RLAIF vs. SFT </a:t>
            </a:r>
            <a:r>
              <a:rPr lang="en-US" dirty="0">
                <a:effectLst/>
              </a:rPr>
              <a:t>and </a:t>
            </a:r>
            <a:r>
              <a:rPr lang="en-US" i="1" dirty="0">
                <a:effectLst/>
              </a:rPr>
              <a:t>RLHF vs. SFT </a:t>
            </a:r>
            <a:r>
              <a:rPr lang="en-US" dirty="0">
                <a:effectLst/>
              </a:rPr>
              <a:t>are not statistically significant. Additionally, when compared head-to-head, RLAIF is equally preferred to RLHF by human evaluators. Error bars denote 95% confidence intervals. </a:t>
            </a:r>
            <a:endParaRPr lang="en-US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CB666DA-20EA-1DC3-AF48-4A09E80A5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532337" y="1765189"/>
            <a:ext cx="5297884" cy="34436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4CB9B-5707-44F8-3AA2-08B20E31A226}"/>
              </a:ext>
            </a:extLst>
          </p:cNvPr>
          <p:cNvSpPr txBox="1">
            <a:spLocks/>
          </p:cNvSpPr>
          <p:nvPr/>
        </p:nvSpPr>
        <p:spPr>
          <a:xfrm>
            <a:off x="838200" y="727323"/>
            <a:ext cx="4933950" cy="1596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Result 3: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D4E073F-2B52-0714-653E-C74F0A0655F9}"/>
              </a:ext>
            </a:extLst>
          </p:cNvPr>
          <p:cNvSpPr txBox="1">
            <a:spLocks/>
          </p:cNvSpPr>
          <p:nvPr/>
        </p:nvSpPr>
        <p:spPr>
          <a:xfrm>
            <a:off x="838200" y="2434196"/>
            <a:ext cx="4933950" cy="343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7" name="Picture 6" descr="A close-up of a label&#10;&#10;Description automatically generated">
            <a:extLst>
              <a:ext uri="{FF2B5EF4-FFF2-40B4-BE49-F238E27FC236}">
                <a16:creationId xmlns:a16="http://schemas.microsoft.com/office/drawing/2014/main" id="{37756767-4E7F-A545-233E-208744107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93" y="2693872"/>
            <a:ext cx="5151939" cy="1586255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D16417E-AA62-03FE-F98C-392FF68F9A16}"/>
              </a:ext>
            </a:extLst>
          </p:cNvPr>
          <p:cNvSpPr txBox="1">
            <a:spLocks/>
          </p:cNvSpPr>
          <p:nvPr/>
        </p:nvSpPr>
        <p:spPr>
          <a:xfrm>
            <a:off x="6362665" y="2693872"/>
            <a:ext cx="4933950" cy="343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Table 4: AI Labeler Alignment increases as the size of the LLM labeler increases.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71898BF-010E-08A2-C29E-FDDE459EE085}"/>
              </a:ext>
            </a:extLst>
          </p:cNvPr>
          <p:cNvSpPr txBox="1">
            <a:spLocks/>
          </p:cNvSpPr>
          <p:nvPr/>
        </p:nvSpPr>
        <p:spPr>
          <a:xfrm>
            <a:off x="-10410373" y="727323"/>
            <a:ext cx="4933950" cy="1596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Result 2: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C66029-7332-17E3-DD99-15DFC31EC4DF}"/>
              </a:ext>
            </a:extLst>
          </p:cNvPr>
          <p:cNvSpPr txBox="1">
            <a:spLocks/>
          </p:cNvSpPr>
          <p:nvPr/>
        </p:nvSpPr>
        <p:spPr>
          <a:xfrm>
            <a:off x="-9388462" y="5972427"/>
            <a:ext cx="4487850" cy="316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Chain-of-thought: COT</a:t>
            </a:r>
          </a:p>
        </p:txBody>
      </p:sp>
      <p:pic>
        <p:nvPicPr>
          <p:cNvPr id="15" name="Picture 1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3419B66-6042-45ED-6F14-9E0FB8845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289723" y="2179638"/>
            <a:ext cx="4813300" cy="3771900"/>
          </a:xfrm>
          <a:prstGeom prst="rect">
            <a:avLst/>
          </a:prstGeom>
        </p:spPr>
      </p:pic>
      <p:pic>
        <p:nvPicPr>
          <p:cNvPr id="16" name="Picture 15" descr="A close-up of a label&#10;&#10;Description automatically generated">
            <a:extLst>
              <a:ext uri="{FF2B5EF4-FFF2-40B4-BE49-F238E27FC236}">
                <a16:creationId xmlns:a16="http://schemas.microsoft.com/office/drawing/2014/main" id="{0E552DE1-10D1-BB70-9A33-2E0E5A43A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833313" y="3101093"/>
            <a:ext cx="4737100" cy="151130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D742817-4227-4C45-4359-D0615FC836F9}"/>
              </a:ext>
            </a:extLst>
          </p:cNvPr>
          <p:cNvSpPr txBox="1">
            <a:spLocks/>
          </p:cNvSpPr>
          <p:nvPr/>
        </p:nvSpPr>
        <p:spPr>
          <a:xfrm>
            <a:off x="-3430222" y="4612393"/>
            <a:ext cx="1906745" cy="429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Self-Consistency</a:t>
            </a:r>
          </a:p>
        </p:txBody>
      </p:sp>
    </p:spTree>
    <p:extLst>
      <p:ext uri="{BB962C8B-B14F-4D97-AF65-F5344CB8AC3E}">
        <p14:creationId xmlns:p14="http://schemas.microsoft.com/office/powerpoint/2010/main" val="3716931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1273-5E27-E211-950F-2FC377CC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C6FB4-948C-D1D9-DCE8-B6DF220BC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Contact info: </a:t>
            </a:r>
            <a:r>
              <a:rPr lang="en-US" dirty="0" err="1"/>
              <a:t>jiaying.liang@vanderbilt.edu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6D38-B350-EF2C-7F11-789F8606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5652F-25B5-8D1C-80A8-379D193E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Lee, H., </a:t>
            </a:r>
            <a:r>
              <a:rPr lang="en-US" dirty="0" err="1"/>
              <a:t>Phatale</a:t>
            </a:r>
            <a:r>
              <a:rPr lang="en-US" dirty="0"/>
              <a:t>, S., Mansoor, H., Lu, K., </a:t>
            </a:r>
            <a:r>
              <a:rPr lang="en-US" dirty="0" err="1"/>
              <a:t>Mesnard</a:t>
            </a:r>
            <a:r>
              <a:rPr lang="en-US" dirty="0"/>
              <a:t>, T., Bishop, C., ... &amp; Rastogi, A. (2023). </a:t>
            </a:r>
            <a:r>
              <a:rPr lang="en-US" dirty="0" err="1"/>
              <a:t>Rlaif</a:t>
            </a:r>
            <a:r>
              <a:rPr lang="en-US" dirty="0"/>
              <a:t>: Scaling reinforcement learning from human feedback with ai feedback. </a:t>
            </a:r>
            <a:r>
              <a:rPr lang="en-US" dirty="0" err="1"/>
              <a:t>arXiv</a:t>
            </a:r>
            <a:r>
              <a:rPr lang="en-US" dirty="0"/>
              <a:t> preprint arXiv:2309.00267.</a:t>
            </a:r>
          </a:p>
        </p:txBody>
      </p:sp>
    </p:spTree>
    <p:extLst>
      <p:ext uri="{BB962C8B-B14F-4D97-AF65-F5344CB8AC3E}">
        <p14:creationId xmlns:p14="http://schemas.microsoft.com/office/powerpoint/2010/main" val="1543469645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RegularSeed_2SEEDS">
      <a:dk1>
        <a:srgbClr val="000000"/>
      </a:dk1>
      <a:lt1>
        <a:srgbClr val="FFFFFF"/>
      </a:lt1>
      <a:dk2>
        <a:srgbClr val="3B2441"/>
      </a:dk2>
      <a:lt2>
        <a:srgbClr val="E3E8E2"/>
      </a:lt2>
      <a:accent1>
        <a:srgbClr val="B217D5"/>
      </a:accent1>
      <a:accent2>
        <a:srgbClr val="7529E7"/>
      </a:accent2>
      <a:accent3>
        <a:srgbClr val="E729BB"/>
      </a:accent3>
      <a:accent4>
        <a:srgbClr val="5EB714"/>
      </a:accent4>
      <a:accent5>
        <a:srgbClr val="27BC21"/>
      </a:accent5>
      <a:accent6>
        <a:srgbClr val="14BC54"/>
      </a:accent6>
      <a:hlink>
        <a:srgbClr val="449531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421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Footlight MT Light</vt:lpstr>
      <vt:lpstr>ArchVTI</vt:lpstr>
      <vt:lpstr>RLAIF – Overview</vt:lpstr>
      <vt:lpstr>PowerPoint Presentation</vt:lpstr>
      <vt:lpstr>Main Result 1:</vt:lpstr>
      <vt:lpstr>Main Result 1:</vt:lpstr>
      <vt:lpstr>Main Result 1: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RLAIF – Overview</dc:title>
  <dc:creator>Jiaying Liang</dc:creator>
  <cp:lastModifiedBy>Jiaying Liang</cp:lastModifiedBy>
  <cp:revision>2</cp:revision>
  <dcterms:created xsi:type="dcterms:W3CDTF">2023-11-13T11:58:21Z</dcterms:created>
  <dcterms:modified xsi:type="dcterms:W3CDTF">2023-11-13T12:25:06Z</dcterms:modified>
</cp:coreProperties>
</file>