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8"/>
  </p:notesMasterIdLst>
  <p:sldIdLst>
    <p:sldId id="256" r:id="rId3"/>
    <p:sldId id="257" r:id="rId4"/>
    <p:sldId id="260" r:id="rId5"/>
    <p:sldId id="258" r:id="rId6"/>
    <p:sldId id="259" r:id="rId7"/>
    <p:sldId id="261" r:id="rId8"/>
    <p:sldId id="28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 autoAdjust="0"/>
    <p:restoredTop sz="53179" autoAdjust="0"/>
  </p:normalViewPr>
  <p:slideViewPr>
    <p:cSldViewPr snapToGrid="0">
      <p:cViewPr varScale="1">
        <p:scale>
          <a:sx n="80" d="100"/>
          <a:sy n="80" d="100"/>
        </p:scale>
        <p:origin x="3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1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5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4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>
            <a:lvl1pPr>
              <a:defRPr>
                <a:solidFill>
                  <a:srgbClr val="3C58AD"/>
                </a:solidFill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4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004048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004048" y="6248400"/>
            <a:ext cx="40386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smtClean="0"/>
              <a:t>ML in NLP</a:t>
            </a:r>
            <a:endParaRPr lang="zh-TW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128248" y="6553200"/>
            <a:ext cx="9144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F71DC22-0103-4060-B7D8-ECD9AE0F74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w@kwchang.net" TargetMode="External"/><Relationship Id="rId4" Type="http://schemas.openxmlformats.org/officeDocument/2006/relationships/hyperlink" Target="https://uclanlp.github.io/CS269-17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jhu.edu/~jason/465/PowerPoint/lect01,3tr-ngram-gen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/>
              <a:t>6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Representing Words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103076" cy="20738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Kai-Wei Chang</a:t>
            </a:r>
          </a:p>
          <a:p>
            <a:r>
              <a:rPr lang="en-US" dirty="0"/>
              <a:t>CS @ </a:t>
            </a:r>
            <a:r>
              <a:rPr lang="en-US" dirty="0" smtClean="0"/>
              <a:t>UCLA</a:t>
            </a:r>
            <a:endParaRPr lang="en-US" dirty="0"/>
          </a:p>
          <a:p>
            <a:r>
              <a:rPr lang="en-US" dirty="0">
                <a:hlinkClick r:id="rId3"/>
              </a:rPr>
              <a:t>kw@kwchang.net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Couse webpage: </a:t>
            </a:r>
            <a:r>
              <a:rPr lang="en-US" dirty="0">
                <a:hlinkClick r:id="rId4"/>
              </a:rPr>
              <a:t>https://uclanlp.github.io/CS269-17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Assume every word belongs to a cluster</a:t>
            </a:r>
            <a:endParaRPr lang="en-US" sz="2600" dirty="0"/>
          </a:p>
          <a:p>
            <a:pPr lvl="1"/>
            <a:r>
              <a:rPr lang="en-US" dirty="0" smtClean="0"/>
              <a:t>“a dog is chasing a cat”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Assume every word belongs to a cluster</a:t>
            </a:r>
            <a:endParaRPr lang="en-US" sz="2600" dirty="0"/>
          </a:p>
          <a:p>
            <a:pPr lvl="1"/>
            <a:r>
              <a:rPr lang="en-US" dirty="0" smtClean="0"/>
              <a:t>“a dog is chasing a cat”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7312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9031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8509" y="3305455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2748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5116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3504" y="327191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7545" y="3665876"/>
            <a:ext cx="60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dog                is             chasing              a                  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Assume every word belongs to a cluster</a:t>
            </a:r>
            <a:endParaRPr lang="en-US" sz="2600" dirty="0"/>
          </a:p>
          <a:p>
            <a:pPr lvl="1"/>
            <a:r>
              <a:rPr lang="en-US" dirty="0" smtClean="0"/>
              <a:t>“the boy is following a rabbit”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7312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9031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8509" y="3305455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2748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5116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3504" y="327191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7545" y="3665876"/>
            <a:ext cx="627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              boy                is             following              a           rabbit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Assume every word belongs to a cluster</a:t>
            </a:r>
            <a:endParaRPr lang="en-US" sz="2600" dirty="0"/>
          </a:p>
          <a:p>
            <a:pPr lvl="1"/>
            <a:r>
              <a:rPr lang="en-US" dirty="0" smtClean="0"/>
              <a:t>“a fox was chasing a bird”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7312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9031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8509" y="3305455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2748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5116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3504" y="327191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7545" y="3665876"/>
            <a:ext cx="604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fox              was           chasing               a               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600" dirty="0" smtClean="0"/>
                  <a:t> denote the cluster that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sz="2600" dirty="0" smtClean="0"/>
                  <a:t> belongs to</a:t>
                </a:r>
                <a:endParaRPr lang="en-US" sz="2600" dirty="0"/>
              </a:p>
              <a:p>
                <a:pPr lvl="1"/>
                <a:r>
                  <a:rPr lang="en-US" dirty="0" smtClean="0"/>
                  <a:t>“a dog is chasing a cat”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331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279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1248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67560" y="4373215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01541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25290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5926" y="238212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66562" y="235930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5398" y="23493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4234" y="2359303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333083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66014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9268" y="283842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4991" y="283842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12027" y="284249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97780" y="2815607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7312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9031" y="329473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8509" y="3305455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2748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51169" y="32619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3504" y="3271912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7545" y="3665876"/>
            <a:ext cx="60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dog                is             chasing              a                  cat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97941" y="2918453"/>
            <a:ext cx="2892138" cy="1813942"/>
            <a:chOff x="997941" y="2918453"/>
            <a:chExt cx="2892138" cy="1813942"/>
          </a:xfrm>
        </p:grpSpPr>
        <p:sp>
          <p:nvSpPr>
            <p:cNvPr id="6" name="TextBox 5"/>
            <p:cNvSpPr txBox="1"/>
            <p:nvPr/>
          </p:nvSpPr>
          <p:spPr>
            <a:xfrm>
              <a:off x="997941" y="4086064"/>
              <a:ext cx="2892138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P(C(dog)|C(a))</a:t>
              </a:r>
              <a:endParaRPr lang="en-US" sz="36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411157" y="2918453"/>
              <a:ext cx="18029" cy="1159637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746470" y="3498271"/>
            <a:ext cx="2566985" cy="1226150"/>
            <a:chOff x="5746470" y="3498271"/>
            <a:chExt cx="2566985" cy="1226150"/>
          </a:xfrm>
        </p:grpSpPr>
        <p:sp>
          <p:nvSpPr>
            <p:cNvPr id="30" name="TextBox 29"/>
            <p:cNvSpPr txBox="1"/>
            <p:nvPr/>
          </p:nvSpPr>
          <p:spPr>
            <a:xfrm>
              <a:off x="5746470" y="4078090"/>
              <a:ext cx="2566985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P(</a:t>
              </a:r>
              <a:r>
                <a:rPr lang="en-US" sz="3600" dirty="0" err="1" smtClean="0"/>
                <a:t>cat|C</a:t>
              </a:r>
              <a:r>
                <a:rPr lang="en-US" sz="3600" dirty="0" smtClean="0"/>
                <a:t>(cat))</a:t>
              </a:r>
              <a:endParaRPr lang="en-US" sz="3600" dirty="0"/>
            </a:p>
          </p:txBody>
        </p:sp>
        <p:cxnSp>
          <p:nvCxnSpPr>
            <p:cNvPr id="33" name="Straight Arrow Connector 32"/>
            <p:cNvCxnSpPr>
              <a:stCxn id="30" idx="0"/>
            </p:cNvCxnSpPr>
            <p:nvPr/>
          </p:nvCxnSpPr>
          <p:spPr>
            <a:xfrm flipV="1">
              <a:off x="7029963" y="3498271"/>
              <a:ext cx="316983" cy="579819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Brown clustering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P(“a dog is chasing a cat”)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en-US" sz="2400" dirty="0" smtClean="0"/>
                  <a:t> = P(C(“a”)|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) P(C</a:t>
                </a:r>
                <a:r>
                  <a:rPr lang="en-US" sz="2400" dirty="0" smtClean="0"/>
                  <a:t>(“dog”)|C(“a”)) P(C</a:t>
                </a:r>
                <a:r>
                  <a:rPr lang="en-US" sz="2400" dirty="0"/>
                  <a:t>(“dog”)|C(“a</a:t>
                </a:r>
                <a:r>
                  <a:rPr lang="en-US" sz="2400" dirty="0" smtClean="0"/>
                  <a:t>”))</a:t>
                </a:r>
                <a:r>
                  <a:rPr lang="is-IS" sz="2400" dirty="0" smtClean="0"/>
                  <a:t>…</a:t>
                </a:r>
                <a:br>
                  <a:rPr lang="is-IS" sz="2400" dirty="0" smtClean="0"/>
                </a:br>
                <a:r>
                  <a:rPr lang="is-IS" sz="2400" dirty="0" smtClean="0"/>
                  <a:t>       P(“a”|C(“a”))P(“dog”|C(“dog”))...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  <a:endParaRPr lang="en-US" sz="2400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20479" y="5002056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4448" y="5002056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8417" y="5002056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24729" y="5002056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58710" y="301096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82459" y="301096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3095" y="301096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23731" y="2988145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42567" y="2978185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1403" y="2988144"/>
            <a:ext cx="931542" cy="912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C46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6"/>
          </p:cNvCxnSpPr>
          <p:nvPr/>
        </p:nvCxnSpPr>
        <p:spPr>
          <a:xfrm>
            <a:off x="2490252" y="3467269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23183" y="3467269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36437" y="3467269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52160" y="346726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69196" y="347133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54949" y="3444448"/>
            <a:ext cx="192207" cy="8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24481" y="392357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86200" y="392357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85678" y="3934296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84658" y="3890794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08338" y="3890794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10673" y="3900753"/>
            <a:ext cx="0" cy="2992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4714" y="4294717"/>
            <a:ext cx="60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dog                is             chasing              a                  cat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5110" y="4714905"/>
            <a:ext cx="289213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P(C(dog)|C(a))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03639" y="4706931"/>
            <a:ext cx="256698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P(</a:t>
            </a:r>
            <a:r>
              <a:rPr lang="en-US" sz="3600" dirty="0" err="1" smtClean="0"/>
              <a:t>cat|C</a:t>
            </a:r>
            <a:r>
              <a:rPr lang="en-US" sz="3600" dirty="0" smtClean="0"/>
              <a:t>(cat))</a:t>
            </a:r>
            <a:endParaRPr lang="en-US" sz="3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568326" y="3547294"/>
            <a:ext cx="18029" cy="1159637"/>
          </a:xfrm>
          <a:prstGeom prst="straightConnector1">
            <a:avLst/>
          </a:prstGeom>
          <a:ln w="57150">
            <a:solidFill>
              <a:srgbClr val="D55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</p:cNvCxnSpPr>
          <p:nvPr/>
        </p:nvCxnSpPr>
        <p:spPr>
          <a:xfrm flipV="1">
            <a:off x="7187132" y="4127112"/>
            <a:ext cx="316983" cy="579819"/>
          </a:xfrm>
          <a:prstGeom prst="straightConnector1">
            <a:avLst/>
          </a:prstGeom>
          <a:ln w="57150">
            <a:solidFill>
              <a:srgbClr val="D557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Brown clustering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P(“a dog is chasing a cat”)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en-US" sz="2400" dirty="0" smtClean="0"/>
                  <a:t> = P(C(“a”)|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) P(C</a:t>
                </a:r>
                <a:r>
                  <a:rPr lang="en-US" sz="2400" dirty="0" smtClean="0"/>
                  <a:t>(“dog”)|C(“a”)) P(C</a:t>
                </a:r>
                <a:r>
                  <a:rPr lang="en-US" sz="2400" dirty="0"/>
                  <a:t>(“dog”)|C(“a</a:t>
                </a:r>
                <a:r>
                  <a:rPr lang="en-US" sz="2400" dirty="0" smtClean="0"/>
                  <a:t>”))</a:t>
                </a:r>
                <a:r>
                  <a:rPr lang="is-IS" sz="2400" dirty="0" smtClean="0"/>
                  <a:t>…</a:t>
                </a:r>
                <a:br>
                  <a:rPr lang="is-IS" sz="2400" dirty="0" smtClean="0"/>
                </a:br>
                <a:r>
                  <a:rPr lang="is-IS" sz="2400" dirty="0" smtClean="0"/>
                  <a:t>       P(“a”|C(“a”))P(“dog”|C(“dog”))...</a:t>
                </a:r>
              </a:p>
              <a:p>
                <a:pPr marL="0" indent="0">
                  <a:buNone/>
                </a:pPr>
                <a:endParaRPr lang="is-IS" sz="2400" dirty="0"/>
              </a:p>
              <a:p>
                <a:r>
                  <a:rPr lang="is-IS" sz="2400" dirty="0" smtClean="0"/>
                  <a:t>In general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  <m:e>
                          <m:r>
                            <a:rPr lang="en-US" sz="2200" i="1" smtClean="0">
                              <a:solidFill>
                                <a:srgbClr val="3C58AD"/>
                              </a:solidFill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3C58AD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3C58AD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3C58AD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…</m:t>
                      </m:r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200" i="1" dirty="0" smtClean="0">
                    <a:latin typeface="Cambria Math" charset="0"/>
                  </a:rPr>
                  <a:t/>
                </a:r>
                <a:br>
                  <a:rPr lang="en-US" sz="2200" i="1" dirty="0" smtClean="0">
                    <a:latin typeface="Cambria Math" charset="0"/>
                  </a:rPr>
                </a:br>
                <a:r>
                  <a:rPr lang="en-US" sz="2200" i="1" dirty="0" smtClean="0">
                    <a:latin typeface="Cambria Math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|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…</m:t>
                    </m:r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|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i="1" dirty="0" smtClean="0">
                    <a:latin typeface="Cambria Math" charset="0"/>
                  </a:rPr>
                  <a:t> </a:t>
                </a:r>
                <a:r>
                  <a:rPr lang="en-US" sz="2200" i="1" dirty="0">
                    <a:latin typeface="Cambria Math" charset="0"/>
                  </a:rPr>
                  <a:t/>
                </a:r>
                <a:br>
                  <a:rPr lang="en-US" sz="2200" i="1" dirty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i</m:t>
                        </m:r>
                        <m:r>
                          <a:rPr lang="en-US" sz="22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2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∣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i</m:t>
                        </m:r>
                        <m:r>
                          <a:rPr lang="en-US" sz="22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2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∣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pPr marL="342900" lvl="1" indent="0">
                  <a:buNone/>
                </a:pPr>
                <a:endParaRPr lang="en-US" sz="2200" dirty="0"/>
              </a:p>
              <a:p>
                <a:pPr marL="342900" lvl="1" indent="0">
                  <a:buNone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82845" y="4745778"/>
            <a:ext cx="1313308" cy="1134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96083" y="4745778"/>
            <a:ext cx="1313308" cy="1134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bird boy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09322" y="4745778"/>
            <a:ext cx="1313308" cy="1134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47998" y="4745778"/>
            <a:ext cx="1313308" cy="1134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Cluster 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biting</a:t>
            </a:r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63478" y="3202377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7328" y="3202377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C46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28729" y="3202377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C64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10131" y="3184688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90117" y="3176968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70102" y="3184688"/>
            <a:ext cx="732675" cy="7074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58AD"/>
                </a:solidFill>
              </a:rPr>
              <a:t>C46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6"/>
          </p:cNvCxnSpPr>
          <p:nvPr/>
        </p:nvCxnSpPr>
        <p:spPr>
          <a:xfrm>
            <a:off x="2896153" y="3556083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87225" y="3556083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2821" y="3556083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40358" y="3556082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18928" y="3559237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42552" y="3538393"/>
            <a:ext cx="151174" cy="6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29816" y="3909789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43530" y="3909789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8290" y="3918101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72659" y="3884380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56454" y="3884380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23462" y="3892100"/>
            <a:ext cx="0" cy="2319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19886" y="4197482"/>
            <a:ext cx="475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                 dog                  is             chasing              a                  cat</a:t>
            </a:r>
            <a:endParaRPr lang="en-US" sz="1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6113" y="2226084"/>
            <a:ext cx="8381558" cy="1890267"/>
            <a:chOff x="346113" y="2226084"/>
            <a:chExt cx="8381558" cy="1890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46113" y="2241284"/>
                  <a:ext cx="2813271" cy="89255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 smtClean="0"/>
                    <a:t>Parameter set 1:</a:t>
                  </a:r>
                  <a:endParaRPr lang="en-US" sz="2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>
                            <a:latin typeface="Cambria Math" charset="0"/>
                          </a:rPr>
                          <m:t>𝑃</m:t>
                        </m:r>
                        <m:r>
                          <a:rPr lang="en-US" sz="26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sz="2600" i="1">
                            <a:latin typeface="Cambria Math" charset="0"/>
                          </a:rPr>
                          <m:t>|</m:t>
                        </m:r>
                        <m:r>
                          <a:rPr lang="en-US" sz="26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13" y="2241284"/>
                  <a:ext cx="2813271" cy="8925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672" t="-540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312715" y="2226084"/>
                  <a:ext cx="2414956" cy="89255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Parameter set 2: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15" y="2226084"/>
                  <a:ext cx="2414956" cy="892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71" t="-4698" r="-301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9" idx="2"/>
            </p:cNvCxnSpPr>
            <p:nvPr/>
          </p:nvCxnSpPr>
          <p:spPr>
            <a:xfrm>
              <a:off x="1752748" y="3133836"/>
              <a:ext cx="1143404" cy="313102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2"/>
            </p:cNvCxnSpPr>
            <p:nvPr/>
          </p:nvCxnSpPr>
          <p:spPr>
            <a:xfrm flipH="1">
              <a:off x="7036904" y="3118636"/>
              <a:ext cx="483289" cy="997715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85559" y="4578670"/>
            <a:ext cx="3206163" cy="892552"/>
            <a:chOff x="185559" y="4578670"/>
            <a:chExt cx="3206163" cy="8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85559" y="4578670"/>
                  <a:ext cx="2414956" cy="89255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/>
                    <a:t>Parameter set 3: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59" y="4578670"/>
                  <a:ext cx="2414956" cy="8925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61" t="-4698" r="-275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40" idx="3"/>
            </p:cNvCxnSpPr>
            <p:nvPr/>
          </p:nvCxnSpPr>
          <p:spPr>
            <a:xfrm>
              <a:off x="2600515" y="5024946"/>
              <a:ext cx="791207" cy="406818"/>
            </a:xfrm>
            <a:prstGeom prst="straightConnector1">
              <a:avLst/>
            </a:prstGeom>
            <a:ln w="57150">
              <a:solidFill>
                <a:srgbClr val="D557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8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i</m:t>
                        </m:r>
                        <m:r>
                          <a:rPr lang="en-US" sz="22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2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∣</m:t>
                    </m:r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pPr lvl="1"/>
                <a:r>
                  <a:rPr lang="en-US" sz="2200" dirty="0" smtClean="0"/>
                  <a:t>A vocabulary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𝑊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r>
                      <a:rPr lang="en-US" sz="2200" b="0" i="1" smtClean="0">
                        <a:latin typeface="Cambria Math" charset="0"/>
                      </a:rPr>
                      <m:t>:</m:t>
                    </m:r>
                    <m:r>
                      <a:rPr lang="en-US" sz="2200" b="0" i="1" smtClean="0">
                        <a:latin typeface="Cambria Math" charset="0"/>
                      </a:rPr>
                      <m:t>𝑊</m:t>
                    </m:r>
                    <m:r>
                      <a:rPr lang="en-US" sz="2200" b="0" i="1" smtClean="0">
                        <a:latin typeface="Cambria Math" charset="0"/>
                      </a:rPr>
                      <m:t>→{1, 2, 3,…</m:t>
                    </m:r>
                    <m:r>
                      <a:rPr lang="en-US" sz="2200" b="0" i="1" smtClean="0">
                        <a:latin typeface="Cambria Math" charset="0"/>
                      </a:rPr>
                      <m:t>𝑘</m:t>
                    </m:r>
                    <m:r>
                      <a:rPr lang="en-US" sz="2200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sz="2200" dirty="0" smtClean="0"/>
              </a:p>
              <a:p>
                <a:pPr lvl="2"/>
                <a:r>
                  <a:rPr lang="en-US" sz="2000" dirty="0" smtClean="0"/>
                  <a:t>A partition of vocabulary into k classes</a:t>
                </a:r>
              </a:p>
              <a:p>
                <a:pPr lvl="1"/>
                <a:r>
                  <a:rPr lang="en-US" sz="2200" dirty="0" smtClean="0"/>
                  <a:t>Conditional probability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r>
                      <a:rPr lang="en-US" sz="2200" i="1">
                        <a:latin typeface="Cambria Math" charset="0"/>
                      </a:rPr>
                      <m:t>(</m:t>
                    </m:r>
                    <m:r>
                      <a:rPr lang="en-US" sz="2200" b="0" i="1" smtClean="0">
                        <a:latin typeface="Cambria Math" charset="0"/>
                      </a:rPr>
                      <m:t>𝑐</m:t>
                    </m:r>
                    <m:r>
                      <a:rPr lang="en-US" sz="2200" b="0" i="1" smtClean="0">
                        <a:latin typeface="Cambria Math" charset="0"/>
                      </a:rPr>
                      <m:t>′∣</m:t>
                    </m:r>
                    <m:r>
                      <a:rPr lang="en-US" sz="2200" b="0" i="1" smtClean="0">
                        <a:latin typeface="Cambria Math" charset="0"/>
                      </a:rPr>
                      <m:t>𝑐</m:t>
                    </m:r>
                    <m:r>
                      <a:rPr lang="en-US" sz="2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𝑐</m:t>
                    </m:r>
                    <m:r>
                      <a:rPr lang="en-US" sz="2200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1,…,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200" b="0" dirty="0" smtClean="0"/>
              </a:p>
              <a:p>
                <a:pPr lvl="1"/>
                <a:r>
                  <a:rPr lang="en-US" sz="2200" dirty="0" smtClean="0"/>
                  <a:t>Conditional </a:t>
                </a:r>
                <a:r>
                  <a:rPr lang="en-US" sz="2200" dirty="0"/>
                  <a:t>probability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r>
                      <a:rPr lang="en-US" sz="2200" i="1">
                        <a:latin typeface="Cambria Math" charset="0"/>
                      </a:rPr>
                      <m:t>(</m:t>
                    </m:r>
                    <m:r>
                      <a:rPr lang="en-US" sz="2200" b="0" i="1" smtClean="0">
                        <a:latin typeface="Cambria Math" charset="0"/>
                      </a:rPr>
                      <m:t>𝑤</m:t>
                    </m:r>
                    <m:r>
                      <a:rPr lang="en-US" sz="2200" i="1">
                        <a:latin typeface="Cambria Math" charset="0"/>
                      </a:rPr>
                      <m:t>∣</m:t>
                    </m:r>
                    <m:r>
                      <a:rPr lang="en-US" sz="2200" i="1">
                        <a:latin typeface="Cambria Math" charset="0"/>
                      </a:rPr>
                      <m:t>𝑐</m:t>
                    </m:r>
                    <m:r>
                      <a:rPr lang="en-US" sz="2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/>
                  <a:t>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𝑐</m:t>
                    </m:r>
                    <m:r>
                      <a:rPr lang="en-US" sz="2200" i="1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sz="22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200" i="1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1,…,</m:t>
                        </m:r>
                        <m:r>
                          <a:rPr lang="en-US" sz="2200" i="1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, </m:t>
                    </m:r>
                    <m:r>
                      <a:rPr lang="en-US" sz="2200" b="0" i="1" smtClean="0">
                        <a:latin typeface="Cambria Math" charset="0"/>
                      </a:rPr>
                      <m:t>𝑤</m:t>
                    </m:r>
                    <m:r>
                      <a:rPr lang="en-US" sz="2200" b="0" i="1" smtClean="0">
                        <a:latin typeface="Cambria Math" charset="0"/>
                      </a:rPr>
                      <m:t>∈</m:t>
                    </m:r>
                    <m:r>
                      <a:rPr lang="en-US" sz="22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342900" lvl="1" indent="0">
                  <a:buNone/>
                </a:pPr>
                <a:endParaRPr lang="en-US" sz="2200" dirty="0"/>
              </a:p>
              <a:p>
                <a:pPr marL="342900" lvl="1" indent="0">
                  <a:buNone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123" y="4643120"/>
                <a:ext cx="8093754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600" dirty="0" smtClean="0"/>
                  <a:t> represents the  set of conditional probability parameters</a:t>
                </a:r>
              </a:p>
              <a:p>
                <a:r>
                  <a:rPr lang="en-US" sz="2600" dirty="0" smtClean="0"/>
                  <a:t>C represents the clustering </a:t>
                </a:r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23" y="4643120"/>
                <a:ext cx="8093754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1355" t="-6164" r="-301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9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30"/>
            <a:ext cx="7886700" cy="673260"/>
          </a:xfrm>
        </p:spPr>
        <p:txBody>
          <a:bodyPr/>
          <a:lstStyle/>
          <a:p>
            <a:r>
              <a:rPr lang="en-US" dirty="0" smtClean="0"/>
              <a:t>Log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en-US" dirty="0" smtClean="0"/>
                  <a:t>  </a:t>
                </a:r>
                <a:r>
                  <a:rPr lang="en-US" sz="2400" dirty="0" smtClean="0"/>
                  <a:t>LL(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𝜃</m:t>
                    </m:r>
                    <m:r>
                      <a:rPr lang="en-US" sz="2400" i="1"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) = log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log</m:t>
                        </m:r>
                        <m:r>
                          <a:rPr lang="en-US" sz="24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i</m:t>
                        </m:r>
                        <m:r>
                          <a:rPr lang="en-US" sz="24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∣</m:t>
                    </m:r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charset="0"/>
                            </a:rPr>
                            <m:t>=1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n</m:t>
                          </m:r>
                        </m:sup>
                      </m:sSubSup>
                      <m:r>
                        <a:rPr lang="en-US" sz="2400" b="0" i="0" smtClean="0">
                          <a:latin typeface="Cambria Math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log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P</m:t>
                      </m:r>
                      <m:d>
                        <m:dPr>
                          <m:sepChr m:val="∣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∣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pPr marL="342900" lvl="1" indent="0">
                  <a:buNone/>
                </a:pPr>
                <a:endParaRPr lang="en-US" sz="2200" dirty="0"/>
              </a:p>
              <a:p>
                <a:r>
                  <a:rPr lang="en-US" dirty="0" smtClean="0"/>
                  <a:t>Maximizing </a:t>
                </a:r>
                <a:r>
                  <a:rPr lang="en-US" sz="2800" dirty="0" smtClean="0"/>
                  <a:t>LL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𝜃</m:t>
                    </m:r>
                    <m:r>
                      <a:rPr lang="en-US" sz="2800" i="1">
                        <a:latin typeface="Cambria Math" charset="0"/>
                      </a:rPr>
                      <m:t>, </m:t>
                    </m:r>
                    <m:r>
                      <a:rPr lang="en-US" sz="2800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800" dirty="0" smtClean="0"/>
                  <a:t>) can be done by alternatively update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𝜃</m:t>
                    </m:r>
                    <m:r>
                      <a:rPr lang="en-US" sz="28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𝐶</m:t>
                    </m:r>
                    <m:r>
                      <a:rPr lang="en-US" sz="2800" i="1">
                        <a:latin typeface="Cambria Math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8572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lim>
                    </m:limLow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𝐿𝐿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8572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lim>
                    </m:limLow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𝐿𝐿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𝜃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with N-grams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N-grams: a contiguous sequence of n tokens from a given piece of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6501: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 dirty="0"/>
          </a:p>
        </p:txBody>
      </p:sp>
      <p:pic>
        <p:nvPicPr>
          <p:cNvPr id="34820" name="Picture 4" descr="Image result for n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59" y="2540741"/>
            <a:ext cx="66198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66730" y="5497365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http://recognize-speech.com/language-model/n-gram-model/comparison</a:t>
            </a:r>
          </a:p>
        </p:txBody>
      </p:sp>
    </p:spTree>
    <p:extLst>
      <p:ext uri="{BB962C8B-B14F-4D97-AF65-F5344CB8AC3E}">
        <p14:creationId xmlns:p14="http://schemas.microsoft.com/office/powerpoint/2010/main" val="9134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Θ</m:t>
                          </m:r>
                        </m:lim>
                      </m:limLow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𝐿𝐿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𝜃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94545" b="-9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" indent="0">
                  <a:buNone/>
                </a:pPr>
                <a:r>
                  <a:rPr lang="en-US" dirty="0"/>
                  <a:t> </a:t>
                </a:r>
                <a:r>
                  <a:rPr lang="en-US" sz="2400" dirty="0"/>
                  <a:t>LL(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𝜃</m:t>
                    </m:r>
                    <m:r>
                      <a:rPr lang="en-US" sz="2400" i="1"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) = log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𝜃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log</m:t>
                        </m:r>
                        <m:r>
                          <a:rPr lang="en-US" sz="240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i</m:t>
                        </m:r>
                        <m:r>
                          <a:rPr lang="en-US" sz="24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>
                        <a:latin typeface="Cambria Math" charset="0"/>
                      </a:rPr>
                      <m:t>𝑃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∣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charset="0"/>
                            </a:rPr>
                            <m:t>=1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n</m:t>
                          </m:r>
                        </m:sup>
                      </m:sSubSup>
                      <m:r>
                        <a:rPr lang="en-US" sz="2400">
                          <a:latin typeface="Cambria Math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log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P</m:t>
                      </m:r>
                      <m:d>
                        <m:dPr>
                          <m:sepChr m:val="∣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∣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r>
                        <a:rPr lang="en-US" sz="2400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𝑃</m:t>
                    </m:r>
                    <m:r>
                      <a:rPr lang="en-US" i="1" smtClean="0">
                        <a:latin typeface="Cambria Math" charset="0"/>
                      </a:rPr>
                      <m:t>(</m:t>
                    </m:r>
                    <m:r>
                      <a:rPr lang="en-US" i="1" smtClean="0">
                        <a:latin typeface="Cambria Math" charset="0"/>
                      </a:rPr>
                      <m:t>𝑐</m:t>
                    </m:r>
                    <m:r>
                      <a:rPr lang="en-US" i="1" smtClean="0">
                        <a:latin typeface="Cambria Math" charset="0"/>
                      </a:rPr>
                      <m:t>′∣</m:t>
                    </m:r>
                    <m:r>
                      <a:rPr lang="en-US" i="1" smtClean="0">
                        <a:latin typeface="Cambria Math" charset="0"/>
                      </a:rPr>
                      <m:t>𝑐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#(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𝑤</m:t>
                    </m:r>
                    <m:r>
                      <a:rPr lang="en-US" i="1">
                        <a:latin typeface="Cambria Math" charset="0"/>
                      </a:rPr>
                      <m:t>∣</m:t>
                    </m:r>
                    <m:r>
                      <a:rPr lang="en-US" i="1">
                        <a:latin typeface="Cambria Math" charset="0"/>
                      </a:rPr>
                      <m:t>𝑐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#</m:t>
                        </m:r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3445" y="3994484"/>
            <a:ext cx="5083310" cy="1015663"/>
          </a:xfrm>
          <a:prstGeom prst="rect">
            <a:avLst/>
          </a:prstGeom>
          <a:noFill/>
          <a:ln w="38100">
            <a:solidFill>
              <a:srgbClr val="3C58AD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This part is the same as training </a:t>
            </a:r>
            <a:br>
              <a:rPr lang="en-US" sz="3000" dirty="0" smtClean="0"/>
            </a:br>
            <a:r>
              <a:rPr lang="en-US" sz="3000" dirty="0" smtClean="0"/>
              <a:t>a POS tagging model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017747" y="5329306"/>
            <a:ext cx="5039008" cy="707886"/>
          </a:xfrm>
          <a:prstGeom prst="rect">
            <a:avLst/>
          </a:prstGeom>
          <a:ln>
            <a:solidFill>
              <a:srgbClr val="3C58AD"/>
            </a:solidFill>
          </a:ln>
        </p:spPr>
        <p:txBody>
          <a:bodyPr wrap="none">
            <a:spAutoFit/>
          </a:bodyPr>
          <a:lstStyle/>
          <a:p>
            <a:r>
              <a:rPr lang="en-US" sz="2000" smtClean="0"/>
              <a:t>See section 9.2: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err="1"/>
              <a:t>ciml.info</a:t>
            </a:r>
            <a:r>
              <a:rPr lang="en-US" sz="2000" dirty="0"/>
              <a:t>/dl/v0_99/ciml-v0_99-ch09.pdf</a:t>
            </a:r>
          </a:p>
        </p:txBody>
      </p:sp>
    </p:spTree>
    <p:extLst>
      <p:ext uri="{BB962C8B-B14F-4D97-AF65-F5344CB8AC3E}">
        <p14:creationId xmlns:p14="http://schemas.microsoft.com/office/powerpoint/2010/main" val="7879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81030"/>
                <a:ext cx="7886700" cy="6732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r>
                            <a:rPr lang="en-US" sz="3200" i="1">
                              <a:latin typeface="Cambria Math" charset="0"/>
                            </a:rPr>
                            <m:t>𝐶</m:t>
                          </m:r>
                        </m:lim>
                      </m:limLow>
                      <m:r>
                        <a:rPr lang="en-US" sz="3200" i="1">
                          <a:latin typeface="Cambria Math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</a:rPr>
                        <m:t>𝐿𝐿</m:t>
                      </m:r>
                      <m:r>
                        <a:rPr lang="en-US" sz="3200" i="1">
                          <a:latin typeface="Cambria Math" charset="0"/>
                        </a:rPr>
                        <m:t>(</m:t>
                      </m:r>
                      <m:r>
                        <a:rPr lang="en-US" sz="3200" i="1">
                          <a:latin typeface="Cambria Math" charset="0"/>
                        </a:rPr>
                        <m:t>𝜃</m:t>
                      </m:r>
                      <m:r>
                        <a:rPr lang="en-US" sz="3200" i="1">
                          <a:latin typeface="Cambria Math" charset="0"/>
                        </a:rPr>
                        <m:t>,</m:t>
                      </m:r>
                      <m:r>
                        <a:rPr lang="en-US" sz="3200" i="1">
                          <a:latin typeface="Cambria Math" charset="0"/>
                        </a:rPr>
                        <m:t>𝐶</m:t>
                      </m:r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81030"/>
                <a:ext cx="7886700" cy="67326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lim>
                    </m:limLow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i</m:t>
                        </m:r>
                        <m:r>
                          <a:rPr lang="en-US" sz="240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n</m:t>
                        </m:r>
                      </m:sup>
                    </m:sSubSup>
                    <m:r>
                      <a:rPr lang="en-US" sz="2400" b="0" i="0" smtClean="0">
                        <a:latin typeface="Cambria Math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log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P</m:t>
                    </m:r>
                    <m:d>
                      <m:dPr>
                        <m:sepChr m:val="∣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∣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pPr marL="342900" lvl="1" indent="0">
                  <a:buNone/>
                </a:pPr>
                <a:r>
                  <a:rPr lang="en-US" sz="2400" dirty="0" smtClean="0"/>
                  <a:t>   = 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′=1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342900" lvl="1" indent="0">
                  <a:buNone/>
                </a:pPr>
                <a:r>
                  <a:rPr lang="en-US" sz="2400" dirty="0" smtClean="0"/>
                  <a:t>						</a:t>
                </a:r>
              </a:p>
              <a:p>
                <a:pPr marL="342900" lvl="1" indent="0">
                  <a:buNone/>
                </a:pPr>
                <a:r>
                  <a:rPr lang="en-US" sz="2400" dirty="0" smtClean="0"/>
                  <a:t>where G is a constant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Here, </a:t>
                </a:r>
                <a:br>
                  <a:rPr lang="en-US" dirty="0" smtClean="0"/>
                </a:b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#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#(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sz="2800" b="0" i="1" smtClean="0">
                        <a:latin typeface="Cambria Math" charset="0"/>
                      </a:rPr>
                      <m:t>   ,     </m:t>
                    </m:r>
                    <m:r>
                      <a:rPr lang="en-US" sz="28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#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#(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dirty="0" smtClean="0"/>
                  <a:t>: cluster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𝑐</m:t>
                    </m:r>
                    <m:r>
                      <a:rPr lang="en-US" sz="2800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:cluster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sepChr m:val="∣"/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800" i="1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    (mutual information)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48889" y="2708249"/>
            <a:ext cx="4732422" cy="1015663"/>
          </a:xfrm>
          <a:prstGeom prst="rect">
            <a:avLst/>
          </a:prstGeom>
          <a:ln>
            <a:solidFill>
              <a:srgbClr val="3C58AD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See </a:t>
            </a:r>
            <a:r>
              <a:rPr lang="en-US" sz="2000" dirty="0" err="1" smtClean="0"/>
              <a:t>classnote</a:t>
            </a:r>
            <a:r>
              <a:rPr lang="en-US" sz="2000" dirty="0" smtClean="0"/>
              <a:t> here: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err="1"/>
              <a:t>web.cs.ucla.edu</a:t>
            </a:r>
            <a:r>
              <a:rPr lang="en-US" sz="2000" dirty="0"/>
              <a:t>/~</a:t>
            </a:r>
            <a:r>
              <a:rPr lang="en-US" sz="2000" dirty="0" err="1"/>
              <a:t>kwchang</a:t>
            </a:r>
            <a:r>
              <a:rPr lang="en-US" sz="2000" dirty="0"/>
              <a:t>/teaching/NLP16/slides/</a:t>
            </a:r>
            <a:r>
              <a:rPr lang="en-US" sz="2000" dirty="0" err="1"/>
              <a:t>classnote.pdf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53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Start with |V| clusters </a:t>
                </a:r>
                <a:br>
                  <a:rPr lang="en-US" dirty="0" smtClean="0"/>
                </a:br>
                <a:r>
                  <a:rPr lang="en-US" dirty="0" smtClean="0"/>
                  <a:t>each word is in its own cluster</a:t>
                </a:r>
              </a:p>
              <a:p>
                <a:r>
                  <a:rPr lang="en-US" dirty="0" smtClean="0"/>
                  <a:t>The goal is to get k clusters</a:t>
                </a:r>
              </a:p>
              <a:p>
                <a:r>
                  <a:rPr lang="en-US" dirty="0" smtClean="0"/>
                  <a:t> We run |V|-k merge steps:</a:t>
                </a:r>
              </a:p>
              <a:p>
                <a:pPr lvl="1"/>
                <a:r>
                  <a:rPr lang="en-US" dirty="0" smtClean="0"/>
                  <a:t>Pick 2 clusters and merge them</a:t>
                </a:r>
              </a:p>
              <a:p>
                <a:pPr lvl="1"/>
                <a:r>
                  <a:rPr lang="en-US" dirty="0" smtClean="0"/>
                  <a:t>Each step pick the merge maximizing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 </m:t>
                    </m:r>
                    <m:r>
                      <a:rPr lang="en-US" sz="2800" i="1">
                        <a:latin typeface="Cambria Math" charset="0"/>
                      </a:rPr>
                      <m:t>𝐿𝐿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𝜃</m:t>
                    </m:r>
                    <m:r>
                      <a:rPr lang="en-US" sz="2800" i="1">
                        <a:latin typeface="Cambria Math" charset="0"/>
                      </a:rPr>
                      <m:t>,</m:t>
                    </m:r>
                    <m:r>
                      <a:rPr lang="en-US" sz="2800" i="1">
                        <a:latin typeface="Cambria Math" charset="0"/>
                      </a:rPr>
                      <m:t>𝐶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Cost?  (can be improved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   </m:t>
                        </m:r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O(|V|-k)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      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#</a:t>
                </a:r>
                <a:r>
                  <a:rPr lang="en-US" dirty="0" err="1" smtClean="0">
                    <a:solidFill>
                      <a:srgbClr val="3C58AD"/>
                    </a:solidFill>
                  </a:rPr>
                  <a:t>Iters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      #pairs   compute LL</a:t>
                </a:r>
                <a:endParaRPr lang="en-US" dirty="0">
                  <a:solidFill>
                    <a:srgbClr val="3C58AD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m : a hyper-parameter, sort words by frequency</a:t>
                </a:r>
              </a:p>
              <a:p>
                <a:r>
                  <a:rPr lang="en-US" sz="2600" dirty="0" smtClean="0"/>
                  <a:t>Take the top m most frequent words, put each of them in its own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 …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charset="0"/>
                      </a:rPr>
                      <m:t>𝑖</m:t>
                    </m:r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…|</m:t>
                    </m:r>
                    <m:r>
                      <a:rPr lang="en-US" sz="2600" b="0" i="1" smtClean="0">
                        <a:latin typeface="Cambria Math" charset="0"/>
                      </a:rPr>
                      <m:t>𝑉</m:t>
                    </m:r>
                    <m:r>
                      <a:rPr lang="en-US" sz="2600" b="0" i="1" smtClean="0">
                        <a:latin typeface="Cambria Math" charset="0"/>
                      </a:rPr>
                      <m:t>|</m:t>
                    </m:r>
                  </m:oMath>
                </a14:m>
                <a:endParaRPr lang="en-US" sz="2600" dirty="0" smtClean="0"/>
              </a:p>
              <a:p>
                <a:pPr lvl="1"/>
                <a:r>
                  <a:rPr lang="en-US" sz="2200" dirty="0" smtClean="0"/>
                  <a:t>Create a new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sz="2200" dirty="0" smtClean="0"/>
                  <a:t> (we have m+1 clusters)</a:t>
                </a:r>
              </a:p>
              <a:p>
                <a:pPr lvl="1"/>
                <a:r>
                  <a:rPr lang="en-US" sz="2200" dirty="0" smtClean="0"/>
                  <a:t>Choose two cluster from m+1 clusters based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𝐿𝐿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𝜃</m:t>
                        </m:r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 smtClean="0"/>
                  <a:t> and merge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sz="2400" dirty="0" smtClean="0"/>
                  <a:t> back to m clusters</a:t>
                </a:r>
              </a:p>
              <a:p>
                <a:r>
                  <a:rPr lang="en-US" sz="2800" dirty="0" smtClean="0"/>
                  <a:t>Carry out (m-1) final merges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sz="2800" dirty="0" smtClean="0"/>
                  <a:t> full hierarchy </a:t>
                </a:r>
              </a:p>
              <a:p>
                <a:r>
                  <a:rPr lang="en-US" sz="2800" dirty="0" smtClean="0"/>
                  <a:t>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O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,</a:t>
                </a:r>
                <a:br>
                  <a:rPr lang="en-US" sz="2800" dirty="0" smtClean="0"/>
                </a:br>
                <a:r>
                  <a:rPr lang="en-US" sz="2800" dirty="0" smtClean="0"/>
                  <a:t>n=#words in corpus</a:t>
                </a:r>
                <a:endParaRPr lang="en-US" sz="28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 smtClean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994" b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clusters </a:t>
            </a:r>
            <a:r>
              <a:rPr lang="en-US" sz="2000" dirty="0" smtClean="0"/>
              <a:t>(Brown+1992)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0" y="972216"/>
            <a:ext cx="6654059" cy="53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Hierarchy</a:t>
            </a:r>
            <a:r>
              <a:rPr lang="en-US" sz="2000" dirty="0" smtClean="0"/>
              <a:t>(Miller+2004)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22" y="1270861"/>
            <a:ext cx="4872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distributions over sentences (i.e., word sequences )</a:t>
                </a:r>
              </a:p>
              <a:p>
                <a:pPr marL="0" indent="0">
                  <a:buNone/>
                </a:pPr>
                <a:r>
                  <a:rPr lang="en-US" dirty="0"/>
                  <a:t>	P(W) = </a:t>
                </a:r>
                <a:r>
                  <a:rPr lang="en-US" altLang="zh-TW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Can use them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generate</a:t>
                </a:r>
                <a:r>
                  <a:rPr lang="en-US" dirty="0"/>
                  <a:t> strings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altLang="zh-TW" dirty="0"/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Rank</a:t>
                </a:r>
                <a:r>
                  <a:rPr lang="en-US" dirty="0"/>
                  <a:t> possible sentences</a:t>
                </a:r>
              </a:p>
              <a:p>
                <a:pPr lvl="1"/>
                <a:r>
                  <a:rPr lang="en-US" altLang="zh-TW" sz="2400" dirty="0"/>
                  <a:t> P(“</a:t>
                </a:r>
                <a:r>
                  <a:rPr lang="en-US" altLang="zh-TW" sz="2400" dirty="0">
                    <a:solidFill>
                      <a:schemeClr val="accent1">
                        <a:lumMod val="75000"/>
                      </a:schemeClr>
                    </a:solidFill>
                  </a:rPr>
                  <a:t>Today is Tuesday</a:t>
                </a:r>
                <a:r>
                  <a:rPr lang="en-US" altLang="zh-TW" sz="2400" dirty="0"/>
                  <a:t>”) &gt; P(“</a:t>
                </a:r>
                <a:r>
                  <a:rPr lang="en-US" altLang="zh-TW" sz="2400" dirty="0">
                    <a:solidFill>
                      <a:schemeClr val="accent1">
                        <a:lumMod val="75000"/>
                      </a:schemeClr>
                    </a:solidFill>
                  </a:rPr>
                  <a:t>Tuesday Today is</a:t>
                </a:r>
                <a:r>
                  <a:rPr lang="en-US" altLang="zh-TW" sz="2400" dirty="0"/>
                  <a:t>”)</a:t>
                </a:r>
              </a:p>
              <a:p>
                <a:pPr lvl="1"/>
                <a:r>
                  <a:rPr lang="en-US" altLang="zh-TW" sz="2400" dirty="0"/>
                  <a:t> P(“</a:t>
                </a:r>
                <a:r>
                  <a:rPr lang="en-US" altLang="zh-TW" sz="2400" dirty="0">
                    <a:solidFill>
                      <a:schemeClr val="accent1">
                        <a:lumMod val="75000"/>
                      </a:schemeClr>
                    </a:solidFill>
                  </a:rPr>
                  <a:t>Today is Tuesday</a:t>
                </a:r>
                <a:r>
                  <a:rPr lang="en-US" altLang="zh-TW" sz="2400" dirty="0"/>
                  <a:t>”) &gt; P(“</a:t>
                </a:r>
                <a:r>
                  <a:rPr lang="en-US" altLang="zh-TW" sz="2400" dirty="0">
                    <a:solidFill>
                      <a:schemeClr val="accent1">
                        <a:lumMod val="75000"/>
                      </a:schemeClr>
                    </a:solidFill>
                  </a:rPr>
                  <a:t>Today is </a:t>
                </a:r>
                <a:r>
                  <a:rPr lang="en-US" altLang="zh-TW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Los Angeles</a:t>
                </a:r>
                <a:r>
                  <a:rPr lang="en-US" altLang="zh-TW" sz="2400" dirty="0" smtClean="0"/>
                  <a:t>”)</a:t>
                </a:r>
                <a:endParaRPr lang="en-US" altLang="zh-TW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altLang="zh-TW" sz="2400" dirty="0"/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6501: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Unigram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Trigram model: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N-gram model: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…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6501: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language via n-gram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http://www.cs.jhu.edu/~</a:t>
            </a:r>
            <a:r>
              <a:rPr lang="en-US" dirty="0" smtClean="0">
                <a:hlinkClick r:id="rId2"/>
              </a:rPr>
              <a:t>jason/465/PowerPoint/lect01,3tr-ngram-gen.pdf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research.googleblog.com</a:t>
            </a:r>
            <a:r>
              <a:rPr lang="en-US" dirty="0"/>
              <a:t>/2006/08/all-our-n-gram-are-belong-to-</a:t>
            </a:r>
            <a:r>
              <a:rPr lang="en-US" dirty="0" err="1"/>
              <a:t>you.html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6501: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763422"/>
            <a:ext cx="7886700" cy="67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kern="1200">
                <a:solidFill>
                  <a:srgbClr val="3C58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Collection of n-gram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053389"/>
            <a:ext cx="8804395" cy="34750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7840" y="5707864"/>
            <a:ext cx="339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books.google.com</a:t>
            </a:r>
            <a:r>
              <a:rPr lang="en-US" dirty="0"/>
              <a:t>/</a:t>
            </a:r>
            <a:r>
              <a:rPr lang="en-US" dirty="0" err="1"/>
              <a:t>ngrams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words?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N-gram  -- cannot capture word similarity</a:t>
            </a:r>
          </a:p>
          <a:p>
            <a:endParaRPr lang="en-US" dirty="0"/>
          </a:p>
          <a:p>
            <a:r>
              <a:rPr lang="en-US" dirty="0" smtClean="0"/>
              <a:t>Word clusters</a:t>
            </a:r>
          </a:p>
          <a:p>
            <a:pPr lvl="1"/>
            <a:r>
              <a:rPr lang="en-US" dirty="0" smtClean="0"/>
              <a:t>Brown Clustering</a:t>
            </a:r>
          </a:p>
          <a:p>
            <a:pPr lvl="1"/>
            <a:r>
              <a:rPr lang="en-US" dirty="0" smtClean="0"/>
              <a:t>Part-of-speech tagging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Continuous space representation </a:t>
            </a:r>
          </a:p>
          <a:p>
            <a:pPr lvl="1"/>
            <a:r>
              <a:rPr lang="en-US" dirty="0" smtClean="0"/>
              <a:t>Word embedding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 Clustering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Similar </a:t>
                </a:r>
                <a:r>
                  <a:rPr lang="en-US" sz="2400" dirty="0"/>
                  <a:t>to language </a:t>
                </a:r>
                <a:r>
                  <a:rPr lang="en-US" sz="2400" dirty="0" smtClean="0"/>
                  <a:t>model</a:t>
                </a:r>
                <a:br>
                  <a:rPr lang="en-US" sz="2400" dirty="0" smtClean="0"/>
                </a:br>
                <a:r>
                  <a:rPr lang="en-US" sz="2400" dirty="0" smtClean="0"/>
                  <a:t>But</a:t>
                </a:r>
                <a:r>
                  <a:rPr lang="en-US" sz="2400" dirty="0"/>
                  <a:t>, basic unit is “word clusters</a:t>
                </a:r>
                <a:r>
                  <a:rPr lang="en-US" sz="2400" dirty="0" smtClean="0"/>
                  <a:t>”</a:t>
                </a:r>
              </a:p>
              <a:p>
                <a:r>
                  <a:rPr lang="en-US" sz="2300" dirty="0" smtClean="0"/>
                  <a:t>Intuition: </a:t>
                </a:r>
                <a:r>
                  <a:rPr lang="en-US" sz="2300" dirty="0" smtClean="0">
                    <a:solidFill>
                      <a:srgbClr val="3C58AD"/>
                    </a:solidFill>
                  </a:rPr>
                  <a:t>similar </a:t>
                </a:r>
                <a:r>
                  <a:rPr lang="en-US" sz="2300" dirty="0">
                    <a:solidFill>
                      <a:srgbClr val="3C58AD"/>
                    </a:solidFill>
                  </a:rPr>
                  <a:t>words appear in similar </a:t>
                </a:r>
                <a:r>
                  <a:rPr lang="en-US" sz="2300" dirty="0" smtClean="0">
                    <a:solidFill>
                      <a:srgbClr val="3C58AD"/>
                    </a:solidFill>
                  </a:rPr>
                  <a:t>context</a:t>
                </a:r>
                <a:endParaRPr lang="en-US" sz="2300" dirty="0"/>
              </a:p>
              <a:p>
                <a:r>
                  <a:rPr lang="en-US" sz="2600" dirty="0" smtClean="0"/>
                  <a:t>Recap: Bigram Language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3C58AD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200" b="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…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charset="0"/>
                            </a:rPr>
                            <m:t>i</m:t>
                          </m:r>
                          <m:r>
                            <a:rPr lang="en-US" sz="2200" b="0" i="0" smtClean="0">
                              <a:latin typeface="Cambria Math" charset="0"/>
                            </a:rPr>
                            <m:t>=1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charset="0"/>
                            </a:rPr>
                            <m:t>n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2200" b="0" i="0" smtClean="0">
                          <a:latin typeface="Cambria Math" charset="0"/>
                        </a:rPr>
                        <m:t>P</m:t>
                      </m:r>
                      <m:r>
                        <a:rPr lang="en-US" sz="2200" b="0" i="0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charset="0"/>
                            </a:rPr>
                            <m:t>w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∣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endParaRPr lang="en-US" sz="26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3388" y="5070384"/>
                <a:ext cx="5438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dummy word representing ”begin of a sentence”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88" y="5070384"/>
                <a:ext cx="543873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065" r="-224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otivation </a:t>
            </a: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”a dog is chasing a cat”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3C58AD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3C58AD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3C58AD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, “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”,”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𝑑𝑜𝑔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”,…, “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𝑐𝑎𝑡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” </m:t>
                        </m:r>
                      </m:e>
                    </m:d>
                  </m:oMath>
                </a14:m>
                <a:endParaRPr lang="en-US" sz="2200" b="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3C58AD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𝑑𝑜𝑔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…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𝑐𝑎𝑡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r>
                  <a:rPr lang="en-US" sz="2200" b="0" i="1" dirty="0" smtClean="0">
                    <a:latin typeface="Cambria Math" charset="0"/>
                  </a:rPr>
                  <a:t/>
                </a:r>
                <a:br>
                  <a:rPr lang="en-US" sz="2200" b="0" i="1" dirty="0" smtClean="0">
                    <a:latin typeface="Cambria Math" charset="0"/>
                  </a:rPr>
                </a:br>
                <a:endParaRPr lang="en-US" sz="2600" dirty="0"/>
              </a:p>
              <a:p>
                <a:r>
                  <a:rPr lang="en-US" sz="2600" dirty="0" smtClean="0"/>
                  <a:t>Assume Every word belongs to a cluster</a:t>
                </a:r>
                <a:endParaRPr lang="en-US" sz="2600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6501 Natural Language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54156" y="3283887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78125" y="3283887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46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dog  cat  fox  rabbit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bird boy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02094" y="3283887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58406" y="3283887"/>
            <a:ext cx="1669773" cy="1463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58AD"/>
                </a:solidFill>
              </a:rPr>
              <a:t>Cluster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biting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40985</TotalTime>
  <Words>1698</Words>
  <Application>Microsoft Macintosh PowerPoint</Application>
  <PresentationFormat>On-screen Show (4:3)</PresentationFormat>
  <Paragraphs>428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Cambria Math</vt:lpstr>
      <vt:lpstr>Times New Roman</vt:lpstr>
      <vt:lpstr>Verdana</vt:lpstr>
      <vt:lpstr>Wingdings</vt:lpstr>
      <vt:lpstr>新細明體</vt:lpstr>
      <vt:lpstr>Arial</vt:lpstr>
      <vt:lpstr>Office Theme</vt:lpstr>
      <vt:lpstr>1_Office Theme</vt:lpstr>
      <vt:lpstr>Lecture 6: Representing Words</vt:lpstr>
      <vt:lpstr>Bag-of-Words with N-grams </vt:lpstr>
      <vt:lpstr>Language model</vt:lpstr>
      <vt:lpstr>N-Gram Models</vt:lpstr>
      <vt:lpstr>Random language via n-gram</vt:lpstr>
      <vt:lpstr>N-Gram Viewer</vt:lpstr>
      <vt:lpstr>How to represent words?</vt:lpstr>
      <vt:lpstr>Brown Clustering</vt:lpstr>
      <vt:lpstr>Motivation example</vt:lpstr>
      <vt:lpstr>Motivation example</vt:lpstr>
      <vt:lpstr>Motivation example</vt:lpstr>
      <vt:lpstr>Motivation example</vt:lpstr>
      <vt:lpstr>Motivation example</vt:lpstr>
      <vt:lpstr>Brown Clustering</vt:lpstr>
      <vt:lpstr>Brown clustering model</vt:lpstr>
      <vt:lpstr>Brown clustering model</vt:lpstr>
      <vt:lpstr>Model parameters</vt:lpstr>
      <vt:lpstr>Model parameters</vt:lpstr>
      <vt:lpstr>Log likelihood</vt:lpstr>
      <vt:lpstr>max┬(θ∈Θ)  LL(θ,C)</vt:lpstr>
      <vt:lpstr>max┬C  LL(θ,C)</vt:lpstr>
      <vt:lpstr>Algorithm 1 </vt:lpstr>
      <vt:lpstr>Algorithm 2</vt:lpstr>
      <vt:lpstr>Example clusters (Brown+1992)</vt:lpstr>
      <vt:lpstr>Example Hierarchy(Miller+2004)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Kai-Wei Chang</cp:lastModifiedBy>
  <cp:revision>120</cp:revision>
  <cp:lastPrinted>2017-10-24T20:47:49Z</cp:lastPrinted>
  <dcterms:created xsi:type="dcterms:W3CDTF">2015-09-15T19:03:29Z</dcterms:created>
  <dcterms:modified xsi:type="dcterms:W3CDTF">2017-10-27T04:42:44Z</dcterms:modified>
</cp:coreProperties>
</file>